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6" r:id="rId3"/>
    <p:sldId id="269" r:id="rId4"/>
    <p:sldId id="334" r:id="rId5"/>
    <p:sldId id="335" r:id="rId6"/>
    <p:sldId id="304" r:id="rId7"/>
    <p:sldId id="306" r:id="rId8"/>
    <p:sldId id="340" r:id="rId9"/>
    <p:sldId id="343" r:id="rId10"/>
    <p:sldId id="341" r:id="rId11"/>
    <p:sldId id="342" r:id="rId12"/>
    <p:sldId id="282" r:id="rId13"/>
    <p:sldId id="268" r:id="rId14"/>
    <p:sldId id="261" r:id="rId15"/>
    <p:sldId id="258" r:id="rId16"/>
    <p:sldId id="260" r:id="rId17"/>
    <p:sldId id="262" r:id="rId18"/>
    <p:sldId id="259" r:id="rId19"/>
    <p:sldId id="265" r:id="rId20"/>
    <p:sldId id="266" r:id="rId21"/>
    <p:sldId id="613" r:id="rId22"/>
    <p:sldId id="293" r:id="rId23"/>
    <p:sldId id="630" r:id="rId24"/>
    <p:sldId id="639" r:id="rId25"/>
    <p:sldId id="278" r:id="rId26"/>
    <p:sldId id="280" r:id="rId27"/>
    <p:sldId id="640" r:id="rId28"/>
    <p:sldId id="643" r:id="rId29"/>
    <p:sldId id="642" r:id="rId30"/>
    <p:sldId id="641" r:id="rId31"/>
    <p:sldId id="644" r:id="rId32"/>
    <p:sldId id="638" r:id="rId33"/>
    <p:sldId id="645" r:id="rId34"/>
    <p:sldId id="26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6" d="100"/>
          <a:sy n="96" d="100"/>
        </p:scale>
        <p:origin x="4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D01EF8-9276-4A98-AEEC-B9638D265AC6}"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5F9132E2-D3E8-4024-BCF3-7A5F83B6950B}">
      <dgm:prSet/>
      <dgm:spPr/>
      <dgm:t>
        <a:bodyPr/>
        <a:lstStyle/>
        <a:p>
          <a:r>
            <a:rPr lang="en-GB" dirty="0"/>
            <a:t>Employer engagement events</a:t>
          </a:r>
          <a:endParaRPr lang="en-US" dirty="0"/>
        </a:p>
      </dgm:t>
    </dgm:pt>
    <dgm:pt modelId="{11807B56-7235-4A5A-89AA-525B9796F9E3}" type="parTrans" cxnId="{E54B15DA-3F0E-4293-A84E-ED1A2D189173}">
      <dgm:prSet/>
      <dgm:spPr/>
      <dgm:t>
        <a:bodyPr/>
        <a:lstStyle/>
        <a:p>
          <a:endParaRPr lang="en-US"/>
        </a:p>
      </dgm:t>
    </dgm:pt>
    <dgm:pt modelId="{6E3FC3EB-A215-43B8-B1F1-45EAEAEF8EE0}" type="sibTrans" cxnId="{E54B15DA-3F0E-4293-A84E-ED1A2D189173}">
      <dgm:prSet/>
      <dgm:spPr/>
      <dgm:t>
        <a:bodyPr/>
        <a:lstStyle/>
        <a:p>
          <a:endParaRPr lang="en-US"/>
        </a:p>
      </dgm:t>
    </dgm:pt>
    <dgm:pt modelId="{C6754C02-07FA-4DA4-9045-B76D482ACEA2}">
      <dgm:prSet/>
      <dgm:spPr/>
      <dgm:t>
        <a:bodyPr/>
        <a:lstStyle/>
        <a:p>
          <a:r>
            <a:rPr lang="en-GB"/>
            <a:t>Virtual Career events</a:t>
          </a:r>
          <a:endParaRPr lang="en-US"/>
        </a:p>
      </dgm:t>
    </dgm:pt>
    <dgm:pt modelId="{69C80AFD-2E89-41A1-A9D7-1AA684F14D64}" type="parTrans" cxnId="{129C2968-4A68-479A-BE50-BB383AA9A1D2}">
      <dgm:prSet/>
      <dgm:spPr/>
      <dgm:t>
        <a:bodyPr/>
        <a:lstStyle/>
        <a:p>
          <a:endParaRPr lang="en-US"/>
        </a:p>
      </dgm:t>
    </dgm:pt>
    <dgm:pt modelId="{A3EFBCA0-2412-4B2B-B83F-F2F0CEC4D777}" type="sibTrans" cxnId="{129C2968-4A68-479A-BE50-BB383AA9A1D2}">
      <dgm:prSet/>
      <dgm:spPr/>
      <dgm:t>
        <a:bodyPr/>
        <a:lstStyle/>
        <a:p>
          <a:endParaRPr lang="en-US"/>
        </a:p>
      </dgm:t>
    </dgm:pt>
    <dgm:pt modelId="{465A4F4F-46C3-4F20-BE37-B3AE27D213ED}">
      <dgm:prSet/>
      <dgm:spPr/>
      <dgm:t>
        <a:bodyPr/>
        <a:lstStyle/>
        <a:p>
          <a:r>
            <a:rPr lang="en-GB" dirty="0"/>
            <a:t>Local economic spend</a:t>
          </a:r>
          <a:endParaRPr lang="en-US" dirty="0"/>
        </a:p>
      </dgm:t>
    </dgm:pt>
    <dgm:pt modelId="{9F633DA2-142B-4BD9-A7B5-F887AA805FCF}" type="parTrans" cxnId="{E40823A1-9D44-4737-8C46-F33CB90AF374}">
      <dgm:prSet/>
      <dgm:spPr/>
      <dgm:t>
        <a:bodyPr/>
        <a:lstStyle/>
        <a:p>
          <a:endParaRPr lang="en-US"/>
        </a:p>
      </dgm:t>
    </dgm:pt>
    <dgm:pt modelId="{99332377-E0AA-4627-A9C7-D6FE6CB0766F}" type="sibTrans" cxnId="{E40823A1-9D44-4737-8C46-F33CB90AF374}">
      <dgm:prSet/>
      <dgm:spPr/>
      <dgm:t>
        <a:bodyPr/>
        <a:lstStyle/>
        <a:p>
          <a:endParaRPr lang="en-US"/>
        </a:p>
      </dgm:t>
    </dgm:pt>
    <dgm:pt modelId="{CE22CE2D-ADD0-407A-BF11-A5383F448413}">
      <dgm:prSet/>
      <dgm:spPr/>
      <dgm:t>
        <a:bodyPr/>
        <a:lstStyle/>
        <a:p>
          <a:r>
            <a:rPr lang="en-US" dirty="0"/>
            <a:t>Sustained Local Employment</a:t>
          </a:r>
        </a:p>
      </dgm:t>
    </dgm:pt>
    <dgm:pt modelId="{4F9F8D54-2C16-4912-ACEB-449E42549E45}" type="parTrans" cxnId="{753DF12A-1447-4811-8D66-FDE95701F192}">
      <dgm:prSet/>
      <dgm:spPr/>
      <dgm:t>
        <a:bodyPr/>
        <a:lstStyle/>
        <a:p>
          <a:endParaRPr lang="en-US"/>
        </a:p>
      </dgm:t>
    </dgm:pt>
    <dgm:pt modelId="{3867D5FB-10FC-471A-A426-C11D02041D0A}" type="sibTrans" cxnId="{753DF12A-1447-4811-8D66-FDE95701F192}">
      <dgm:prSet/>
      <dgm:spPr/>
      <dgm:t>
        <a:bodyPr/>
        <a:lstStyle/>
        <a:p>
          <a:endParaRPr lang="en-US"/>
        </a:p>
      </dgm:t>
    </dgm:pt>
    <dgm:pt modelId="{034D72D8-27B3-4984-B556-6F440029EDE7}">
      <dgm:prSet/>
      <dgm:spPr/>
      <dgm:t>
        <a:bodyPr/>
        <a:lstStyle/>
        <a:p>
          <a:r>
            <a:rPr lang="en-GB" dirty="0"/>
            <a:t>Van and driver donation for food parcels</a:t>
          </a:r>
          <a:endParaRPr lang="en-US" dirty="0"/>
        </a:p>
      </dgm:t>
    </dgm:pt>
    <dgm:pt modelId="{2CEB9122-6E79-4CC7-A580-FAAAC8A9B613}" type="parTrans" cxnId="{3ED17B79-18B0-4843-8062-67BE2909EFE1}">
      <dgm:prSet/>
      <dgm:spPr/>
      <dgm:t>
        <a:bodyPr/>
        <a:lstStyle/>
        <a:p>
          <a:endParaRPr lang="en-US"/>
        </a:p>
      </dgm:t>
    </dgm:pt>
    <dgm:pt modelId="{51A4406D-273D-4F49-9C1A-982351F16331}" type="sibTrans" cxnId="{3ED17B79-18B0-4843-8062-67BE2909EFE1}">
      <dgm:prSet/>
      <dgm:spPr/>
      <dgm:t>
        <a:bodyPr/>
        <a:lstStyle/>
        <a:p>
          <a:endParaRPr lang="en-US"/>
        </a:p>
      </dgm:t>
    </dgm:pt>
    <dgm:pt modelId="{337FFF0C-C594-457C-898D-B223798839A4}">
      <dgm:prSet/>
      <dgm:spPr/>
      <dgm:t>
        <a:bodyPr/>
        <a:lstStyle/>
        <a:p>
          <a:r>
            <a:rPr lang="en-GB"/>
            <a:t>Litter pickers for school environment day</a:t>
          </a:r>
          <a:endParaRPr lang="en-US"/>
        </a:p>
      </dgm:t>
    </dgm:pt>
    <dgm:pt modelId="{0C51A3DC-92CA-4E5D-925D-ED0AFB18E08F}" type="parTrans" cxnId="{01F20B73-D3EE-4C94-8CEC-A4F6E892EC4E}">
      <dgm:prSet/>
      <dgm:spPr/>
      <dgm:t>
        <a:bodyPr/>
        <a:lstStyle/>
        <a:p>
          <a:endParaRPr lang="en-US"/>
        </a:p>
      </dgm:t>
    </dgm:pt>
    <dgm:pt modelId="{63A80137-7F3C-4238-AB0E-3ADD674AB9A6}" type="sibTrans" cxnId="{01F20B73-D3EE-4C94-8CEC-A4F6E892EC4E}">
      <dgm:prSet/>
      <dgm:spPr/>
      <dgm:t>
        <a:bodyPr/>
        <a:lstStyle/>
        <a:p>
          <a:endParaRPr lang="en-US"/>
        </a:p>
      </dgm:t>
    </dgm:pt>
    <dgm:pt modelId="{1BD3DA77-90F8-484D-8D0D-2E865DA5424B}">
      <dgm:prSet/>
      <dgm:spPr/>
      <dgm:t>
        <a:bodyPr/>
        <a:lstStyle/>
        <a:p>
          <a:r>
            <a:rPr lang="en-GB"/>
            <a:t>Virtual work experience</a:t>
          </a:r>
          <a:endParaRPr lang="en-US"/>
        </a:p>
      </dgm:t>
    </dgm:pt>
    <dgm:pt modelId="{D665180C-38DF-4380-B1D4-132B15F4570C}" type="parTrans" cxnId="{B91BF36B-C5F7-47E6-99CC-CD961FBEBE75}">
      <dgm:prSet/>
      <dgm:spPr/>
      <dgm:t>
        <a:bodyPr/>
        <a:lstStyle/>
        <a:p>
          <a:endParaRPr lang="en-US"/>
        </a:p>
      </dgm:t>
    </dgm:pt>
    <dgm:pt modelId="{33756257-E11C-4B0E-909C-180746745AA7}" type="sibTrans" cxnId="{B91BF36B-C5F7-47E6-99CC-CD961FBEBE75}">
      <dgm:prSet/>
      <dgm:spPr/>
      <dgm:t>
        <a:bodyPr/>
        <a:lstStyle/>
        <a:p>
          <a:endParaRPr lang="en-US"/>
        </a:p>
      </dgm:t>
    </dgm:pt>
    <dgm:pt modelId="{F8DC37B2-094C-4A82-B4B5-47C3FBA9DEF1}">
      <dgm:prSet/>
      <dgm:spPr/>
      <dgm:t>
        <a:bodyPr/>
        <a:lstStyle/>
        <a:p>
          <a:r>
            <a:rPr lang="en-GB"/>
            <a:t>Plan Bee KO</a:t>
          </a:r>
          <a:endParaRPr lang="en-US"/>
        </a:p>
      </dgm:t>
    </dgm:pt>
    <dgm:pt modelId="{84D7CE73-DFCD-45BC-9BC5-72E818677E64}" type="parTrans" cxnId="{F88A5B18-D7FD-4D57-B517-4D82AED44428}">
      <dgm:prSet/>
      <dgm:spPr/>
      <dgm:t>
        <a:bodyPr/>
        <a:lstStyle/>
        <a:p>
          <a:endParaRPr lang="en-US"/>
        </a:p>
      </dgm:t>
    </dgm:pt>
    <dgm:pt modelId="{14EE3902-15A4-43F3-82D9-B75304BDC5DF}" type="sibTrans" cxnId="{F88A5B18-D7FD-4D57-B517-4D82AED44428}">
      <dgm:prSet/>
      <dgm:spPr/>
      <dgm:t>
        <a:bodyPr/>
        <a:lstStyle/>
        <a:p>
          <a:endParaRPr lang="en-US"/>
        </a:p>
      </dgm:t>
    </dgm:pt>
    <dgm:pt modelId="{9E9C026A-FA5D-4C96-9DCD-22C45DBBFDFA}">
      <dgm:prSet/>
      <dgm:spPr/>
      <dgm:t>
        <a:bodyPr/>
        <a:lstStyle/>
        <a:p>
          <a:r>
            <a:rPr lang="en-GB"/>
            <a:t>Foodbank donations</a:t>
          </a:r>
        </a:p>
      </dgm:t>
    </dgm:pt>
    <dgm:pt modelId="{860F7335-7629-4A7A-8673-329A1FBCE20F}" type="parTrans" cxnId="{2A903FE1-AB24-4182-AC64-B1793E8FCBE4}">
      <dgm:prSet/>
      <dgm:spPr/>
      <dgm:t>
        <a:bodyPr/>
        <a:lstStyle/>
        <a:p>
          <a:endParaRPr lang="en-GB"/>
        </a:p>
      </dgm:t>
    </dgm:pt>
    <dgm:pt modelId="{15A1D7AE-5D85-49F9-935A-3BED5724D426}" type="sibTrans" cxnId="{2A903FE1-AB24-4182-AC64-B1793E8FCBE4}">
      <dgm:prSet/>
      <dgm:spPr/>
      <dgm:t>
        <a:bodyPr/>
        <a:lstStyle/>
        <a:p>
          <a:endParaRPr lang="en-GB"/>
        </a:p>
      </dgm:t>
    </dgm:pt>
    <dgm:pt modelId="{16D8B397-1F31-4F37-ACC1-53441932802C}">
      <dgm:prSet/>
      <dgm:spPr/>
      <dgm:t>
        <a:bodyPr/>
        <a:lstStyle/>
        <a:p>
          <a:r>
            <a:rPr lang="en-GB"/>
            <a:t>Selection box donations</a:t>
          </a:r>
          <a:endParaRPr lang="en-US" dirty="0"/>
        </a:p>
      </dgm:t>
    </dgm:pt>
    <dgm:pt modelId="{1E993F89-3601-4E56-8FE5-046E38D819CC}" type="parTrans" cxnId="{EDEB0A6D-CA28-4AD3-BA0D-76D2E37F916F}">
      <dgm:prSet/>
      <dgm:spPr/>
      <dgm:t>
        <a:bodyPr/>
        <a:lstStyle/>
        <a:p>
          <a:endParaRPr lang="en-GB"/>
        </a:p>
      </dgm:t>
    </dgm:pt>
    <dgm:pt modelId="{82E68B77-A4D7-4E6E-831B-8F2D12D02AC7}" type="sibTrans" cxnId="{EDEB0A6D-CA28-4AD3-BA0D-76D2E37F916F}">
      <dgm:prSet/>
      <dgm:spPr/>
      <dgm:t>
        <a:bodyPr/>
        <a:lstStyle/>
        <a:p>
          <a:endParaRPr lang="en-GB"/>
        </a:p>
      </dgm:t>
    </dgm:pt>
    <dgm:pt modelId="{3E8E2711-58BB-4A22-90BE-D1ED774799C5}" type="pres">
      <dgm:prSet presAssocID="{FAD01EF8-9276-4A98-AEEC-B9638D265AC6}" presName="diagram" presStyleCnt="0">
        <dgm:presLayoutVars>
          <dgm:dir/>
          <dgm:resizeHandles val="exact"/>
        </dgm:presLayoutVars>
      </dgm:prSet>
      <dgm:spPr/>
    </dgm:pt>
    <dgm:pt modelId="{1599EB8B-01F4-471E-AA99-DCF2EC91706A}" type="pres">
      <dgm:prSet presAssocID="{5F9132E2-D3E8-4024-BCF3-7A5F83B6950B}" presName="node" presStyleLbl="node1" presStyleIdx="0" presStyleCnt="10">
        <dgm:presLayoutVars>
          <dgm:bulletEnabled val="1"/>
        </dgm:presLayoutVars>
      </dgm:prSet>
      <dgm:spPr/>
    </dgm:pt>
    <dgm:pt modelId="{66AC3338-84DA-47E4-8AF7-EE5F2B17A74A}" type="pres">
      <dgm:prSet presAssocID="{6E3FC3EB-A215-43B8-B1F1-45EAEAEF8EE0}" presName="sibTrans" presStyleCnt="0"/>
      <dgm:spPr/>
    </dgm:pt>
    <dgm:pt modelId="{8BFACB4C-E717-420F-A32C-8531FD864563}" type="pres">
      <dgm:prSet presAssocID="{C6754C02-07FA-4DA4-9045-B76D482ACEA2}" presName="node" presStyleLbl="node1" presStyleIdx="1" presStyleCnt="10">
        <dgm:presLayoutVars>
          <dgm:bulletEnabled val="1"/>
        </dgm:presLayoutVars>
      </dgm:prSet>
      <dgm:spPr/>
    </dgm:pt>
    <dgm:pt modelId="{DA35ED32-085E-4BA7-8467-B78B1F958BAE}" type="pres">
      <dgm:prSet presAssocID="{A3EFBCA0-2412-4B2B-B83F-F2F0CEC4D777}" presName="sibTrans" presStyleCnt="0"/>
      <dgm:spPr/>
    </dgm:pt>
    <dgm:pt modelId="{D8C5AA7B-A9B2-4527-AB5B-E88903D451F7}" type="pres">
      <dgm:prSet presAssocID="{465A4F4F-46C3-4F20-BE37-B3AE27D213ED}" presName="node" presStyleLbl="node1" presStyleIdx="2" presStyleCnt="10" custLinFactNeighborX="4096" custLinFactNeighborY="-5121">
        <dgm:presLayoutVars>
          <dgm:bulletEnabled val="1"/>
        </dgm:presLayoutVars>
      </dgm:prSet>
      <dgm:spPr/>
    </dgm:pt>
    <dgm:pt modelId="{DFE4E952-B19A-40D5-93F9-335652DFC885}" type="pres">
      <dgm:prSet presAssocID="{99332377-E0AA-4627-A9C7-D6FE6CB0766F}" presName="sibTrans" presStyleCnt="0"/>
      <dgm:spPr/>
    </dgm:pt>
    <dgm:pt modelId="{A17F18BA-E6AD-4308-B499-B4F2B4E1A25D}" type="pres">
      <dgm:prSet presAssocID="{CE22CE2D-ADD0-407A-BF11-A5383F448413}" presName="node" presStyleLbl="node1" presStyleIdx="3" presStyleCnt="10">
        <dgm:presLayoutVars>
          <dgm:bulletEnabled val="1"/>
        </dgm:presLayoutVars>
      </dgm:prSet>
      <dgm:spPr/>
    </dgm:pt>
    <dgm:pt modelId="{B587E103-AF86-4DA6-963C-39F1D028AD3F}" type="pres">
      <dgm:prSet presAssocID="{3867D5FB-10FC-471A-A426-C11D02041D0A}" presName="sibTrans" presStyleCnt="0"/>
      <dgm:spPr/>
    </dgm:pt>
    <dgm:pt modelId="{8F5ABC1E-0B89-4526-AE99-24CC7D91AB47}" type="pres">
      <dgm:prSet presAssocID="{034D72D8-27B3-4984-B556-6F440029EDE7}" presName="node" presStyleLbl="node1" presStyleIdx="4" presStyleCnt="10">
        <dgm:presLayoutVars>
          <dgm:bulletEnabled val="1"/>
        </dgm:presLayoutVars>
      </dgm:prSet>
      <dgm:spPr/>
    </dgm:pt>
    <dgm:pt modelId="{ECBCF128-B96F-4476-9135-20EDDF4B0ABA}" type="pres">
      <dgm:prSet presAssocID="{51A4406D-273D-4F49-9C1A-982351F16331}" presName="sibTrans" presStyleCnt="0"/>
      <dgm:spPr/>
    </dgm:pt>
    <dgm:pt modelId="{E41A02C9-4373-43FE-AFB6-D7F5AC3C3A10}" type="pres">
      <dgm:prSet presAssocID="{337FFF0C-C594-457C-898D-B223798839A4}" presName="node" presStyleLbl="node1" presStyleIdx="5" presStyleCnt="10">
        <dgm:presLayoutVars>
          <dgm:bulletEnabled val="1"/>
        </dgm:presLayoutVars>
      </dgm:prSet>
      <dgm:spPr/>
    </dgm:pt>
    <dgm:pt modelId="{489F01E8-EB4C-4602-8717-47EE1CAC17ED}" type="pres">
      <dgm:prSet presAssocID="{63A80137-7F3C-4238-AB0E-3ADD674AB9A6}" presName="sibTrans" presStyleCnt="0"/>
      <dgm:spPr/>
    </dgm:pt>
    <dgm:pt modelId="{D56BBFBA-44C4-4B0F-AA31-46FF683B2F04}" type="pres">
      <dgm:prSet presAssocID="{1BD3DA77-90F8-484D-8D0D-2E865DA5424B}" presName="node" presStyleLbl="node1" presStyleIdx="6" presStyleCnt="10">
        <dgm:presLayoutVars>
          <dgm:bulletEnabled val="1"/>
        </dgm:presLayoutVars>
      </dgm:prSet>
      <dgm:spPr/>
    </dgm:pt>
    <dgm:pt modelId="{DC44C9E2-33BF-4C42-9717-C7C425C6414C}" type="pres">
      <dgm:prSet presAssocID="{33756257-E11C-4B0E-909C-180746745AA7}" presName="sibTrans" presStyleCnt="0"/>
      <dgm:spPr/>
    </dgm:pt>
    <dgm:pt modelId="{4A083033-7501-49FA-8A00-CFE753006F03}" type="pres">
      <dgm:prSet presAssocID="{16D8B397-1F31-4F37-ACC1-53441932802C}" presName="node" presStyleLbl="node1" presStyleIdx="7" presStyleCnt="10">
        <dgm:presLayoutVars>
          <dgm:bulletEnabled val="1"/>
        </dgm:presLayoutVars>
      </dgm:prSet>
      <dgm:spPr/>
    </dgm:pt>
    <dgm:pt modelId="{AC455C1B-A9EA-478A-A94F-BF82CB828FBB}" type="pres">
      <dgm:prSet presAssocID="{82E68B77-A4D7-4E6E-831B-8F2D12D02AC7}" presName="sibTrans" presStyleCnt="0"/>
      <dgm:spPr/>
    </dgm:pt>
    <dgm:pt modelId="{BCA528E2-4F0C-4F27-AFC7-F07DC99C295A}" type="pres">
      <dgm:prSet presAssocID="{9E9C026A-FA5D-4C96-9DCD-22C45DBBFDFA}" presName="node" presStyleLbl="node1" presStyleIdx="8" presStyleCnt="10">
        <dgm:presLayoutVars>
          <dgm:bulletEnabled val="1"/>
        </dgm:presLayoutVars>
      </dgm:prSet>
      <dgm:spPr/>
    </dgm:pt>
    <dgm:pt modelId="{8B64B5C3-5179-45E6-A27C-A2A4D301E2B4}" type="pres">
      <dgm:prSet presAssocID="{15A1D7AE-5D85-49F9-935A-3BED5724D426}" presName="sibTrans" presStyleCnt="0"/>
      <dgm:spPr/>
    </dgm:pt>
    <dgm:pt modelId="{D1602D93-5FD4-43FE-96C9-44CC933705C0}" type="pres">
      <dgm:prSet presAssocID="{F8DC37B2-094C-4A82-B4B5-47C3FBA9DEF1}" presName="node" presStyleLbl="node1" presStyleIdx="9" presStyleCnt="10">
        <dgm:presLayoutVars>
          <dgm:bulletEnabled val="1"/>
        </dgm:presLayoutVars>
      </dgm:prSet>
      <dgm:spPr/>
    </dgm:pt>
  </dgm:ptLst>
  <dgm:cxnLst>
    <dgm:cxn modelId="{F88A5B18-D7FD-4D57-B517-4D82AED44428}" srcId="{FAD01EF8-9276-4A98-AEEC-B9638D265AC6}" destId="{F8DC37B2-094C-4A82-B4B5-47C3FBA9DEF1}" srcOrd="9" destOrd="0" parTransId="{84D7CE73-DFCD-45BC-9BC5-72E818677E64}" sibTransId="{14EE3902-15A4-43F3-82D9-B75304BDC5DF}"/>
    <dgm:cxn modelId="{753DF12A-1447-4811-8D66-FDE95701F192}" srcId="{FAD01EF8-9276-4A98-AEEC-B9638D265AC6}" destId="{CE22CE2D-ADD0-407A-BF11-A5383F448413}" srcOrd="3" destOrd="0" parTransId="{4F9F8D54-2C16-4912-ACEB-449E42549E45}" sibTransId="{3867D5FB-10FC-471A-A426-C11D02041D0A}"/>
    <dgm:cxn modelId="{7E3DE12B-088A-47C5-BC4B-594BFCF1085E}" type="presOf" srcId="{337FFF0C-C594-457C-898D-B223798839A4}" destId="{E41A02C9-4373-43FE-AFB6-D7F5AC3C3A10}" srcOrd="0" destOrd="0" presId="urn:microsoft.com/office/officeart/2005/8/layout/default"/>
    <dgm:cxn modelId="{B680FE37-4A24-498E-B5F0-51A82DA7AD35}" type="presOf" srcId="{16D8B397-1F31-4F37-ACC1-53441932802C}" destId="{4A083033-7501-49FA-8A00-CFE753006F03}" srcOrd="0" destOrd="0" presId="urn:microsoft.com/office/officeart/2005/8/layout/default"/>
    <dgm:cxn modelId="{777E9060-1955-40C8-ACB8-73AEA2844400}" type="presOf" srcId="{034D72D8-27B3-4984-B556-6F440029EDE7}" destId="{8F5ABC1E-0B89-4526-AE99-24CC7D91AB47}" srcOrd="0" destOrd="0" presId="urn:microsoft.com/office/officeart/2005/8/layout/default"/>
    <dgm:cxn modelId="{129C2968-4A68-479A-BE50-BB383AA9A1D2}" srcId="{FAD01EF8-9276-4A98-AEEC-B9638D265AC6}" destId="{C6754C02-07FA-4DA4-9045-B76D482ACEA2}" srcOrd="1" destOrd="0" parTransId="{69C80AFD-2E89-41A1-A9D7-1AA684F14D64}" sibTransId="{A3EFBCA0-2412-4B2B-B83F-F2F0CEC4D777}"/>
    <dgm:cxn modelId="{B91BF36B-C5F7-47E6-99CC-CD961FBEBE75}" srcId="{FAD01EF8-9276-4A98-AEEC-B9638D265AC6}" destId="{1BD3DA77-90F8-484D-8D0D-2E865DA5424B}" srcOrd="6" destOrd="0" parTransId="{D665180C-38DF-4380-B1D4-132B15F4570C}" sibTransId="{33756257-E11C-4B0E-909C-180746745AA7}"/>
    <dgm:cxn modelId="{EDEB0A6D-CA28-4AD3-BA0D-76D2E37F916F}" srcId="{FAD01EF8-9276-4A98-AEEC-B9638D265AC6}" destId="{16D8B397-1F31-4F37-ACC1-53441932802C}" srcOrd="7" destOrd="0" parTransId="{1E993F89-3601-4E56-8FE5-046E38D819CC}" sibTransId="{82E68B77-A4D7-4E6E-831B-8F2D12D02AC7}"/>
    <dgm:cxn modelId="{29C7434D-4695-4330-A9E5-CAF19FD6BF6E}" type="presOf" srcId="{5F9132E2-D3E8-4024-BCF3-7A5F83B6950B}" destId="{1599EB8B-01F4-471E-AA99-DCF2EC91706A}" srcOrd="0" destOrd="0" presId="urn:microsoft.com/office/officeart/2005/8/layout/default"/>
    <dgm:cxn modelId="{01F20B73-D3EE-4C94-8CEC-A4F6E892EC4E}" srcId="{FAD01EF8-9276-4A98-AEEC-B9638D265AC6}" destId="{337FFF0C-C594-457C-898D-B223798839A4}" srcOrd="5" destOrd="0" parTransId="{0C51A3DC-92CA-4E5D-925D-ED0AFB18E08F}" sibTransId="{63A80137-7F3C-4238-AB0E-3ADD674AB9A6}"/>
    <dgm:cxn modelId="{3ED17B79-18B0-4843-8062-67BE2909EFE1}" srcId="{FAD01EF8-9276-4A98-AEEC-B9638D265AC6}" destId="{034D72D8-27B3-4984-B556-6F440029EDE7}" srcOrd="4" destOrd="0" parTransId="{2CEB9122-6E79-4CC7-A580-FAAAC8A9B613}" sibTransId="{51A4406D-273D-4F49-9C1A-982351F16331}"/>
    <dgm:cxn modelId="{7AB92594-662E-419A-914E-040F61E73EE7}" type="presOf" srcId="{F8DC37B2-094C-4A82-B4B5-47C3FBA9DEF1}" destId="{D1602D93-5FD4-43FE-96C9-44CC933705C0}" srcOrd="0" destOrd="0" presId="urn:microsoft.com/office/officeart/2005/8/layout/default"/>
    <dgm:cxn modelId="{E40823A1-9D44-4737-8C46-F33CB90AF374}" srcId="{FAD01EF8-9276-4A98-AEEC-B9638D265AC6}" destId="{465A4F4F-46C3-4F20-BE37-B3AE27D213ED}" srcOrd="2" destOrd="0" parTransId="{9F633DA2-142B-4BD9-A7B5-F887AA805FCF}" sibTransId="{99332377-E0AA-4627-A9C7-D6FE6CB0766F}"/>
    <dgm:cxn modelId="{80D4D9AD-1897-4A58-90EC-F4757884FB1E}" type="presOf" srcId="{465A4F4F-46C3-4F20-BE37-B3AE27D213ED}" destId="{D8C5AA7B-A9B2-4527-AB5B-E88903D451F7}" srcOrd="0" destOrd="0" presId="urn:microsoft.com/office/officeart/2005/8/layout/default"/>
    <dgm:cxn modelId="{EF39FDBC-AE01-4816-A70F-8D57A124447A}" type="presOf" srcId="{9E9C026A-FA5D-4C96-9DCD-22C45DBBFDFA}" destId="{BCA528E2-4F0C-4F27-AFC7-F07DC99C295A}" srcOrd="0" destOrd="0" presId="urn:microsoft.com/office/officeart/2005/8/layout/default"/>
    <dgm:cxn modelId="{65C6F8BD-5A88-4DEA-AD70-180A3344FEBC}" type="presOf" srcId="{1BD3DA77-90F8-484D-8D0D-2E865DA5424B}" destId="{D56BBFBA-44C4-4B0F-AA31-46FF683B2F04}" srcOrd="0" destOrd="0" presId="urn:microsoft.com/office/officeart/2005/8/layout/default"/>
    <dgm:cxn modelId="{F12749D4-3D20-4864-A31D-AA0B435705F3}" type="presOf" srcId="{CE22CE2D-ADD0-407A-BF11-A5383F448413}" destId="{A17F18BA-E6AD-4308-B499-B4F2B4E1A25D}" srcOrd="0" destOrd="0" presId="urn:microsoft.com/office/officeart/2005/8/layout/default"/>
    <dgm:cxn modelId="{E54B15DA-3F0E-4293-A84E-ED1A2D189173}" srcId="{FAD01EF8-9276-4A98-AEEC-B9638D265AC6}" destId="{5F9132E2-D3E8-4024-BCF3-7A5F83B6950B}" srcOrd="0" destOrd="0" parTransId="{11807B56-7235-4A5A-89AA-525B9796F9E3}" sibTransId="{6E3FC3EB-A215-43B8-B1F1-45EAEAEF8EE0}"/>
    <dgm:cxn modelId="{2A903FE1-AB24-4182-AC64-B1793E8FCBE4}" srcId="{FAD01EF8-9276-4A98-AEEC-B9638D265AC6}" destId="{9E9C026A-FA5D-4C96-9DCD-22C45DBBFDFA}" srcOrd="8" destOrd="0" parTransId="{860F7335-7629-4A7A-8673-329A1FBCE20F}" sibTransId="{15A1D7AE-5D85-49F9-935A-3BED5724D426}"/>
    <dgm:cxn modelId="{42F451E3-2974-4FD7-95E5-A9E150FA4D4F}" type="presOf" srcId="{C6754C02-07FA-4DA4-9045-B76D482ACEA2}" destId="{8BFACB4C-E717-420F-A32C-8531FD864563}" srcOrd="0" destOrd="0" presId="urn:microsoft.com/office/officeart/2005/8/layout/default"/>
    <dgm:cxn modelId="{B5EFC8E8-278E-4F1F-8346-5399A594FB8F}" type="presOf" srcId="{FAD01EF8-9276-4A98-AEEC-B9638D265AC6}" destId="{3E8E2711-58BB-4A22-90BE-D1ED774799C5}" srcOrd="0" destOrd="0" presId="urn:microsoft.com/office/officeart/2005/8/layout/default"/>
    <dgm:cxn modelId="{7B2EB858-EF13-455C-898F-70B04CF072D3}" type="presParOf" srcId="{3E8E2711-58BB-4A22-90BE-D1ED774799C5}" destId="{1599EB8B-01F4-471E-AA99-DCF2EC91706A}" srcOrd="0" destOrd="0" presId="urn:microsoft.com/office/officeart/2005/8/layout/default"/>
    <dgm:cxn modelId="{F847E193-5293-4B70-852B-B1719978E442}" type="presParOf" srcId="{3E8E2711-58BB-4A22-90BE-D1ED774799C5}" destId="{66AC3338-84DA-47E4-8AF7-EE5F2B17A74A}" srcOrd="1" destOrd="0" presId="urn:microsoft.com/office/officeart/2005/8/layout/default"/>
    <dgm:cxn modelId="{99B98A6C-2D89-4DB1-A236-64529E564B9A}" type="presParOf" srcId="{3E8E2711-58BB-4A22-90BE-D1ED774799C5}" destId="{8BFACB4C-E717-420F-A32C-8531FD864563}" srcOrd="2" destOrd="0" presId="urn:microsoft.com/office/officeart/2005/8/layout/default"/>
    <dgm:cxn modelId="{5E385B7B-31FC-4B71-B217-E1DCDA9EF6FD}" type="presParOf" srcId="{3E8E2711-58BB-4A22-90BE-D1ED774799C5}" destId="{DA35ED32-085E-4BA7-8467-B78B1F958BAE}" srcOrd="3" destOrd="0" presId="urn:microsoft.com/office/officeart/2005/8/layout/default"/>
    <dgm:cxn modelId="{4655C26D-1667-4055-97A8-70C2B7EAB8FF}" type="presParOf" srcId="{3E8E2711-58BB-4A22-90BE-D1ED774799C5}" destId="{D8C5AA7B-A9B2-4527-AB5B-E88903D451F7}" srcOrd="4" destOrd="0" presId="urn:microsoft.com/office/officeart/2005/8/layout/default"/>
    <dgm:cxn modelId="{39E50B29-CAF3-4A03-9E96-4958E59F1915}" type="presParOf" srcId="{3E8E2711-58BB-4A22-90BE-D1ED774799C5}" destId="{DFE4E952-B19A-40D5-93F9-335652DFC885}" srcOrd="5" destOrd="0" presId="urn:microsoft.com/office/officeart/2005/8/layout/default"/>
    <dgm:cxn modelId="{477C8A7A-A97E-49BD-97F2-8EFF1FA75D2D}" type="presParOf" srcId="{3E8E2711-58BB-4A22-90BE-D1ED774799C5}" destId="{A17F18BA-E6AD-4308-B499-B4F2B4E1A25D}" srcOrd="6" destOrd="0" presId="urn:microsoft.com/office/officeart/2005/8/layout/default"/>
    <dgm:cxn modelId="{B6D2324D-BE6A-4F92-9AE3-F3FC73F5480C}" type="presParOf" srcId="{3E8E2711-58BB-4A22-90BE-D1ED774799C5}" destId="{B587E103-AF86-4DA6-963C-39F1D028AD3F}" srcOrd="7" destOrd="0" presId="urn:microsoft.com/office/officeart/2005/8/layout/default"/>
    <dgm:cxn modelId="{1690215C-CBD8-4E63-BCA9-1C94AB19E184}" type="presParOf" srcId="{3E8E2711-58BB-4A22-90BE-D1ED774799C5}" destId="{8F5ABC1E-0B89-4526-AE99-24CC7D91AB47}" srcOrd="8" destOrd="0" presId="urn:microsoft.com/office/officeart/2005/8/layout/default"/>
    <dgm:cxn modelId="{43E60342-EB49-4501-8313-EE8AEE8C93C0}" type="presParOf" srcId="{3E8E2711-58BB-4A22-90BE-D1ED774799C5}" destId="{ECBCF128-B96F-4476-9135-20EDDF4B0ABA}" srcOrd="9" destOrd="0" presId="urn:microsoft.com/office/officeart/2005/8/layout/default"/>
    <dgm:cxn modelId="{578EBFC7-95E4-4FD9-AF0C-6932DA19BC80}" type="presParOf" srcId="{3E8E2711-58BB-4A22-90BE-D1ED774799C5}" destId="{E41A02C9-4373-43FE-AFB6-D7F5AC3C3A10}" srcOrd="10" destOrd="0" presId="urn:microsoft.com/office/officeart/2005/8/layout/default"/>
    <dgm:cxn modelId="{1AA69D84-57A5-42AC-B7D6-2E97A28162D0}" type="presParOf" srcId="{3E8E2711-58BB-4A22-90BE-D1ED774799C5}" destId="{489F01E8-EB4C-4602-8717-47EE1CAC17ED}" srcOrd="11" destOrd="0" presId="urn:microsoft.com/office/officeart/2005/8/layout/default"/>
    <dgm:cxn modelId="{B4F8032C-3FC1-4502-BC04-9FEDF4144268}" type="presParOf" srcId="{3E8E2711-58BB-4A22-90BE-D1ED774799C5}" destId="{D56BBFBA-44C4-4B0F-AA31-46FF683B2F04}" srcOrd="12" destOrd="0" presId="urn:microsoft.com/office/officeart/2005/8/layout/default"/>
    <dgm:cxn modelId="{DD73F354-0DDE-49A3-8CA0-1382C3570B4C}" type="presParOf" srcId="{3E8E2711-58BB-4A22-90BE-D1ED774799C5}" destId="{DC44C9E2-33BF-4C42-9717-C7C425C6414C}" srcOrd="13" destOrd="0" presId="urn:microsoft.com/office/officeart/2005/8/layout/default"/>
    <dgm:cxn modelId="{943A7D7E-EDA8-4BCC-9143-BC110FFA8FB2}" type="presParOf" srcId="{3E8E2711-58BB-4A22-90BE-D1ED774799C5}" destId="{4A083033-7501-49FA-8A00-CFE753006F03}" srcOrd="14" destOrd="0" presId="urn:microsoft.com/office/officeart/2005/8/layout/default"/>
    <dgm:cxn modelId="{B58E9430-44DA-4E52-985D-E1B2D72BB3DB}" type="presParOf" srcId="{3E8E2711-58BB-4A22-90BE-D1ED774799C5}" destId="{AC455C1B-A9EA-478A-A94F-BF82CB828FBB}" srcOrd="15" destOrd="0" presId="urn:microsoft.com/office/officeart/2005/8/layout/default"/>
    <dgm:cxn modelId="{AD58E78A-E044-431F-8BEE-7D6AEACAC678}" type="presParOf" srcId="{3E8E2711-58BB-4A22-90BE-D1ED774799C5}" destId="{BCA528E2-4F0C-4F27-AFC7-F07DC99C295A}" srcOrd="16" destOrd="0" presId="urn:microsoft.com/office/officeart/2005/8/layout/default"/>
    <dgm:cxn modelId="{200580E9-B176-47A0-AC02-43E9B76556D3}" type="presParOf" srcId="{3E8E2711-58BB-4A22-90BE-D1ED774799C5}" destId="{8B64B5C3-5179-45E6-A27C-A2A4D301E2B4}" srcOrd="17" destOrd="0" presId="urn:microsoft.com/office/officeart/2005/8/layout/default"/>
    <dgm:cxn modelId="{973D4760-14A9-4B30-8A38-E34F4CC9883C}" type="presParOf" srcId="{3E8E2711-58BB-4A22-90BE-D1ED774799C5}" destId="{D1602D93-5FD4-43FE-96C9-44CC933705C0}"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9EB8B-01F4-471E-AA99-DCF2EC91706A}">
      <dsp:nvSpPr>
        <dsp:cNvPr id="0" name=""/>
        <dsp:cNvSpPr/>
      </dsp:nvSpPr>
      <dsp:spPr>
        <a:xfrm>
          <a:off x="604724" y="1128"/>
          <a:ext cx="2164221" cy="12985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Employer engagement events</a:t>
          </a:r>
          <a:endParaRPr lang="en-US" sz="2200" kern="1200" dirty="0"/>
        </a:p>
      </dsp:txBody>
      <dsp:txXfrm>
        <a:off x="604724" y="1128"/>
        <a:ext cx="2164221" cy="1298532"/>
      </dsp:txXfrm>
    </dsp:sp>
    <dsp:sp modelId="{8BFACB4C-E717-420F-A32C-8531FD864563}">
      <dsp:nvSpPr>
        <dsp:cNvPr id="0" name=""/>
        <dsp:cNvSpPr/>
      </dsp:nvSpPr>
      <dsp:spPr>
        <a:xfrm>
          <a:off x="2985367" y="1128"/>
          <a:ext cx="2164221" cy="12985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Virtual Career events</a:t>
          </a:r>
          <a:endParaRPr lang="en-US" sz="2200" kern="1200"/>
        </a:p>
      </dsp:txBody>
      <dsp:txXfrm>
        <a:off x="2985367" y="1128"/>
        <a:ext cx="2164221" cy="1298532"/>
      </dsp:txXfrm>
    </dsp:sp>
    <dsp:sp modelId="{D8C5AA7B-A9B2-4527-AB5B-E88903D451F7}">
      <dsp:nvSpPr>
        <dsp:cNvPr id="0" name=""/>
        <dsp:cNvSpPr/>
      </dsp:nvSpPr>
      <dsp:spPr>
        <a:xfrm>
          <a:off x="5454657" y="0"/>
          <a:ext cx="2164221" cy="12985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Local economic spend</a:t>
          </a:r>
          <a:endParaRPr lang="en-US" sz="2200" kern="1200" dirty="0"/>
        </a:p>
      </dsp:txBody>
      <dsp:txXfrm>
        <a:off x="5454657" y="0"/>
        <a:ext cx="2164221" cy="1298532"/>
      </dsp:txXfrm>
    </dsp:sp>
    <dsp:sp modelId="{A17F18BA-E6AD-4308-B499-B4F2B4E1A25D}">
      <dsp:nvSpPr>
        <dsp:cNvPr id="0" name=""/>
        <dsp:cNvSpPr/>
      </dsp:nvSpPr>
      <dsp:spPr>
        <a:xfrm>
          <a:off x="7746654" y="1128"/>
          <a:ext cx="2164221" cy="12985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Sustained Local Employment</a:t>
          </a:r>
        </a:p>
      </dsp:txBody>
      <dsp:txXfrm>
        <a:off x="7746654" y="1128"/>
        <a:ext cx="2164221" cy="1298532"/>
      </dsp:txXfrm>
    </dsp:sp>
    <dsp:sp modelId="{8F5ABC1E-0B89-4526-AE99-24CC7D91AB47}">
      <dsp:nvSpPr>
        <dsp:cNvPr id="0" name=""/>
        <dsp:cNvSpPr/>
      </dsp:nvSpPr>
      <dsp:spPr>
        <a:xfrm>
          <a:off x="604724" y="1516083"/>
          <a:ext cx="2164221" cy="12985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Van and driver donation for food parcels</a:t>
          </a:r>
          <a:endParaRPr lang="en-US" sz="2200" kern="1200" dirty="0"/>
        </a:p>
      </dsp:txBody>
      <dsp:txXfrm>
        <a:off x="604724" y="1516083"/>
        <a:ext cx="2164221" cy="1298532"/>
      </dsp:txXfrm>
    </dsp:sp>
    <dsp:sp modelId="{E41A02C9-4373-43FE-AFB6-D7F5AC3C3A10}">
      <dsp:nvSpPr>
        <dsp:cNvPr id="0" name=""/>
        <dsp:cNvSpPr/>
      </dsp:nvSpPr>
      <dsp:spPr>
        <a:xfrm>
          <a:off x="2985367" y="1516083"/>
          <a:ext cx="2164221" cy="12985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Litter pickers for school environment day</a:t>
          </a:r>
          <a:endParaRPr lang="en-US" sz="2200" kern="1200"/>
        </a:p>
      </dsp:txBody>
      <dsp:txXfrm>
        <a:off x="2985367" y="1516083"/>
        <a:ext cx="2164221" cy="1298532"/>
      </dsp:txXfrm>
    </dsp:sp>
    <dsp:sp modelId="{D56BBFBA-44C4-4B0F-AA31-46FF683B2F04}">
      <dsp:nvSpPr>
        <dsp:cNvPr id="0" name=""/>
        <dsp:cNvSpPr/>
      </dsp:nvSpPr>
      <dsp:spPr>
        <a:xfrm>
          <a:off x="5366011" y="1516083"/>
          <a:ext cx="2164221" cy="12985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Virtual work experience</a:t>
          </a:r>
          <a:endParaRPr lang="en-US" sz="2200" kern="1200"/>
        </a:p>
      </dsp:txBody>
      <dsp:txXfrm>
        <a:off x="5366011" y="1516083"/>
        <a:ext cx="2164221" cy="1298532"/>
      </dsp:txXfrm>
    </dsp:sp>
    <dsp:sp modelId="{4A083033-7501-49FA-8A00-CFE753006F03}">
      <dsp:nvSpPr>
        <dsp:cNvPr id="0" name=""/>
        <dsp:cNvSpPr/>
      </dsp:nvSpPr>
      <dsp:spPr>
        <a:xfrm>
          <a:off x="7746654" y="1516083"/>
          <a:ext cx="2164221" cy="12985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Selection box donations</a:t>
          </a:r>
          <a:endParaRPr lang="en-US" sz="2200" kern="1200" dirty="0"/>
        </a:p>
      </dsp:txBody>
      <dsp:txXfrm>
        <a:off x="7746654" y="1516083"/>
        <a:ext cx="2164221" cy="1298532"/>
      </dsp:txXfrm>
    </dsp:sp>
    <dsp:sp modelId="{BCA528E2-4F0C-4F27-AFC7-F07DC99C295A}">
      <dsp:nvSpPr>
        <dsp:cNvPr id="0" name=""/>
        <dsp:cNvSpPr/>
      </dsp:nvSpPr>
      <dsp:spPr>
        <a:xfrm>
          <a:off x="2985367" y="3031038"/>
          <a:ext cx="2164221" cy="12985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Foodbank donations</a:t>
          </a:r>
        </a:p>
      </dsp:txBody>
      <dsp:txXfrm>
        <a:off x="2985367" y="3031038"/>
        <a:ext cx="2164221" cy="1298532"/>
      </dsp:txXfrm>
    </dsp:sp>
    <dsp:sp modelId="{D1602D93-5FD4-43FE-96C9-44CC933705C0}">
      <dsp:nvSpPr>
        <dsp:cNvPr id="0" name=""/>
        <dsp:cNvSpPr/>
      </dsp:nvSpPr>
      <dsp:spPr>
        <a:xfrm>
          <a:off x="5366011" y="3031038"/>
          <a:ext cx="2164221" cy="12985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Plan Bee KO</a:t>
          </a:r>
          <a:endParaRPr lang="en-US" sz="2200" kern="1200"/>
        </a:p>
      </dsp:txBody>
      <dsp:txXfrm>
        <a:off x="5366011" y="3031038"/>
        <a:ext cx="2164221" cy="129853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68901-11C7-44E0-978F-33754E402C0D}" type="datetimeFigureOut">
              <a:rPr lang="en-GB" smtClean="0"/>
              <a:t>26/04/2021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2A6D0-72F2-4731-AF7E-75AF693963C8}" type="slidenum">
              <a:rPr lang="en-GB" smtClean="0"/>
              <a:t>‹#›</a:t>
            </a:fld>
            <a:endParaRPr lang="en-GB"/>
          </a:p>
        </p:txBody>
      </p:sp>
    </p:spTree>
    <p:extLst>
      <p:ext uri="{BB962C8B-B14F-4D97-AF65-F5344CB8AC3E}">
        <p14:creationId xmlns:p14="http://schemas.microsoft.com/office/powerpoint/2010/main" val="3331490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intro sector skills 10 </a:t>
            </a:r>
            <a:r>
              <a:rPr lang="en-GB" dirty="0" err="1"/>
              <a:t>yrs</a:t>
            </a:r>
            <a:r>
              <a:rPr lang="en-GB" dirty="0"/>
              <a:t>, Kier 6 </a:t>
            </a:r>
            <a:r>
              <a:rPr lang="en-GB" dirty="0" err="1"/>
              <a:t>yrs</a:t>
            </a:r>
            <a:r>
              <a:rPr lang="en-GB" dirty="0"/>
              <a:t>, Robertson 4 </a:t>
            </a:r>
            <a:r>
              <a:rPr lang="en-GB" dirty="0" err="1"/>
              <a:t>yrs</a:t>
            </a:r>
            <a:r>
              <a:rPr lang="en-GB" dirty="0"/>
              <a:t> responsible for delivery of SV on all projects in NE and leading two team members in rest of England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0F112-D609-4C06-809E-4FE083DAC0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947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our local spend, sustained employment, virtual engagement, community donations etc are put through the SVP.. So far</a:t>
            </a:r>
          </a:p>
        </p:txBody>
      </p:sp>
      <p:sp>
        <p:nvSpPr>
          <p:cNvPr id="4" name="Slide Number Placeholder 3"/>
          <p:cNvSpPr>
            <a:spLocks noGrp="1"/>
          </p:cNvSpPr>
          <p:nvPr>
            <p:ph type="sldNum" sz="quarter" idx="5"/>
          </p:nvPr>
        </p:nvSpPr>
        <p:spPr/>
        <p:txBody>
          <a:bodyPr/>
          <a:lstStyle/>
          <a:p>
            <a:fld id="{8B194EF4-3BE6-4D01-A411-E32E59D738DA}" type="slidenum">
              <a:rPr lang="en-GB" smtClean="0"/>
              <a:t>29</a:t>
            </a:fld>
            <a:endParaRPr lang="en-GB"/>
          </a:p>
        </p:txBody>
      </p:sp>
    </p:spTree>
    <p:extLst>
      <p:ext uri="{BB962C8B-B14F-4D97-AF65-F5344CB8AC3E}">
        <p14:creationId xmlns:p14="http://schemas.microsoft.com/office/powerpoint/2010/main" val="2216038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not finished yet</a:t>
            </a:r>
          </a:p>
        </p:txBody>
      </p:sp>
      <p:sp>
        <p:nvSpPr>
          <p:cNvPr id="4" name="Slide Number Placeholder 3"/>
          <p:cNvSpPr>
            <a:spLocks noGrp="1"/>
          </p:cNvSpPr>
          <p:nvPr>
            <p:ph type="sldNum" sz="quarter" idx="5"/>
          </p:nvPr>
        </p:nvSpPr>
        <p:spPr/>
        <p:txBody>
          <a:bodyPr/>
          <a:lstStyle/>
          <a:p>
            <a:fld id="{8B194EF4-3BE6-4D01-A411-E32E59D738DA}" type="slidenum">
              <a:rPr lang="en-GB" smtClean="0"/>
              <a:t>30</a:t>
            </a:fld>
            <a:endParaRPr lang="en-GB"/>
          </a:p>
        </p:txBody>
      </p:sp>
    </p:spTree>
    <p:extLst>
      <p:ext uri="{BB962C8B-B14F-4D97-AF65-F5344CB8AC3E}">
        <p14:creationId xmlns:p14="http://schemas.microsoft.com/office/powerpoint/2010/main" val="634606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the opportunities once restrictions are lifted</a:t>
            </a:r>
            <a:br>
              <a:rPr lang="en-GB" dirty="0"/>
            </a:br>
            <a:endParaRPr lang="en-GB" dirty="0"/>
          </a:p>
        </p:txBody>
      </p:sp>
      <p:sp>
        <p:nvSpPr>
          <p:cNvPr id="4" name="Slide Number Placeholder 3"/>
          <p:cNvSpPr>
            <a:spLocks noGrp="1"/>
          </p:cNvSpPr>
          <p:nvPr>
            <p:ph type="sldNum" sz="quarter" idx="5"/>
          </p:nvPr>
        </p:nvSpPr>
        <p:spPr/>
        <p:txBody>
          <a:bodyPr/>
          <a:lstStyle/>
          <a:p>
            <a:fld id="{8B194EF4-3BE6-4D01-A411-E32E59D738DA}" type="slidenum">
              <a:rPr lang="en-GB" smtClean="0"/>
              <a:t>31</a:t>
            </a:fld>
            <a:endParaRPr lang="en-GB"/>
          </a:p>
        </p:txBody>
      </p:sp>
    </p:spTree>
    <p:extLst>
      <p:ext uri="{BB962C8B-B14F-4D97-AF65-F5344CB8AC3E}">
        <p14:creationId xmlns:p14="http://schemas.microsoft.com/office/powerpoint/2010/main" val="410874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to our partners</a:t>
            </a:r>
          </a:p>
        </p:txBody>
      </p:sp>
      <p:sp>
        <p:nvSpPr>
          <p:cNvPr id="4" name="Slide Number Placeholder 3"/>
          <p:cNvSpPr>
            <a:spLocks noGrp="1"/>
          </p:cNvSpPr>
          <p:nvPr>
            <p:ph type="sldNum" sz="quarter" idx="5"/>
          </p:nvPr>
        </p:nvSpPr>
        <p:spPr/>
        <p:txBody>
          <a:bodyPr/>
          <a:lstStyle/>
          <a:p>
            <a:fld id="{8B194EF4-3BE6-4D01-A411-E32E59D738DA}" type="slidenum">
              <a:rPr lang="en-GB" smtClean="0"/>
              <a:t>32</a:t>
            </a:fld>
            <a:endParaRPr lang="en-GB"/>
          </a:p>
        </p:txBody>
      </p:sp>
    </p:spTree>
    <p:extLst>
      <p:ext uri="{BB962C8B-B14F-4D97-AF65-F5344CB8AC3E}">
        <p14:creationId xmlns:p14="http://schemas.microsoft.com/office/powerpoint/2010/main" val="78703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194EF4-3BE6-4D01-A411-E32E59D738DA}" type="slidenum">
              <a:rPr lang="en-GB" smtClean="0"/>
              <a:t>33</a:t>
            </a:fld>
            <a:endParaRPr lang="en-GB"/>
          </a:p>
        </p:txBody>
      </p:sp>
    </p:spTree>
    <p:extLst>
      <p:ext uri="{BB962C8B-B14F-4D97-AF65-F5344CB8AC3E}">
        <p14:creationId xmlns:p14="http://schemas.microsoft.com/office/powerpoint/2010/main" val="354333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history of Bill</a:t>
            </a:r>
          </a:p>
        </p:txBody>
      </p:sp>
      <p:sp>
        <p:nvSpPr>
          <p:cNvPr id="4" name="Slide Number Placeholder 3"/>
          <p:cNvSpPr>
            <a:spLocks noGrp="1"/>
          </p:cNvSpPr>
          <p:nvPr>
            <p:ph type="sldNum" sz="quarter" idx="5"/>
          </p:nvPr>
        </p:nvSpPr>
        <p:spPr/>
        <p:txBody>
          <a:bodyPr/>
          <a:lstStyle/>
          <a:p>
            <a:fld id="{8B194EF4-3BE6-4D01-A411-E32E59D738DA}" type="slidenum">
              <a:rPr lang="en-GB" smtClean="0"/>
              <a:t>21</a:t>
            </a:fld>
            <a:endParaRPr lang="en-GB"/>
          </a:p>
        </p:txBody>
      </p:sp>
    </p:spTree>
    <p:extLst>
      <p:ext uri="{BB962C8B-B14F-4D97-AF65-F5344CB8AC3E}">
        <p14:creationId xmlns:p14="http://schemas.microsoft.com/office/powerpoint/2010/main" val="278916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252" indent="-358252">
              <a:lnSpc>
                <a:spcPct val="115000"/>
              </a:lnSpc>
              <a:spcAft>
                <a:spcPts val="627"/>
              </a:spcAft>
              <a:buFont typeface="Symbol" panose="05050102010706020507" pitchFamily="18" charset="2"/>
              <a:buChar char=""/>
            </a:pPr>
            <a:r>
              <a:rPr lang="en-GB" dirty="0">
                <a:latin typeface="Segoe UI" panose="020B0502040204020203" pitchFamily="34" charset="0"/>
                <a:ea typeface="Segoe UI" panose="020B0502040204020203" pitchFamily="34" charset="0"/>
                <a:cs typeface="Tahoma" panose="020B0604030504040204" pitchFamily="34" charset="0"/>
              </a:rPr>
              <a:t>Founded in Elgin, Moray, Scotland in 1966 by Bill Robertson </a:t>
            </a:r>
            <a:endParaRPr lang="en-GB" dirty="0">
              <a:latin typeface="Corbel" panose="020B0503020204020204" pitchFamily="34" charset="0"/>
              <a:ea typeface="Segoe UI" panose="020B0502040204020203" pitchFamily="34" charset="0"/>
              <a:cs typeface="Tahoma" panose="020B0604030504040204" pitchFamily="34" charset="0"/>
            </a:endParaRPr>
          </a:p>
          <a:p>
            <a:pPr marL="358252" indent="-358252">
              <a:lnSpc>
                <a:spcPct val="115000"/>
              </a:lnSpc>
              <a:spcAft>
                <a:spcPts val="627"/>
              </a:spcAft>
              <a:buFont typeface="Symbol" panose="05050102010706020507" pitchFamily="18" charset="2"/>
              <a:buChar char=""/>
            </a:pPr>
            <a:r>
              <a:rPr lang="en-GB" dirty="0">
                <a:latin typeface="Segoe UI" panose="020B0502040204020203" pitchFamily="34" charset="0"/>
                <a:ea typeface="Segoe UI" panose="020B0502040204020203" pitchFamily="34" charset="0"/>
                <a:cs typeface="Tahoma" panose="020B0604030504040204" pitchFamily="34" charset="0"/>
              </a:rPr>
              <a:t>One of the largest family-owned construction, infrastructure and support services groups in the UK </a:t>
            </a:r>
            <a:endParaRPr lang="en-GB" dirty="0">
              <a:latin typeface="Corbel" panose="020B0503020204020204" pitchFamily="34" charset="0"/>
              <a:ea typeface="Segoe UI" panose="020B0502040204020203" pitchFamily="34" charset="0"/>
              <a:cs typeface="Tahoma" panose="020B0604030504040204" pitchFamily="34" charset="0"/>
            </a:endParaRPr>
          </a:p>
          <a:p>
            <a:pPr marL="358252" indent="-358252">
              <a:lnSpc>
                <a:spcPct val="115000"/>
              </a:lnSpc>
              <a:spcAft>
                <a:spcPts val="627"/>
              </a:spcAft>
              <a:buFont typeface="Symbol" panose="05050102010706020507" pitchFamily="18" charset="2"/>
              <a:buChar char=""/>
            </a:pPr>
            <a:r>
              <a:rPr lang="en-GB" dirty="0">
                <a:latin typeface="Segoe UI" panose="020B0502040204020203" pitchFamily="34" charset="0"/>
                <a:ea typeface="Segoe UI" panose="020B0502040204020203" pitchFamily="34" charset="0"/>
                <a:cs typeface="Tahoma" panose="020B0604030504040204" pitchFamily="34" charset="0"/>
              </a:rPr>
              <a:t>3200+ employees</a:t>
            </a:r>
          </a:p>
          <a:p>
            <a:pPr marL="358252" indent="-358252">
              <a:lnSpc>
                <a:spcPct val="115000"/>
              </a:lnSpc>
              <a:spcAft>
                <a:spcPts val="627"/>
              </a:spcAft>
              <a:buFont typeface="Symbol" panose="05050102010706020507" pitchFamily="18" charset="2"/>
              <a:buChar char=""/>
            </a:pPr>
            <a:r>
              <a:rPr lang="en-GB" dirty="0">
                <a:latin typeface="Segoe UI" panose="020B0502040204020203" pitchFamily="34" charset="0"/>
                <a:ea typeface="Segoe UI" panose="020B0502040204020203" pitchFamily="34" charset="0"/>
                <a:cs typeface="Tahoma" panose="020B0604030504040204" pitchFamily="34" charset="0"/>
              </a:rPr>
              <a:t>£752m turnover 2017-2018</a:t>
            </a:r>
          </a:p>
          <a:p>
            <a:pPr marL="358252" indent="-358252">
              <a:lnSpc>
                <a:spcPct val="115000"/>
              </a:lnSpc>
              <a:spcAft>
                <a:spcPts val="627"/>
              </a:spcAft>
              <a:buFont typeface="Symbol" panose="05050102010706020507" pitchFamily="18" charset="2"/>
              <a:buChar char=""/>
            </a:pPr>
            <a:r>
              <a:rPr lang="en-GB" dirty="0">
                <a:latin typeface="Segoe UI" panose="020B0502040204020203" pitchFamily="34" charset="0"/>
                <a:ea typeface="Segoe UI" panose="020B0502040204020203" pitchFamily="34" charset="0"/>
                <a:cs typeface="Tahoma" panose="020B0604030504040204" pitchFamily="34" charset="0"/>
              </a:rPr>
              <a:t>£950m target for 2018–2019</a:t>
            </a:r>
            <a:endParaRPr lang="en-GB" dirty="0">
              <a:latin typeface="Corbel" panose="020B0503020204020204" pitchFamily="34" charset="0"/>
              <a:ea typeface="Segoe UI" panose="020B0502040204020203" pitchFamily="34" charset="0"/>
              <a:cs typeface="Tahoma" panose="020B0604030504040204" pitchFamily="34" charset="0"/>
            </a:endParaRPr>
          </a:p>
          <a:p>
            <a:pPr marL="358252" indent="-358252">
              <a:lnSpc>
                <a:spcPct val="115000"/>
              </a:lnSpc>
              <a:spcAft>
                <a:spcPts val="627"/>
              </a:spcAft>
              <a:buFont typeface="Symbol" panose="05050102010706020507" pitchFamily="18" charset="2"/>
              <a:buChar char=""/>
            </a:pPr>
            <a:r>
              <a:rPr lang="en-GB" dirty="0">
                <a:latin typeface="Segoe UI" panose="020B0502040204020203" pitchFamily="34" charset="0"/>
                <a:ea typeface="Segoe UI" panose="020B0502040204020203" pitchFamily="34" charset="0"/>
                <a:cs typeface="Tahoma" panose="020B0604030504040204" pitchFamily="34" charset="0"/>
              </a:rPr>
              <a:t>2bn forward order book – a sustainable business that gives </a:t>
            </a:r>
            <a:r>
              <a:rPr lang="en-GB" dirty="0"/>
              <a:t>our customers assurance and the certainty that we will deliver what we say we will.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0F112-D609-4C06-809E-4FE083DAC0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41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CSR – CR – RB  Based on Triple Bottom Line PPP</a:t>
            </a:r>
          </a:p>
          <a:p>
            <a:r>
              <a:rPr lang="en-GB" dirty="0"/>
              <a:t>CR - How we govern ourselves internally and Social </a:t>
            </a:r>
            <a:r>
              <a:rPr lang="en-GB" dirty="0" err="1"/>
              <a:t>Rsponsibility</a:t>
            </a:r>
            <a:r>
              <a:rPr lang="en-GB" dirty="0"/>
              <a:t> how we are judged externally. Responsible business is looking at the whole spectrum and social value is the measurement of that impact</a:t>
            </a:r>
          </a:p>
          <a:p>
            <a:r>
              <a:rPr lang="en-GB" dirty="0"/>
              <a:t> </a:t>
            </a:r>
          </a:p>
        </p:txBody>
      </p:sp>
      <p:sp>
        <p:nvSpPr>
          <p:cNvPr id="4" name="Slide Number Placeholder 3"/>
          <p:cNvSpPr>
            <a:spLocks noGrp="1"/>
          </p:cNvSpPr>
          <p:nvPr>
            <p:ph type="sldNum" sz="quarter" idx="5"/>
          </p:nvPr>
        </p:nvSpPr>
        <p:spPr/>
        <p:txBody>
          <a:bodyPr/>
          <a:lstStyle/>
          <a:p>
            <a:fld id="{8B194EF4-3BE6-4D01-A411-E32E59D738DA}" type="slidenum">
              <a:rPr lang="en-GB" smtClean="0"/>
              <a:t>23</a:t>
            </a:fld>
            <a:endParaRPr lang="en-GB"/>
          </a:p>
        </p:txBody>
      </p:sp>
    </p:spTree>
    <p:extLst>
      <p:ext uri="{BB962C8B-B14F-4D97-AF65-F5344CB8AC3E}">
        <p14:creationId xmlns:p14="http://schemas.microsoft.com/office/powerpoint/2010/main" val="71935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value act asked commissioners of public sector procurement to consider social vale.</a:t>
            </a:r>
            <a:br>
              <a:rPr lang="en-GB" dirty="0"/>
            </a:br>
            <a:r>
              <a:rPr lang="en-GB" dirty="0"/>
              <a:t>PPN6/20 </a:t>
            </a:r>
            <a:r>
              <a:rPr lang="en-GB" b="1" dirty="0"/>
              <a:t>requires</a:t>
            </a:r>
            <a:r>
              <a:rPr lang="en-GB" dirty="0"/>
              <a:t> rather than considers.  10-30% being the norm</a:t>
            </a:r>
          </a:p>
        </p:txBody>
      </p:sp>
      <p:sp>
        <p:nvSpPr>
          <p:cNvPr id="4" name="Slide Number Placeholder 3"/>
          <p:cNvSpPr>
            <a:spLocks noGrp="1"/>
          </p:cNvSpPr>
          <p:nvPr>
            <p:ph type="sldNum" sz="quarter" idx="5"/>
          </p:nvPr>
        </p:nvSpPr>
        <p:spPr/>
        <p:txBody>
          <a:bodyPr/>
          <a:lstStyle/>
          <a:p>
            <a:fld id="{8B194EF4-3BE6-4D01-A411-E32E59D738DA}" type="slidenum">
              <a:rPr lang="en-GB" smtClean="0"/>
              <a:t>24</a:t>
            </a:fld>
            <a:endParaRPr lang="en-GB"/>
          </a:p>
        </p:txBody>
      </p:sp>
    </p:spTree>
    <p:extLst>
      <p:ext uri="{BB962C8B-B14F-4D97-AF65-F5344CB8AC3E}">
        <p14:creationId xmlns:p14="http://schemas.microsoft.com/office/powerpoint/2010/main" val="2456287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1" dirty="0"/>
              <a:t>Local Priorities</a:t>
            </a:r>
          </a:p>
          <a:p>
            <a:r>
              <a:rPr lang="en-GB" b="0" dirty="0"/>
              <a:t>Before we start working on any project we work with the client to understand the needs and priorities of the local stakeholders and their wishes for engagement. Agreeing key Themes Outcomes and Measures. These can be very similar but it’s also important we recognise and acknowledge the uniqueness of each project, client and local community.</a:t>
            </a:r>
          </a:p>
          <a:p>
            <a:endParaRPr lang="en-GB" b="1" dirty="0"/>
          </a:p>
          <a:p>
            <a:r>
              <a:rPr lang="en-GB" b="1" dirty="0"/>
              <a:t>Procurement Planning</a:t>
            </a:r>
          </a:p>
          <a:p>
            <a:r>
              <a:rPr lang="en-GB" b="0" dirty="0"/>
              <a:t>When we have a full picture of the local requirements and any local spend measures it’s really important that the commercial teams are aware of these objectives to ensure that they and you can support this at the right times. </a:t>
            </a:r>
          </a:p>
          <a:p>
            <a:endParaRPr lang="en-GB" b="1" dirty="0"/>
          </a:p>
          <a:p>
            <a:r>
              <a:rPr lang="en-GB" b="1" dirty="0"/>
              <a:t>Supporting Employability &amp; Upskilling</a:t>
            </a:r>
          </a:p>
          <a:p>
            <a:r>
              <a:rPr lang="en-GB" b="0" dirty="0"/>
              <a:t>We work with a lot of partners when we are delivering employability and Upskilling in support of projects and to ensure that the best impact can be achieved through our sessions we need to plan them in advance and work in tandem with their programmes and initiatives where we can.</a:t>
            </a:r>
          </a:p>
          <a:p>
            <a:endParaRPr lang="en-GB" b="1" dirty="0"/>
          </a:p>
          <a:p>
            <a:r>
              <a:rPr lang="en-GB" b="1" dirty="0"/>
              <a:t>Responsive &amp; Proactive</a:t>
            </a:r>
          </a:p>
          <a:p>
            <a:r>
              <a:rPr lang="en-GB" b="0" dirty="0"/>
              <a:t>Being responsive and proactive is really important, we need to share information about our successes and challenges to ensure we learn for the future which we’ll talk a lot more about</a:t>
            </a:r>
          </a:p>
          <a:p>
            <a:endParaRPr lang="en-GB" b="1" dirty="0"/>
          </a:p>
          <a:p>
            <a:r>
              <a:rPr lang="en-GB" b="1" dirty="0"/>
              <a:t>Measurement &amp; Reporting</a:t>
            </a:r>
          </a:p>
          <a:p>
            <a:r>
              <a:rPr lang="en-GB" b="0" dirty="0"/>
              <a:t>This is a key piece of the puzzle. When we agree and understand local priorities for our projects we also agree with out clients what their reporting expectations are to ensure that these are met. Then we need to address our own internal measurement and reporting.</a:t>
            </a: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0F112-D609-4C06-809E-4FE083DAC0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855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Global pandemic has required us to act and think differently as to how we can still deliver our social value commitment to the Foundation and joint stakeholders</a:t>
            </a:r>
          </a:p>
          <a:p>
            <a:r>
              <a:rPr lang="en-GB" dirty="0"/>
              <a:t>Focus on </a:t>
            </a:r>
            <a:r>
              <a:rPr lang="en-GB" i="1" dirty="0"/>
              <a:t>lost generation </a:t>
            </a:r>
            <a:r>
              <a:rPr lang="en-GB" dirty="0"/>
              <a:t>of young people  virtual </a:t>
            </a:r>
            <a:r>
              <a:rPr lang="en-GB" dirty="0" err="1"/>
              <a:t>wexp</a:t>
            </a:r>
            <a:r>
              <a:rPr lang="en-GB" dirty="0"/>
              <a:t> etc, local supply chain, enhancing communities through Action for </a:t>
            </a:r>
            <a:r>
              <a:rPr lang="en-GB" dirty="0" err="1"/>
              <a:t>Childrfen</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0F112-D609-4C06-809E-4FE083DAC0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843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Overview of delivery</a:t>
            </a:r>
          </a:p>
        </p:txBody>
      </p:sp>
      <p:sp>
        <p:nvSpPr>
          <p:cNvPr id="4" name="Slide Number Placeholder 3"/>
          <p:cNvSpPr>
            <a:spLocks noGrp="1"/>
          </p:cNvSpPr>
          <p:nvPr>
            <p:ph type="sldNum" sz="quarter" idx="5"/>
          </p:nvPr>
        </p:nvSpPr>
        <p:spPr/>
        <p:txBody>
          <a:bodyPr/>
          <a:lstStyle/>
          <a:p>
            <a:fld id="{8B194EF4-3BE6-4D01-A411-E32E59D738DA}" type="slidenum">
              <a:rPr lang="en-GB" smtClean="0"/>
              <a:t>27</a:t>
            </a:fld>
            <a:endParaRPr lang="en-GB"/>
          </a:p>
        </p:txBody>
      </p:sp>
    </p:spTree>
    <p:extLst>
      <p:ext uri="{BB962C8B-B14F-4D97-AF65-F5344CB8AC3E}">
        <p14:creationId xmlns:p14="http://schemas.microsoft.com/office/powerpoint/2010/main" val="1028990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SV TOMS 2019 version</a:t>
            </a:r>
          </a:p>
        </p:txBody>
      </p:sp>
      <p:sp>
        <p:nvSpPr>
          <p:cNvPr id="4" name="Slide Number Placeholder 3"/>
          <p:cNvSpPr>
            <a:spLocks noGrp="1"/>
          </p:cNvSpPr>
          <p:nvPr>
            <p:ph type="sldNum" sz="quarter" idx="5"/>
          </p:nvPr>
        </p:nvSpPr>
        <p:spPr/>
        <p:txBody>
          <a:bodyPr/>
          <a:lstStyle/>
          <a:p>
            <a:fld id="{8B194EF4-3BE6-4D01-A411-E32E59D738DA}" type="slidenum">
              <a:rPr lang="en-GB" smtClean="0"/>
              <a:t>28</a:t>
            </a:fld>
            <a:endParaRPr lang="en-GB"/>
          </a:p>
        </p:txBody>
      </p:sp>
    </p:spTree>
    <p:extLst>
      <p:ext uri="{BB962C8B-B14F-4D97-AF65-F5344CB8AC3E}">
        <p14:creationId xmlns:p14="http://schemas.microsoft.com/office/powerpoint/2010/main" val="1933865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CC54-A76B-47DE-96B4-F88BF0BA4E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626214-8010-4EAB-BFD7-0C21EFD3BF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492C1D-51C5-4AAB-AB0B-DA33D3631E82}"/>
              </a:ext>
            </a:extLst>
          </p:cNvPr>
          <p:cNvSpPr>
            <a:spLocks noGrp="1"/>
          </p:cNvSpPr>
          <p:nvPr>
            <p:ph type="dt" sz="half" idx="10"/>
          </p:nvPr>
        </p:nvSpPr>
        <p:spPr/>
        <p:txBody>
          <a:bodyPr/>
          <a:lstStyle/>
          <a:p>
            <a:fld id="{10859393-6096-4BB6-997E-A065A848C466}" type="datetimeFigureOut">
              <a:rPr lang="en-GB" smtClean="0"/>
              <a:t>26/04/2021</a:t>
            </a:fld>
            <a:endParaRPr lang="en-GB"/>
          </a:p>
        </p:txBody>
      </p:sp>
      <p:sp>
        <p:nvSpPr>
          <p:cNvPr id="5" name="Footer Placeholder 4">
            <a:extLst>
              <a:ext uri="{FF2B5EF4-FFF2-40B4-BE49-F238E27FC236}">
                <a16:creationId xmlns:a16="http://schemas.microsoft.com/office/drawing/2014/main" id="{C9F024D5-AE5D-418C-A5E8-12B0EB1ED0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A28378-B0F3-45B9-8D37-6AFCA2661562}"/>
              </a:ext>
            </a:extLst>
          </p:cNvPr>
          <p:cNvSpPr>
            <a:spLocks noGrp="1"/>
          </p:cNvSpPr>
          <p:nvPr>
            <p:ph type="sldNum" sz="quarter" idx="12"/>
          </p:nvPr>
        </p:nvSpPr>
        <p:spPr/>
        <p:txBody>
          <a:bodyPr/>
          <a:lstStyle/>
          <a:p>
            <a:fld id="{035DB105-76F2-49B6-A889-4C3F571FF69D}" type="slidenum">
              <a:rPr lang="en-GB" smtClean="0"/>
              <a:t>‹#›</a:t>
            </a:fld>
            <a:endParaRPr lang="en-GB"/>
          </a:p>
        </p:txBody>
      </p:sp>
    </p:spTree>
    <p:extLst>
      <p:ext uri="{BB962C8B-B14F-4D97-AF65-F5344CB8AC3E}">
        <p14:creationId xmlns:p14="http://schemas.microsoft.com/office/powerpoint/2010/main" val="364070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84146-844F-4B0B-B2C6-AFA77BC832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5807A8-A1E6-4162-968E-6567B52EA8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A604CF-2D76-42C0-A906-087BD0822AC6}"/>
              </a:ext>
            </a:extLst>
          </p:cNvPr>
          <p:cNvSpPr>
            <a:spLocks noGrp="1"/>
          </p:cNvSpPr>
          <p:nvPr>
            <p:ph type="dt" sz="half" idx="10"/>
          </p:nvPr>
        </p:nvSpPr>
        <p:spPr/>
        <p:txBody>
          <a:bodyPr/>
          <a:lstStyle/>
          <a:p>
            <a:fld id="{10859393-6096-4BB6-997E-A065A848C466}" type="datetimeFigureOut">
              <a:rPr lang="en-GB" smtClean="0"/>
              <a:t>26/04/2021</a:t>
            </a:fld>
            <a:endParaRPr lang="en-GB"/>
          </a:p>
        </p:txBody>
      </p:sp>
      <p:sp>
        <p:nvSpPr>
          <p:cNvPr id="5" name="Footer Placeholder 4">
            <a:extLst>
              <a:ext uri="{FF2B5EF4-FFF2-40B4-BE49-F238E27FC236}">
                <a16:creationId xmlns:a16="http://schemas.microsoft.com/office/drawing/2014/main" id="{3552E5E9-5280-4B4C-A17F-7B51E51DA9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F3B4EE-84C6-4E0B-B789-1E26D1862DB5}"/>
              </a:ext>
            </a:extLst>
          </p:cNvPr>
          <p:cNvSpPr>
            <a:spLocks noGrp="1"/>
          </p:cNvSpPr>
          <p:nvPr>
            <p:ph type="sldNum" sz="quarter" idx="12"/>
          </p:nvPr>
        </p:nvSpPr>
        <p:spPr/>
        <p:txBody>
          <a:bodyPr/>
          <a:lstStyle/>
          <a:p>
            <a:fld id="{035DB105-76F2-49B6-A889-4C3F571FF69D}" type="slidenum">
              <a:rPr lang="en-GB" smtClean="0"/>
              <a:t>‹#›</a:t>
            </a:fld>
            <a:endParaRPr lang="en-GB"/>
          </a:p>
        </p:txBody>
      </p:sp>
    </p:spTree>
    <p:extLst>
      <p:ext uri="{BB962C8B-B14F-4D97-AF65-F5344CB8AC3E}">
        <p14:creationId xmlns:p14="http://schemas.microsoft.com/office/powerpoint/2010/main" val="88030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13C084-49FE-493D-9E7A-F686845641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78EE03-1E72-4F2F-B9BF-1F778A51FA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6C473A-F94D-4AD5-A540-C6F74230D766}"/>
              </a:ext>
            </a:extLst>
          </p:cNvPr>
          <p:cNvSpPr>
            <a:spLocks noGrp="1"/>
          </p:cNvSpPr>
          <p:nvPr>
            <p:ph type="dt" sz="half" idx="10"/>
          </p:nvPr>
        </p:nvSpPr>
        <p:spPr/>
        <p:txBody>
          <a:bodyPr/>
          <a:lstStyle/>
          <a:p>
            <a:fld id="{10859393-6096-4BB6-997E-A065A848C466}" type="datetimeFigureOut">
              <a:rPr lang="en-GB" smtClean="0"/>
              <a:t>26/04/2021</a:t>
            </a:fld>
            <a:endParaRPr lang="en-GB"/>
          </a:p>
        </p:txBody>
      </p:sp>
      <p:sp>
        <p:nvSpPr>
          <p:cNvPr id="5" name="Footer Placeholder 4">
            <a:extLst>
              <a:ext uri="{FF2B5EF4-FFF2-40B4-BE49-F238E27FC236}">
                <a16:creationId xmlns:a16="http://schemas.microsoft.com/office/drawing/2014/main" id="{3AB6BE48-D00B-415C-9EB1-3945137B01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1D0388-B654-4F0C-923E-277F303CAD23}"/>
              </a:ext>
            </a:extLst>
          </p:cNvPr>
          <p:cNvSpPr>
            <a:spLocks noGrp="1"/>
          </p:cNvSpPr>
          <p:nvPr>
            <p:ph type="sldNum" sz="quarter" idx="12"/>
          </p:nvPr>
        </p:nvSpPr>
        <p:spPr/>
        <p:txBody>
          <a:bodyPr/>
          <a:lstStyle/>
          <a:p>
            <a:fld id="{035DB105-76F2-49B6-A889-4C3F571FF69D}" type="slidenum">
              <a:rPr lang="en-GB" smtClean="0"/>
              <a:t>‹#›</a:t>
            </a:fld>
            <a:endParaRPr lang="en-GB"/>
          </a:p>
        </p:txBody>
      </p:sp>
    </p:spTree>
    <p:extLst>
      <p:ext uri="{BB962C8B-B14F-4D97-AF65-F5344CB8AC3E}">
        <p14:creationId xmlns:p14="http://schemas.microsoft.com/office/powerpoint/2010/main" val="3088749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859746"/>
            <a:ext cx="9144000" cy="2268537"/>
          </a:xfrm>
          <a:prstGeom prst="rect">
            <a:avLst/>
          </a:prstGeom>
        </p:spPr>
        <p:txBody>
          <a:bodyPr anchor="b"/>
          <a:lstStyle>
            <a:lvl1pPr algn="ctr">
              <a:defRPr sz="6000" b="1">
                <a:latin typeface="+mn-lt"/>
              </a:defRPr>
            </a:lvl1pPr>
          </a:lstStyle>
          <a:p>
            <a:r>
              <a:rPr lang="en-US"/>
              <a:t>Title 60pt bold </a:t>
            </a:r>
            <a:br>
              <a:rPr lang="en-US"/>
            </a:br>
            <a:r>
              <a:rPr lang="en-US"/>
              <a:t>across two lines</a:t>
            </a:r>
            <a:endParaRPr lang="en-GB"/>
          </a:p>
        </p:txBody>
      </p:sp>
      <p:sp>
        <p:nvSpPr>
          <p:cNvPr id="3" name="Subtitle 2"/>
          <p:cNvSpPr>
            <a:spLocks noGrp="1"/>
          </p:cNvSpPr>
          <p:nvPr>
            <p:ph type="subTitle" idx="1" hasCustomPrompt="1"/>
          </p:nvPr>
        </p:nvSpPr>
        <p:spPr>
          <a:xfrm>
            <a:off x="1524000" y="3473862"/>
            <a:ext cx="9144000" cy="1282295"/>
          </a:xfrm>
          <a:prstGeom prst="rect">
            <a:avLst/>
          </a:prstGeom>
        </p:spPr>
        <p:txBody>
          <a:bodyPr anchor="b"/>
          <a:lstStyle>
            <a:lvl1pPr marL="0" indent="0" algn="ctr">
              <a:lnSpc>
                <a:spcPct val="150000"/>
              </a:lnSpc>
              <a:spcBef>
                <a:spcPts val="0"/>
              </a:spcBef>
              <a:buNone/>
              <a:defRPr sz="20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a:t>
            </a:r>
            <a:r>
              <a:rPr lang="en-US" err="1"/>
              <a:t>Firstname</a:t>
            </a:r>
            <a:r>
              <a:rPr lang="en-US"/>
              <a:t> </a:t>
            </a:r>
            <a:r>
              <a:rPr lang="en-US" err="1"/>
              <a:t>Lastname</a:t>
            </a:r>
            <a:endParaRPr lang="en-GB"/>
          </a:p>
        </p:txBody>
      </p:sp>
      <p:cxnSp>
        <p:nvCxnSpPr>
          <p:cNvPr id="8" name="Straight Connector 7">
            <a:extLst>
              <a:ext uri="{FF2B5EF4-FFF2-40B4-BE49-F238E27FC236}">
                <a16:creationId xmlns:a16="http://schemas.microsoft.com/office/drawing/2014/main" id="{CD9FDBC9-B973-4E5C-B299-82BBA57F7C05}"/>
              </a:ext>
            </a:extLst>
          </p:cNvPr>
          <p:cNvCxnSpPr>
            <a:cxnSpLocks/>
          </p:cNvCxnSpPr>
          <p:nvPr userDrawn="1"/>
        </p:nvCxnSpPr>
        <p:spPr>
          <a:xfrm>
            <a:off x="5685168" y="3429000"/>
            <a:ext cx="792000" cy="0"/>
          </a:xfrm>
          <a:prstGeom prst="line">
            <a:avLst/>
          </a:prstGeom>
          <a:ln w="762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457BB6E4-F6F3-4335-BB9B-53885D13A583}"/>
              </a:ext>
            </a:extLst>
          </p:cNvPr>
          <p:cNvSpPr>
            <a:spLocks noGrp="1"/>
          </p:cNvSpPr>
          <p:nvPr>
            <p:ph type="body" sz="quarter" idx="10" hasCustomPrompt="1"/>
          </p:nvPr>
        </p:nvSpPr>
        <p:spPr>
          <a:xfrm>
            <a:off x="1524000" y="439326"/>
            <a:ext cx="9144000" cy="600075"/>
          </a:xfrm>
          <a:prstGeom prst="rect">
            <a:avLst/>
          </a:prstGeom>
        </p:spPr>
        <p:txBody>
          <a:bodyPr/>
          <a:lstStyle>
            <a:lvl1pPr marL="0" indent="0" algn="ctr">
              <a:buNone/>
              <a:defRPr sz="1800">
                <a:latin typeface="+mj-lt"/>
              </a:defRPr>
            </a:lvl1pPr>
          </a:lstStyle>
          <a:p>
            <a:pPr lvl="0"/>
            <a:r>
              <a:rPr lang="en-US" err="1"/>
              <a:t>xxth</a:t>
            </a:r>
            <a:r>
              <a:rPr lang="en-US"/>
              <a:t>/</a:t>
            </a:r>
            <a:r>
              <a:rPr lang="en-US" err="1"/>
              <a:t>rd</a:t>
            </a:r>
            <a:r>
              <a:rPr lang="en-US"/>
              <a:t> Month Year</a:t>
            </a:r>
            <a:endParaRPr lang="en-GB"/>
          </a:p>
        </p:txBody>
      </p:sp>
      <p:sp>
        <p:nvSpPr>
          <p:cNvPr id="27" name="Text Placeholder 26">
            <a:extLst>
              <a:ext uri="{FF2B5EF4-FFF2-40B4-BE49-F238E27FC236}">
                <a16:creationId xmlns:a16="http://schemas.microsoft.com/office/drawing/2014/main" id="{FEB4A334-D224-4818-B3D2-8D5324BEB358}"/>
              </a:ext>
            </a:extLst>
          </p:cNvPr>
          <p:cNvSpPr>
            <a:spLocks noGrp="1"/>
          </p:cNvSpPr>
          <p:nvPr>
            <p:ph type="body" sz="quarter" idx="11" hasCustomPrompt="1"/>
          </p:nvPr>
        </p:nvSpPr>
        <p:spPr>
          <a:xfrm>
            <a:off x="1524000" y="4801018"/>
            <a:ext cx="9144000" cy="819150"/>
          </a:xfrm>
          <a:prstGeom prst="rect">
            <a:avLst/>
          </a:prstGeom>
        </p:spPr>
        <p:txBody>
          <a:bodyPr/>
          <a:lstStyle>
            <a:lvl1pPr marL="0" indent="0" algn="ctr">
              <a:buNone/>
              <a:defRPr sz="1800">
                <a:latin typeface="+mj-lt"/>
              </a:defRPr>
            </a:lvl1pPr>
          </a:lstStyle>
          <a:p>
            <a:pPr lvl="0"/>
            <a:r>
              <a:rPr lang="en-GB"/>
              <a:t>Presenter job title</a:t>
            </a:r>
          </a:p>
        </p:txBody>
      </p:sp>
      <p:pic>
        <p:nvPicPr>
          <p:cNvPr id="5" name="Picture 4">
            <a:extLst>
              <a:ext uri="{FF2B5EF4-FFF2-40B4-BE49-F238E27FC236}">
                <a16:creationId xmlns:a16="http://schemas.microsoft.com/office/drawing/2014/main" id="{95AE26C5-E5C7-4A5B-B069-F00DBD87A3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3931" y="5696712"/>
            <a:ext cx="1344138" cy="649364"/>
          </a:xfrm>
          <a:prstGeom prst="rect">
            <a:avLst/>
          </a:prstGeom>
        </p:spPr>
      </p:pic>
    </p:spTree>
    <p:extLst>
      <p:ext uri="{BB962C8B-B14F-4D97-AF65-F5344CB8AC3E}">
        <p14:creationId xmlns:p14="http://schemas.microsoft.com/office/powerpoint/2010/main" val="353776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ndard slide + measure icon">
    <p:spTree>
      <p:nvGrpSpPr>
        <p:cNvPr id="1" name=""/>
        <p:cNvGrpSpPr/>
        <p:nvPr/>
      </p:nvGrpSpPr>
      <p:grpSpPr>
        <a:xfrm>
          <a:off x="0" y="0"/>
          <a:ext cx="0" cy="0"/>
          <a:chOff x="0" y="0"/>
          <a:chExt cx="0" cy="0"/>
        </a:xfrm>
      </p:grpSpPr>
      <p:pic>
        <p:nvPicPr>
          <p:cNvPr id="9" name="Graphic 8" descr="Gauge">
            <a:extLst>
              <a:ext uri="{FF2B5EF4-FFF2-40B4-BE49-F238E27FC236}">
                <a16:creationId xmlns:a16="http://schemas.microsoft.com/office/drawing/2014/main" id="{DE91566F-6CF9-4F57-AE6A-FEBFF753F5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9226" y="-211701"/>
            <a:ext cx="11611872" cy="11611872"/>
          </a:xfrm>
          <a:prstGeom prst="rect">
            <a:avLst/>
          </a:prstGeom>
        </p:spPr>
      </p:pic>
      <p:sp>
        <p:nvSpPr>
          <p:cNvPr id="2" name="Title 1"/>
          <p:cNvSpPr>
            <a:spLocks noGrp="1"/>
          </p:cNvSpPr>
          <p:nvPr>
            <p:ph type="title" hasCustomPrompt="1"/>
          </p:nvPr>
        </p:nvSpPr>
        <p:spPr>
          <a:xfrm>
            <a:off x="641350" y="380999"/>
            <a:ext cx="10515600" cy="869869"/>
          </a:xfrm>
          <a:prstGeom prst="rect">
            <a:avLst/>
          </a:prstGeom>
        </p:spPr>
        <p:txBody>
          <a:bodyPr/>
          <a:lstStyle>
            <a:lvl1pPr>
              <a:defRPr/>
            </a:lvl1pPr>
          </a:lstStyle>
          <a:p>
            <a:r>
              <a:rPr lang="en-US"/>
              <a:t>Standard slide with measure icon</a:t>
            </a:r>
            <a:endParaRPr lang="en-GB"/>
          </a:p>
        </p:txBody>
      </p:sp>
      <p:sp>
        <p:nvSpPr>
          <p:cNvPr id="3" name="Content Placeholder 2"/>
          <p:cNvSpPr>
            <a:spLocks noGrp="1"/>
          </p:cNvSpPr>
          <p:nvPr>
            <p:ph idx="1" hasCustomPrompt="1"/>
          </p:nvPr>
        </p:nvSpPr>
        <p:spPr>
          <a:xfrm>
            <a:off x="641350" y="1622425"/>
            <a:ext cx="10515600" cy="4330700"/>
          </a:xfrm>
          <a:prstGeom prst="rect">
            <a:avLst/>
          </a:prstGeom>
        </p:spPr>
        <p:txBody>
          <a:bodyPr/>
          <a:lstStyle>
            <a:lvl1pPr marL="228600" marR="0" indent="-228600" algn="l" defTabSz="914400" rtl="0" eaLnBrk="1" fontAlgn="auto" latinLnBrk="0" hangingPunct="1">
              <a:lnSpc>
                <a:spcPct val="100000"/>
              </a:lnSpc>
              <a:spcBef>
                <a:spcPts val="1800"/>
              </a:spcBef>
              <a:spcAft>
                <a:spcPts val="600"/>
              </a:spcAft>
              <a:buClrTx/>
              <a:buSzTx/>
              <a:buFont typeface="Arial" panose="020B0604020202020204" pitchFamily="34" charset="0"/>
              <a:buChar char="•"/>
              <a:tabLst/>
              <a:defRPr sz="2400"/>
            </a:lvl1pPr>
            <a:lvl2pPr marL="800100" indent="-342900">
              <a:lnSpc>
                <a:spcPct val="100000"/>
              </a:lnSpc>
              <a:spcBef>
                <a:spcPts val="600"/>
              </a:spcBef>
              <a:spcAft>
                <a:spcPts val="600"/>
              </a:spcAft>
              <a:buFont typeface="Segoe UI" panose="020B0502040204020203" pitchFamily="34" charset="0"/>
              <a:buChar char="‒"/>
              <a:defRPr sz="2000"/>
            </a:lvl2pPr>
            <a:lvl3pPr marL="914400" indent="0">
              <a:buNone/>
              <a:defRPr/>
            </a:lvl3pPr>
          </a:lstStyle>
          <a:p>
            <a:pPr lvl="0"/>
            <a:r>
              <a:rPr lang="en-US"/>
              <a:t>List level one 24pt regular.</a:t>
            </a:r>
          </a:p>
          <a:p>
            <a:pPr lvl="1"/>
            <a:r>
              <a:rPr lang="en-US"/>
              <a:t>List level two 20pt regular.</a:t>
            </a:r>
          </a:p>
        </p:txBody>
      </p:sp>
      <p:cxnSp>
        <p:nvCxnSpPr>
          <p:cNvPr id="7" name="Straight Connector 6">
            <a:extLst>
              <a:ext uri="{FF2B5EF4-FFF2-40B4-BE49-F238E27FC236}">
                <a16:creationId xmlns:a16="http://schemas.microsoft.com/office/drawing/2014/main" id="{51F750AE-650E-4E99-98FA-C9EADBC16686}"/>
              </a:ext>
            </a:extLst>
          </p:cNvPr>
          <p:cNvCxnSpPr>
            <a:cxnSpLocks/>
          </p:cNvCxnSpPr>
          <p:nvPr/>
        </p:nvCxnSpPr>
        <p:spPr>
          <a:xfrm>
            <a:off x="732168" y="1250868"/>
            <a:ext cx="396240" cy="0"/>
          </a:xfrm>
          <a:prstGeom prst="line">
            <a:avLst/>
          </a:prstGeom>
          <a:ln w="76200" cap="sq">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F642018-0DEB-4585-B3B3-84BFD8A6CE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423" y="6163089"/>
            <a:ext cx="742759" cy="358833"/>
          </a:xfrm>
          <a:prstGeom prst="rect">
            <a:avLst/>
          </a:prstGeom>
        </p:spPr>
      </p:pic>
    </p:spTree>
    <p:extLst>
      <p:ext uri="{BB962C8B-B14F-4D97-AF65-F5344CB8AC3E}">
        <p14:creationId xmlns:p14="http://schemas.microsoft.com/office/powerpoint/2010/main" val="130702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1350" y="380999"/>
            <a:ext cx="10515600" cy="869869"/>
          </a:xfrm>
          <a:prstGeom prst="rect">
            <a:avLst/>
          </a:prstGeom>
        </p:spPr>
        <p:txBody>
          <a:bodyPr/>
          <a:lstStyle>
            <a:lvl1pPr>
              <a:defRPr/>
            </a:lvl1pPr>
          </a:lstStyle>
          <a:p>
            <a:r>
              <a:rPr lang="en-US"/>
              <a:t>Standard slide</a:t>
            </a:r>
            <a:endParaRPr lang="en-GB"/>
          </a:p>
        </p:txBody>
      </p:sp>
      <p:sp>
        <p:nvSpPr>
          <p:cNvPr id="3" name="Content Placeholder 2"/>
          <p:cNvSpPr>
            <a:spLocks noGrp="1"/>
          </p:cNvSpPr>
          <p:nvPr>
            <p:ph idx="1" hasCustomPrompt="1"/>
          </p:nvPr>
        </p:nvSpPr>
        <p:spPr>
          <a:xfrm>
            <a:off x="641350" y="1622425"/>
            <a:ext cx="10515600" cy="4330700"/>
          </a:xfrm>
          <a:prstGeom prst="rect">
            <a:avLst/>
          </a:prstGeom>
        </p:spPr>
        <p:txBody>
          <a:bodyPr/>
          <a:lstStyle>
            <a:lvl1pPr marL="228600" marR="0" indent="-228600" algn="l" defTabSz="914400" rtl="0" eaLnBrk="1" fontAlgn="auto" latinLnBrk="0" hangingPunct="1">
              <a:lnSpc>
                <a:spcPct val="100000"/>
              </a:lnSpc>
              <a:spcBef>
                <a:spcPts val="1800"/>
              </a:spcBef>
              <a:spcAft>
                <a:spcPts val="600"/>
              </a:spcAft>
              <a:buClrTx/>
              <a:buSzTx/>
              <a:buFont typeface="Arial" panose="020B0604020202020204" pitchFamily="34" charset="0"/>
              <a:buChar char="•"/>
              <a:tabLst/>
              <a:defRPr sz="2400"/>
            </a:lvl1pPr>
            <a:lvl2pPr marL="800100" indent="-342900">
              <a:lnSpc>
                <a:spcPct val="100000"/>
              </a:lnSpc>
              <a:spcBef>
                <a:spcPts val="600"/>
              </a:spcBef>
              <a:spcAft>
                <a:spcPts val="600"/>
              </a:spcAft>
              <a:buFont typeface="Segoe UI" panose="020B0502040204020203" pitchFamily="34" charset="0"/>
              <a:buChar char="‒"/>
              <a:defRPr sz="2000"/>
            </a:lvl2pPr>
            <a:lvl3pPr marL="914400" indent="0">
              <a:buNone/>
              <a:defRPr/>
            </a:lvl3pPr>
          </a:lstStyle>
          <a:p>
            <a:pPr lvl="0"/>
            <a:r>
              <a:rPr lang="en-US"/>
              <a:t>List level one 24pt regular.</a:t>
            </a:r>
          </a:p>
          <a:p>
            <a:pPr lvl="1"/>
            <a:r>
              <a:rPr lang="en-US"/>
              <a:t>List level two 20pt regular.</a:t>
            </a:r>
          </a:p>
        </p:txBody>
      </p:sp>
      <p:cxnSp>
        <p:nvCxnSpPr>
          <p:cNvPr id="7" name="Straight Connector 6">
            <a:extLst>
              <a:ext uri="{FF2B5EF4-FFF2-40B4-BE49-F238E27FC236}">
                <a16:creationId xmlns:a16="http://schemas.microsoft.com/office/drawing/2014/main" id="{51F750AE-650E-4E99-98FA-C9EADBC16686}"/>
              </a:ext>
            </a:extLst>
          </p:cNvPr>
          <p:cNvCxnSpPr>
            <a:cxnSpLocks/>
          </p:cNvCxnSpPr>
          <p:nvPr/>
        </p:nvCxnSpPr>
        <p:spPr>
          <a:xfrm>
            <a:off x="732168" y="1250868"/>
            <a:ext cx="396240" cy="0"/>
          </a:xfrm>
          <a:prstGeom prst="line">
            <a:avLst/>
          </a:prstGeom>
          <a:ln w="76200" cap="sq">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4E86E70-006E-450C-8C22-281E86D331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423" y="6163089"/>
            <a:ext cx="742759" cy="358833"/>
          </a:xfrm>
          <a:prstGeom prst="rect">
            <a:avLst/>
          </a:prstGeom>
        </p:spPr>
      </p:pic>
    </p:spTree>
    <p:extLst>
      <p:ext uri="{BB962C8B-B14F-4D97-AF65-F5344CB8AC3E}">
        <p14:creationId xmlns:p14="http://schemas.microsoft.com/office/powerpoint/2010/main" val="43129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slide + growth/sustainability two column">
    <p:spTree>
      <p:nvGrpSpPr>
        <p:cNvPr id="1" name=""/>
        <p:cNvGrpSpPr/>
        <p:nvPr/>
      </p:nvGrpSpPr>
      <p:grpSpPr>
        <a:xfrm>
          <a:off x="0" y="0"/>
          <a:ext cx="0" cy="0"/>
          <a:chOff x="0" y="0"/>
          <a:chExt cx="0" cy="0"/>
        </a:xfrm>
      </p:grpSpPr>
      <p:pic>
        <p:nvPicPr>
          <p:cNvPr id="10" name="Graphic 9" descr="Plant">
            <a:extLst>
              <a:ext uri="{FF2B5EF4-FFF2-40B4-BE49-F238E27FC236}">
                <a16:creationId xmlns:a16="http://schemas.microsoft.com/office/drawing/2014/main" id="{4DD671F9-A4D6-4A11-86F1-21187C64F0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30497" y="1250868"/>
            <a:ext cx="6265074" cy="6265074"/>
          </a:xfrm>
          <a:prstGeom prst="rect">
            <a:avLst/>
          </a:prstGeom>
        </p:spPr>
      </p:pic>
      <p:sp>
        <p:nvSpPr>
          <p:cNvPr id="2" name="Title 1"/>
          <p:cNvSpPr>
            <a:spLocks noGrp="1"/>
          </p:cNvSpPr>
          <p:nvPr>
            <p:ph type="title" hasCustomPrompt="1"/>
          </p:nvPr>
        </p:nvSpPr>
        <p:spPr>
          <a:xfrm>
            <a:off x="641350" y="380999"/>
            <a:ext cx="10515600" cy="869869"/>
          </a:xfrm>
          <a:prstGeom prst="rect">
            <a:avLst/>
          </a:prstGeom>
        </p:spPr>
        <p:txBody>
          <a:bodyPr/>
          <a:lstStyle>
            <a:lvl1pPr>
              <a:defRPr/>
            </a:lvl1pPr>
          </a:lstStyle>
          <a:p>
            <a:r>
              <a:rPr lang="en-US"/>
              <a:t>Standard slide with growth/sustainable icon</a:t>
            </a:r>
            <a:endParaRPr lang="en-GB"/>
          </a:p>
        </p:txBody>
      </p:sp>
      <p:sp>
        <p:nvSpPr>
          <p:cNvPr id="3" name="Content Placeholder 2"/>
          <p:cNvSpPr>
            <a:spLocks noGrp="1"/>
          </p:cNvSpPr>
          <p:nvPr>
            <p:ph idx="1" hasCustomPrompt="1"/>
          </p:nvPr>
        </p:nvSpPr>
        <p:spPr>
          <a:xfrm>
            <a:off x="641350" y="1622425"/>
            <a:ext cx="10515600" cy="4244975"/>
          </a:xfrm>
          <a:prstGeom prst="rect">
            <a:avLst/>
          </a:prstGeom>
        </p:spPr>
        <p:txBody>
          <a:bodyPr numCol="1" spcCol="720000"/>
          <a:lstStyle>
            <a:lvl1pPr marL="228600" marR="0" indent="-228600" algn="l" defTabSz="914400" rtl="0" eaLnBrk="1" fontAlgn="auto" latinLnBrk="0" hangingPunct="1">
              <a:lnSpc>
                <a:spcPct val="100000"/>
              </a:lnSpc>
              <a:spcBef>
                <a:spcPts val="1800"/>
              </a:spcBef>
              <a:spcAft>
                <a:spcPts val="600"/>
              </a:spcAft>
              <a:buClrTx/>
              <a:buSzTx/>
              <a:buFont typeface="Arial" panose="020B0604020202020204" pitchFamily="34" charset="0"/>
              <a:buChar char="•"/>
              <a:tabLst/>
              <a:defRPr sz="2400"/>
            </a:lvl1pPr>
            <a:lvl2pPr marL="800100" indent="-342900">
              <a:lnSpc>
                <a:spcPct val="100000"/>
              </a:lnSpc>
              <a:spcBef>
                <a:spcPts val="600"/>
              </a:spcBef>
              <a:spcAft>
                <a:spcPts val="600"/>
              </a:spcAft>
              <a:buFont typeface="Segoe UI" panose="020B0502040204020203" pitchFamily="34" charset="0"/>
              <a:buChar char="‒"/>
              <a:defRPr sz="2000"/>
            </a:lvl2pPr>
            <a:lvl3pPr marL="914400" indent="0">
              <a:buNone/>
              <a:defRPr/>
            </a:lvl3pPr>
          </a:lstStyle>
          <a:p>
            <a:pPr marL="228600" marR="0" lvl="0" indent="-228600" algn="l" defTabSz="914400" rtl="0" eaLnBrk="1" fontAlgn="auto" latinLnBrk="0" hangingPunct="1">
              <a:lnSpc>
                <a:spcPct val="100000"/>
              </a:lnSpc>
              <a:spcBef>
                <a:spcPts val="1800"/>
              </a:spcBef>
              <a:spcAft>
                <a:spcPts val="600"/>
              </a:spcAft>
              <a:buClrTx/>
              <a:buSzTx/>
              <a:buFont typeface="Arial" panose="020B0604020202020204" pitchFamily="34" charset="0"/>
              <a:buChar char="•"/>
              <a:tabLst/>
              <a:defRPr/>
            </a:pPr>
            <a:r>
              <a:rPr lang="en-US"/>
              <a:t>List level one 24pt regular.</a:t>
            </a:r>
          </a:p>
          <a:p>
            <a:pPr lvl="1"/>
            <a:r>
              <a:rPr lang="en-US"/>
              <a:t>List level two 20pt regular.</a:t>
            </a:r>
          </a:p>
        </p:txBody>
      </p:sp>
      <p:cxnSp>
        <p:nvCxnSpPr>
          <p:cNvPr id="7" name="Straight Connector 6">
            <a:extLst>
              <a:ext uri="{FF2B5EF4-FFF2-40B4-BE49-F238E27FC236}">
                <a16:creationId xmlns:a16="http://schemas.microsoft.com/office/drawing/2014/main" id="{51F750AE-650E-4E99-98FA-C9EADBC16686}"/>
              </a:ext>
            </a:extLst>
          </p:cNvPr>
          <p:cNvCxnSpPr>
            <a:cxnSpLocks/>
          </p:cNvCxnSpPr>
          <p:nvPr/>
        </p:nvCxnSpPr>
        <p:spPr>
          <a:xfrm>
            <a:off x="732168" y="1250868"/>
            <a:ext cx="396240" cy="0"/>
          </a:xfrm>
          <a:prstGeom prst="line">
            <a:avLst/>
          </a:prstGeom>
          <a:ln w="76200" cap="sq">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42A58EB-FF59-4E8E-858F-517A987FC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8423" y="6163089"/>
            <a:ext cx="742759" cy="358833"/>
          </a:xfrm>
          <a:prstGeom prst="rect">
            <a:avLst/>
          </a:prstGeom>
        </p:spPr>
      </p:pic>
    </p:spTree>
    <p:extLst>
      <p:ext uri="{BB962C8B-B14F-4D97-AF65-F5344CB8AC3E}">
        <p14:creationId xmlns:p14="http://schemas.microsoft.com/office/powerpoint/2010/main" val="420034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268537"/>
          </a:xfrm>
          <a:prstGeom prst="rect">
            <a:avLst/>
          </a:prstGeom>
        </p:spPr>
        <p:txBody>
          <a:bodyPr anchor="ctr"/>
          <a:lstStyle>
            <a:lvl1pPr algn="ctr">
              <a:defRPr sz="6000" b="0">
                <a:latin typeface="+mn-lt"/>
              </a:defRPr>
            </a:lvl1pPr>
          </a:lstStyle>
          <a:p>
            <a:r>
              <a:rPr lang="en-US"/>
              <a:t>Pick closing title e.g. Discussion/Questions</a:t>
            </a:r>
            <a:endParaRPr lang="en-GB"/>
          </a:p>
        </p:txBody>
      </p:sp>
      <p:cxnSp>
        <p:nvCxnSpPr>
          <p:cNvPr id="8" name="Straight Connector 7">
            <a:extLst>
              <a:ext uri="{FF2B5EF4-FFF2-40B4-BE49-F238E27FC236}">
                <a16:creationId xmlns:a16="http://schemas.microsoft.com/office/drawing/2014/main" id="{CD9FDBC9-B973-4E5C-B299-82BBA57F7C05}"/>
              </a:ext>
            </a:extLst>
          </p:cNvPr>
          <p:cNvCxnSpPr>
            <a:cxnSpLocks/>
          </p:cNvCxnSpPr>
          <p:nvPr userDrawn="1"/>
        </p:nvCxnSpPr>
        <p:spPr>
          <a:xfrm>
            <a:off x="5685168" y="3429000"/>
            <a:ext cx="792000" cy="0"/>
          </a:xfrm>
          <a:prstGeom prst="line">
            <a:avLst/>
          </a:prstGeom>
          <a:ln w="76200" cap="sq">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94CD859-6365-4BD8-9985-EFF2E6D06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3931" y="5696712"/>
            <a:ext cx="1344138" cy="649364"/>
          </a:xfrm>
          <a:prstGeom prst="rect">
            <a:avLst/>
          </a:prstGeom>
        </p:spPr>
      </p:pic>
    </p:spTree>
    <p:extLst>
      <p:ext uri="{BB962C8B-B14F-4D97-AF65-F5344CB8AC3E}">
        <p14:creationId xmlns:p14="http://schemas.microsoft.com/office/powerpoint/2010/main" val="25917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rtlCol="0">
            <a:normAutofit/>
          </a:bodyPr>
          <a:lstStyle/>
          <a:p>
            <a:pPr lvl="0"/>
            <a:endParaRPr lang="en-US" noProof="0" dirty="0"/>
          </a:p>
        </p:txBody>
      </p:sp>
      <p:sp>
        <p:nvSpPr>
          <p:cNvPr id="2" name="Title 1"/>
          <p:cNvSpPr>
            <a:spLocks noGrp="1"/>
          </p:cNvSpPr>
          <p:nvPr>
            <p:ph type="title"/>
          </p:nvPr>
        </p:nvSpPr>
        <p:spPr>
          <a:xfrm>
            <a:off x="-3" y="0"/>
            <a:ext cx="12192001" cy="3606800"/>
          </a:xfrm>
        </p:spPr>
        <p:txBody>
          <a:bodyPr anchor="b">
            <a:normAutofit/>
          </a:bodyPr>
          <a:lstStyle>
            <a:lvl1pPr algn="ctr">
              <a:defRPr sz="3600">
                <a:solidFill>
                  <a:schemeClr val="accent5"/>
                </a:solidFill>
              </a:defRPr>
            </a:lvl1pPr>
          </a:lstStyle>
          <a:p>
            <a:r>
              <a:rPr lang="en-US" dirty="0"/>
              <a:t>Click to edit Master title style</a:t>
            </a:r>
          </a:p>
        </p:txBody>
      </p:sp>
      <p:sp>
        <p:nvSpPr>
          <p:cNvPr id="10" name="Subtitle 2"/>
          <p:cNvSpPr>
            <a:spLocks noGrp="1"/>
          </p:cNvSpPr>
          <p:nvPr>
            <p:ph type="subTitle" idx="1"/>
          </p:nvPr>
        </p:nvSpPr>
        <p:spPr>
          <a:xfrm>
            <a:off x="0" y="3928533"/>
            <a:ext cx="12192000" cy="1790095"/>
          </a:xfrm>
        </p:spPr>
        <p:txBody>
          <a:bodyPr>
            <a:normAutofit/>
          </a:bodyPr>
          <a:lstStyle>
            <a:lvl1pPr marL="0" indent="0" algn="ctr">
              <a:buNone/>
              <a:defRPr sz="1800" spc="300">
                <a:solidFill>
                  <a:srgbClr val="AC946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84646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18068AE-F9E7-428F-9842-32665B3EEF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6563" y="5594350"/>
            <a:ext cx="114776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1E8399E-8A35-4199-AC8C-31438F739F5A}"/>
              </a:ext>
            </a:extLst>
          </p:cNvPr>
          <p:cNvSpPr/>
          <p:nvPr userDrawn="1"/>
        </p:nvSpPr>
        <p:spPr>
          <a:xfrm>
            <a:off x="9501188" y="5870575"/>
            <a:ext cx="2373312" cy="688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p:cNvSpPr>
            <a:spLocks noGrp="1"/>
          </p:cNvSpPr>
          <p:nvPr>
            <p:ph type="title"/>
          </p:nvPr>
        </p:nvSpPr>
        <p:spPr>
          <a:xfrm>
            <a:off x="6324600" y="480993"/>
            <a:ext cx="5399656" cy="424941"/>
          </a:xfrm>
        </p:spPr>
        <p:txBody>
          <a:bodyPr/>
          <a:lstStyle/>
          <a:p>
            <a:r>
              <a:rPr lang="en-US" dirty="0"/>
              <a:t>Click to edit</a:t>
            </a:r>
          </a:p>
        </p:txBody>
      </p:sp>
      <p:sp>
        <p:nvSpPr>
          <p:cNvPr id="3" name="Text Placeholder 2"/>
          <p:cNvSpPr>
            <a:spLocks noGrp="1"/>
          </p:cNvSpPr>
          <p:nvPr>
            <p:ph idx="1"/>
          </p:nvPr>
        </p:nvSpPr>
        <p:spPr>
          <a:xfrm>
            <a:off x="6324599" y="1320801"/>
            <a:ext cx="5399657" cy="4013200"/>
          </a:xfrm>
          <a:prstGeom prst="rect">
            <a:avLst/>
          </a:prstGeom>
        </p:spPr>
        <p:txBody>
          <a:bodyPr rtlCol="0">
            <a:normAutofit/>
          </a:bodyPr>
          <a:lstStyle>
            <a:lvl1pPr marL="0" indent="0">
              <a:buNone/>
              <a:defRPr sz="2000" baseline="0"/>
            </a:lvl1pPr>
          </a:lstStyle>
          <a:p>
            <a:pPr lvl="0"/>
            <a:r>
              <a:rPr lang="en-US"/>
              <a:t>Click to edit Master text styles</a:t>
            </a:r>
          </a:p>
        </p:txBody>
      </p:sp>
      <p:sp>
        <p:nvSpPr>
          <p:cNvPr id="4" name="Picture Placeholder 3"/>
          <p:cNvSpPr>
            <a:spLocks noGrp="1"/>
          </p:cNvSpPr>
          <p:nvPr>
            <p:ph type="pic" sz="quarter" idx="10"/>
          </p:nvPr>
        </p:nvSpPr>
        <p:spPr>
          <a:xfrm>
            <a:off x="0" y="0"/>
            <a:ext cx="5791200" cy="6858000"/>
          </a:xfrm>
        </p:spPr>
        <p:txBody>
          <a:bodyPr rtlCol="0">
            <a:normAutofit/>
          </a:bodyPr>
          <a:lstStyle/>
          <a:p>
            <a:pPr lvl="0"/>
            <a:endParaRPr lang="en-US" noProof="0" dirty="0"/>
          </a:p>
        </p:txBody>
      </p:sp>
    </p:spTree>
    <p:extLst>
      <p:ext uri="{BB962C8B-B14F-4D97-AF65-F5344CB8AC3E}">
        <p14:creationId xmlns:p14="http://schemas.microsoft.com/office/powerpoint/2010/main" val="2768417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26B2E8"/>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524928" y="0"/>
            <a:ext cx="11142140" cy="3606800"/>
          </a:xfrm>
        </p:spPr>
        <p:txBody>
          <a:bodyPr anchor="b">
            <a:normAutofit/>
          </a:bodyPr>
          <a:lstStyle>
            <a:lvl1pPr algn="ctr">
              <a:defRPr sz="3600" baseline="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0" y="3826932"/>
            <a:ext cx="12192000" cy="1850109"/>
          </a:xfrm>
        </p:spPr>
        <p:txBody>
          <a:bodyPr>
            <a:normAutofit/>
          </a:bodyPr>
          <a:lstStyle>
            <a:lvl1pPr marL="0" indent="0" algn="ctr">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4654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91BEC-1F0D-4274-B69B-45C37EDD3A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4B6A0B-DB73-4767-ABAE-6B640E9505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502B49-F2BB-41CA-A1BE-858C3F56F4FC}"/>
              </a:ext>
            </a:extLst>
          </p:cNvPr>
          <p:cNvSpPr>
            <a:spLocks noGrp="1"/>
          </p:cNvSpPr>
          <p:nvPr>
            <p:ph type="dt" sz="half" idx="10"/>
          </p:nvPr>
        </p:nvSpPr>
        <p:spPr/>
        <p:txBody>
          <a:bodyPr/>
          <a:lstStyle/>
          <a:p>
            <a:fld id="{10859393-6096-4BB6-997E-A065A848C466}" type="datetimeFigureOut">
              <a:rPr lang="en-GB" smtClean="0"/>
              <a:t>26/04/2021</a:t>
            </a:fld>
            <a:endParaRPr lang="en-GB"/>
          </a:p>
        </p:txBody>
      </p:sp>
      <p:sp>
        <p:nvSpPr>
          <p:cNvPr id="5" name="Footer Placeholder 4">
            <a:extLst>
              <a:ext uri="{FF2B5EF4-FFF2-40B4-BE49-F238E27FC236}">
                <a16:creationId xmlns:a16="http://schemas.microsoft.com/office/drawing/2014/main" id="{8E7F8A20-8EC2-4675-8B55-ECD552C871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F52A37-0595-4608-856F-B7C5F9765265}"/>
              </a:ext>
            </a:extLst>
          </p:cNvPr>
          <p:cNvSpPr>
            <a:spLocks noGrp="1"/>
          </p:cNvSpPr>
          <p:nvPr>
            <p:ph type="sldNum" sz="quarter" idx="12"/>
          </p:nvPr>
        </p:nvSpPr>
        <p:spPr/>
        <p:txBody>
          <a:bodyPr/>
          <a:lstStyle/>
          <a:p>
            <a:fld id="{035DB105-76F2-49B6-A889-4C3F571FF69D}" type="slidenum">
              <a:rPr lang="en-GB" smtClean="0"/>
              <a:t>‹#›</a:t>
            </a:fld>
            <a:endParaRPr lang="en-GB"/>
          </a:p>
        </p:txBody>
      </p:sp>
    </p:spTree>
    <p:extLst>
      <p:ext uri="{BB962C8B-B14F-4D97-AF65-F5344CB8AC3E}">
        <p14:creationId xmlns:p14="http://schemas.microsoft.com/office/powerpoint/2010/main" val="1913959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Section Header">
    <p:bg>
      <p:bgPr>
        <a:solidFill>
          <a:srgbClr val="26B3E8"/>
        </a:solid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8B965832-B52D-4127-9EDA-99BF37935C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87713" y="2522538"/>
            <a:ext cx="57483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p:cNvSpPr>
            <a:spLocks noGrp="1"/>
          </p:cNvSpPr>
          <p:nvPr>
            <p:ph type="subTitle" idx="1"/>
          </p:nvPr>
        </p:nvSpPr>
        <p:spPr>
          <a:xfrm>
            <a:off x="0" y="3598334"/>
            <a:ext cx="12192000" cy="2078708"/>
          </a:xfrm>
        </p:spPr>
        <p:txBody>
          <a:bodyPr>
            <a:normAutofit/>
          </a:bodyPr>
          <a:lstStyle>
            <a:lvl1pPr marL="0" indent="0" algn="ctr">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74857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C095-FB2D-469C-856B-82BAEFEF83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AC6F6DD-BF84-4101-B4AA-674F53D227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F620C-145F-409F-A2C5-9AE61D456F3B}"/>
              </a:ext>
            </a:extLst>
          </p:cNvPr>
          <p:cNvSpPr>
            <a:spLocks noGrp="1"/>
          </p:cNvSpPr>
          <p:nvPr>
            <p:ph type="dt" sz="half" idx="10"/>
          </p:nvPr>
        </p:nvSpPr>
        <p:spPr/>
        <p:txBody>
          <a:bodyPr/>
          <a:lstStyle/>
          <a:p>
            <a:fld id="{10859393-6096-4BB6-997E-A065A848C466}" type="datetimeFigureOut">
              <a:rPr lang="en-GB" smtClean="0"/>
              <a:t>26/04/2021</a:t>
            </a:fld>
            <a:endParaRPr lang="en-GB"/>
          </a:p>
        </p:txBody>
      </p:sp>
      <p:sp>
        <p:nvSpPr>
          <p:cNvPr id="5" name="Footer Placeholder 4">
            <a:extLst>
              <a:ext uri="{FF2B5EF4-FFF2-40B4-BE49-F238E27FC236}">
                <a16:creationId xmlns:a16="http://schemas.microsoft.com/office/drawing/2014/main" id="{F84E3C48-22E7-44C5-8C88-BD35F9A943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6341E3-79FB-4094-9834-B02C60DAB765}"/>
              </a:ext>
            </a:extLst>
          </p:cNvPr>
          <p:cNvSpPr>
            <a:spLocks noGrp="1"/>
          </p:cNvSpPr>
          <p:nvPr>
            <p:ph type="sldNum" sz="quarter" idx="12"/>
          </p:nvPr>
        </p:nvSpPr>
        <p:spPr/>
        <p:txBody>
          <a:bodyPr/>
          <a:lstStyle/>
          <a:p>
            <a:fld id="{035DB105-76F2-49B6-A889-4C3F571FF69D}" type="slidenum">
              <a:rPr lang="en-GB" smtClean="0"/>
              <a:t>‹#›</a:t>
            </a:fld>
            <a:endParaRPr lang="en-GB"/>
          </a:p>
        </p:txBody>
      </p:sp>
    </p:spTree>
    <p:extLst>
      <p:ext uri="{BB962C8B-B14F-4D97-AF65-F5344CB8AC3E}">
        <p14:creationId xmlns:p14="http://schemas.microsoft.com/office/powerpoint/2010/main" val="146373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A3C3-46DF-419C-A980-BADFE7700D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FDFD26-FF3F-4875-B841-EDD9EEFFA3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16F9C48-23CF-49CD-9AFD-96EBB91E7E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F76A79-30B5-4D1D-B897-8A8069E0CD3C}"/>
              </a:ext>
            </a:extLst>
          </p:cNvPr>
          <p:cNvSpPr>
            <a:spLocks noGrp="1"/>
          </p:cNvSpPr>
          <p:nvPr>
            <p:ph type="dt" sz="half" idx="10"/>
          </p:nvPr>
        </p:nvSpPr>
        <p:spPr/>
        <p:txBody>
          <a:bodyPr/>
          <a:lstStyle/>
          <a:p>
            <a:fld id="{10859393-6096-4BB6-997E-A065A848C466}" type="datetimeFigureOut">
              <a:rPr lang="en-GB" smtClean="0"/>
              <a:t>26/04/2021</a:t>
            </a:fld>
            <a:endParaRPr lang="en-GB"/>
          </a:p>
        </p:txBody>
      </p:sp>
      <p:sp>
        <p:nvSpPr>
          <p:cNvPr id="6" name="Footer Placeholder 5">
            <a:extLst>
              <a:ext uri="{FF2B5EF4-FFF2-40B4-BE49-F238E27FC236}">
                <a16:creationId xmlns:a16="http://schemas.microsoft.com/office/drawing/2014/main" id="{FF592456-7002-4A47-9C9D-A2B4E51617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56A61B-14C7-417F-A1E0-AEEFD632C19D}"/>
              </a:ext>
            </a:extLst>
          </p:cNvPr>
          <p:cNvSpPr>
            <a:spLocks noGrp="1"/>
          </p:cNvSpPr>
          <p:nvPr>
            <p:ph type="sldNum" sz="quarter" idx="12"/>
          </p:nvPr>
        </p:nvSpPr>
        <p:spPr/>
        <p:txBody>
          <a:bodyPr/>
          <a:lstStyle/>
          <a:p>
            <a:fld id="{035DB105-76F2-49B6-A889-4C3F571FF69D}" type="slidenum">
              <a:rPr lang="en-GB" smtClean="0"/>
              <a:t>‹#›</a:t>
            </a:fld>
            <a:endParaRPr lang="en-GB"/>
          </a:p>
        </p:txBody>
      </p:sp>
    </p:spTree>
    <p:extLst>
      <p:ext uri="{BB962C8B-B14F-4D97-AF65-F5344CB8AC3E}">
        <p14:creationId xmlns:p14="http://schemas.microsoft.com/office/powerpoint/2010/main" val="1526658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8998-AAB2-4A2D-8692-BFD43A830EA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B3AA49-B7F0-464A-815E-F8EA62FE9D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94869F-E201-438F-80CE-2EE4F2BDE7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9A29ED-97E1-4FC5-A069-DE0AAEA747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88F12A-5C3A-45DF-AC34-F89D2DD965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45161E6-0469-452C-9AB4-795ABC15A144}"/>
              </a:ext>
            </a:extLst>
          </p:cNvPr>
          <p:cNvSpPr>
            <a:spLocks noGrp="1"/>
          </p:cNvSpPr>
          <p:nvPr>
            <p:ph type="dt" sz="half" idx="10"/>
          </p:nvPr>
        </p:nvSpPr>
        <p:spPr/>
        <p:txBody>
          <a:bodyPr/>
          <a:lstStyle/>
          <a:p>
            <a:fld id="{10859393-6096-4BB6-997E-A065A848C466}" type="datetimeFigureOut">
              <a:rPr lang="en-GB" smtClean="0"/>
              <a:t>26/04/2021</a:t>
            </a:fld>
            <a:endParaRPr lang="en-GB"/>
          </a:p>
        </p:txBody>
      </p:sp>
      <p:sp>
        <p:nvSpPr>
          <p:cNvPr id="8" name="Footer Placeholder 7">
            <a:extLst>
              <a:ext uri="{FF2B5EF4-FFF2-40B4-BE49-F238E27FC236}">
                <a16:creationId xmlns:a16="http://schemas.microsoft.com/office/drawing/2014/main" id="{DCDFA683-BEB9-4C6B-B143-CA20CA592C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16CE99B-654C-47D9-9089-D52B15DC9593}"/>
              </a:ext>
            </a:extLst>
          </p:cNvPr>
          <p:cNvSpPr>
            <a:spLocks noGrp="1"/>
          </p:cNvSpPr>
          <p:nvPr>
            <p:ph type="sldNum" sz="quarter" idx="12"/>
          </p:nvPr>
        </p:nvSpPr>
        <p:spPr/>
        <p:txBody>
          <a:bodyPr/>
          <a:lstStyle/>
          <a:p>
            <a:fld id="{035DB105-76F2-49B6-A889-4C3F571FF69D}" type="slidenum">
              <a:rPr lang="en-GB" smtClean="0"/>
              <a:t>‹#›</a:t>
            </a:fld>
            <a:endParaRPr lang="en-GB"/>
          </a:p>
        </p:txBody>
      </p:sp>
    </p:spTree>
    <p:extLst>
      <p:ext uri="{BB962C8B-B14F-4D97-AF65-F5344CB8AC3E}">
        <p14:creationId xmlns:p14="http://schemas.microsoft.com/office/powerpoint/2010/main" val="3364222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6532F-0B0D-4402-AD63-7E41020FE59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FFE9E8-B8F8-4F7B-897D-AAB0967B209A}"/>
              </a:ext>
            </a:extLst>
          </p:cNvPr>
          <p:cNvSpPr>
            <a:spLocks noGrp="1"/>
          </p:cNvSpPr>
          <p:nvPr>
            <p:ph type="dt" sz="half" idx="10"/>
          </p:nvPr>
        </p:nvSpPr>
        <p:spPr/>
        <p:txBody>
          <a:bodyPr/>
          <a:lstStyle/>
          <a:p>
            <a:fld id="{10859393-6096-4BB6-997E-A065A848C466}" type="datetimeFigureOut">
              <a:rPr lang="en-GB" smtClean="0"/>
              <a:t>26/04/2021</a:t>
            </a:fld>
            <a:endParaRPr lang="en-GB"/>
          </a:p>
        </p:txBody>
      </p:sp>
      <p:sp>
        <p:nvSpPr>
          <p:cNvPr id="4" name="Footer Placeholder 3">
            <a:extLst>
              <a:ext uri="{FF2B5EF4-FFF2-40B4-BE49-F238E27FC236}">
                <a16:creationId xmlns:a16="http://schemas.microsoft.com/office/drawing/2014/main" id="{792A629A-981E-4179-9A2F-2F3E029977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FF3BBC2-1AA3-407F-A887-6CA0C1DC980C}"/>
              </a:ext>
            </a:extLst>
          </p:cNvPr>
          <p:cNvSpPr>
            <a:spLocks noGrp="1"/>
          </p:cNvSpPr>
          <p:nvPr>
            <p:ph type="sldNum" sz="quarter" idx="12"/>
          </p:nvPr>
        </p:nvSpPr>
        <p:spPr/>
        <p:txBody>
          <a:bodyPr/>
          <a:lstStyle/>
          <a:p>
            <a:fld id="{035DB105-76F2-49B6-A889-4C3F571FF69D}" type="slidenum">
              <a:rPr lang="en-GB" smtClean="0"/>
              <a:t>‹#›</a:t>
            </a:fld>
            <a:endParaRPr lang="en-GB"/>
          </a:p>
        </p:txBody>
      </p:sp>
    </p:spTree>
    <p:extLst>
      <p:ext uri="{BB962C8B-B14F-4D97-AF65-F5344CB8AC3E}">
        <p14:creationId xmlns:p14="http://schemas.microsoft.com/office/powerpoint/2010/main" val="2740696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BBFC45-7D3A-48FA-BC8C-4FD267408F12}"/>
              </a:ext>
            </a:extLst>
          </p:cNvPr>
          <p:cNvSpPr>
            <a:spLocks noGrp="1"/>
          </p:cNvSpPr>
          <p:nvPr>
            <p:ph type="dt" sz="half" idx="10"/>
          </p:nvPr>
        </p:nvSpPr>
        <p:spPr/>
        <p:txBody>
          <a:bodyPr/>
          <a:lstStyle/>
          <a:p>
            <a:fld id="{10859393-6096-4BB6-997E-A065A848C466}" type="datetimeFigureOut">
              <a:rPr lang="en-GB" smtClean="0"/>
              <a:t>26/04/2021</a:t>
            </a:fld>
            <a:endParaRPr lang="en-GB"/>
          </a:p>
        </p:txBody>
      </p:sp>
      <p:sp>
        <p:nvSpPr>
          <p:cNvPr id="3" name="Footer Placeholder 2">
            <a:extLst>
              <a:ext uri="{FF2B5EF4-FFF2-40B4-BE49-F238E27FC236}">
                <a16:creationId xmlns:a16="http://schemas.microsoft.com/office/drawing/2014/main" id="{CC275F73-13DA-4409-A716-D36708581F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865D2E-0D1A-4129-A3C8-9096912277F4}"/>
              </a:ext>
            </a:extLst>
          </p:cNvPr>
          <p:cNvSpPr>
            <a:spLocks noGrp="1"/>
          </p:cNvSpPr>
          <p:nvPr>
            <p:ph type="sldNum" sz="quarter" idx="12"/>
          </p:nvPr>
        </p:nvSpPr>
        <p:spPr/>
        <p:txBody>
          <a:bodyPr/>
          <a:lstStyle/>
          <a:p>
            <a:fld id="{035DB105-76F2-49B6-A889-4C3F571FF69D}" type="slidenum">
              <a:rPr lang="en-GB" smtClean="0"/>
              <a:t>‹#›</a:t>
            </a:fld>
            <a:endParaRPr lang="en-GB"/>
          </a:p>
        </p:txBody>
      </p:sp>
    </p:spTree>
    <p:extLst>
      <p:ext uri="{BB962C8B-B14F-4D97-AF65-F5344CB8AC3E}">
        <p14:creationId xmlns:p14="http://schemas.microsoft.com/office/powerpoint/2010/main" val="1055166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7F540-FD5B-43D0-9ABA-ABE481A510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1C1876-A029-444C-9C5D-6885180782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D83ED89-D03B-4DD4-82DA-3C9EB5EBB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2F09EA-EADD-4E54-B286-E25BEBB446F4}"/>
              </a:ext>
            </a:extLst>
          </p:cNvPr>
          <p:cNvSpPr>
            <a:spLocks noGrp="1"/>
          </p:cNvSpPr>
          <p:nvPr>
            <p:ph type="dt" sz="half" idx="10"/>
          </p:nvPr>
        </p:nvSpPr>
        <p:spPr/>
        <p:txBody>
          <a:bodyPr/>
          <a:lstStyle/>
          <a:p>
            <a:fld id="{10859393-6096-4BB6-997E-A065A848C466}" type="datetimeFigureOut">
              <a:rPr lang="en-GB" smtClean="0"/>
              <a:t>26/04/2021</a:t>
            </a:fld>
            <a:endParaRPr lang="en-GB"/>
          </a:p>
        </p:txBody>
      </p:sp>
      <p:sp>
        <p:nvSpPr>
          <p:cNvPr id="6" name="Footer Placeholder 5">
            <a:extLst>
              <a:ext uri="{FF2B5EF4-FFF2-40B4-BE49-F238E27FC236}">
                <a16:creationId xmlns:a16="http://schemas.microsoft.com/office/drawing/2014/main" id="{B7BF56C3-0F47-470F-9B94-59E3F63173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EEDBDB-7212-4FF5-9EB0-2457B271930F}"/>
              </a:ext>
            </a:extLst>
          </p:cNvPr>
          <p:cNvSpPr>
            <a:spLocks noGrp="1"/>
          </p:cNvSpPr>
          <p:nvPr>
            <p:ph type="sldNum" sz="quarter" idx="12"/>
          </p:nvPr>
        </p:nvSpPr>
        <p:spPr/>
        <p:txBody>
          <a:bodyPr/>
          <a:lstStyle/>
          <a:p>
            <a:fld id="{035DB105-76F2-49B6-A889-4C3F571FF69D}" type="slidenum">
              <a:rPr lang="en-GB" smtClean="0"/>
              <a:t>‹#›</a:t>
            </a:fld>
            <a:endParaRPr lang="en-GB"/>
          </a:p>
        </p:txBody>
      </p:sp>
    </p:spTree>
    <p:extLst>
      <p:ext uri="{BB962C8B-B14F-4D97-AF65-F5344CB8AC3E}">
        <p14:creationId xmlns:p14="http://schemas.microsoft.com/office/powerpoint/2010/main" val="303861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8E16-B726-4B0E-BDDD-0D78E32904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C318BE-C7E8-4031-9974-D409E80B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7A910D-2FF4-4998-9489-516B015EE5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5EB8A-6274-41D6-A438-435E53B58909}"/>
              </a:ext>
            </a:extLst>
          </p:cNvPr>
          <p:cNvSpPr>
            <a:spLocks noGrp="1"/>
          </p:cNvSpPr>
          <p:nvPr>
            <p:ph type="dt" sz="half" idx="10"/>
          </p:nvPr>
        </p:nvSpPr>
        <p:spPr/>
        <p:txBody>
          <a:bodyPr/>
          <a:lstStyle/>
          <a:p>
            <a:fld id="{10859393-6096-4BB6-997E-A065A848C466}" type="datetimeFigureOut">
              <a:rPr lang="en-GB" smtClean="0"/>
              <a:t>26/04/2021</a:t>
            </a:fld>
            <a:endParaRPr lang="en-GB"/>
          </a:p>
        </p:txBody>
      </p:sp>
      <p:sp>
        <p:nvSpPr>
          <p:cNvPr id="6" name="Footer Placeholder 5">
            <a:extLst>
              <a:ext uri="{FF2B5EF4-FFF2-40B4-BE49-F238E27FC236}">
                <a16:creationId xmlns:a16="http://schemas.microsoft.com/office/drawing/2014/main" id="{E6629091-B3FC-4BFD-84C2-18011318AF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77390E-3035-403B-A1FF-802AFC9629D2}"/>
              </a:ext>
            </a:extLst>
          </p:cNvPr>
          <p:cNvSpPr>
            <a:spLocks noGrp="1"/>
          </p:cNvSpPr>
          <p:nvPr>
            <p:ph type="sldNum" sz="quarter" idx="12"/>
          </p:nvPr>
        </p:nvSpPr>
        <p:spPr/>
        <p:txBody>
          <a:bodyPr/>
          <a:lstStyle/>
          <a:p>
            <a:fld id="{035DB105-76F2-49B6-A889-4C3F571FF69D}" type="slidenum">
              <a:rPr lang="en-GB" smtClean="0"/>
              <a:t>‹#›</a:t>
            </a:fld>
            <a:endParaRPr lang="en-GB"/>
          </a:p>
        </p:txBody>
      </p:sp>
    </p:spTree>
    <p:extLst>
      <p:ext uri="{BB962C8B-B14F-4D97-AF65-F5344CB8AC3E}">
        <p14:creationId xmlns:p14="http://schemas.microsoft.com/office/powerpoint/2010/main" val="265326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CE17A3-42AF-406C-9E1B-22B2FBE8D0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E112ED-8C6B-49CC-A302-7946563B5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9F794F-5BBF-4FDD-98B1-7B3CEAD92B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59393-6096-4BB6-997E-A065A848C466}" type="datetimeFigureOut">
              <a:rPr lang="en-GB" smtClean="0"/>
              <a:t>26/04/2021</a:t>
            </a:fld>
            <a:endParaRPr lang="en-GB"/>
          </a:p>
        </p:txBody>
      </p:sp>
      <p:sp>
        <p:nvSpPr>
          <p:cNvPr id="5" name="Footer Placeholder 4">
            <a:extLst>
              <a:ext uri="{FF2B5EF4-FFF2-40B4-BE49-F238E27FC236}">
                <a16:creationId xmlns:a16="http://schemas.microsoft.com/office/drawing/2014/main" id="{FD3312B7-530A-4DD6-8F7A-B87E278880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EB51AE5-B091-4D29-9A12-AFE4D8E86E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DB105-76F2-49B6-A889-4C3F571FF69D}" type="slidenum">
              <a:rPr lang="en-GB" smtClean="0"/>
              <a:t>‹#›</a:t>
            </a:fld>
            <a:endParaRPr lang="en-GB"/>
          </a:p>
        </p:txBody>
      </p:sp>
    </p:spTree>
    <p:extLst>
      <p:ext uri="{BB962C8B-B14F-4D97-AF65-F5344CB8AC3E}">
        <p14:creationId xmlns:p14="http://schemas.microsoft.com/office/powerpoint/2010/main" val="1866919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1GJ1w6lmsUU" TargetMode="Externa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hyperlink" Target="mailto:Kate.Bradley@nufc.co.uk" TargetMode="Externa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17.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jp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jpg"/><Relationship Id="rId2" Type="http://schemas.openxmlformats.org/officeDocument/2006/relationships/notesSlide" Target="../notesSlides/notesSlide13.xml"/><Relationship Id="rId16" Type="http://schemas.openxmlformats.org/officeDocument/2006/relationships/image" Target="../media/image73.png"/><Relationship Id="rId20" Type="http://schemas.openxmlformats.org/officeDocument/2006/relationships/image" Target="../media/image77.jpg"/><Relationship Id="rId1" Type="http://schemas.openxmlformats.org/officeDocument/2006/relationships/slideLayout" Target="../slideLayouts/slideLayout14.xml"/><Relationship Id="rId6" Type="http://schemas.openxmlformats.org/officeDocument/2006/relationships/image" Target="../media/image63.jpg"/><Relationship Id="rId11" Type="http://schemas.openxmlformats.org/officeDocument/2006/relationships/image" Target="../media/image68.jpg"/><Relationship Id="rId5" Type="http://schemas.openxmlformats.org/officeDocument/2006/relationships/image" Target="../media/image62.jp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jp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EBB988-B4AF-4F84-94EF-D4E891BB9806}"/>
              </a:ext>
            </a:extLst>
          </p:cNvPr>
          <p:cNvPicPr>
            <a:picLocks noChangeAspect="1"/>
          </p:cNvPicPr>
          <p:nvPr/>
        </p:nvPicPr>
        <p:blipFill>
          <a:blip r:embed="rId2"/>
          <a:stretch>
            <a:fillRect/>
          </a:stretch>
        </p:blipFill>
        <p:spPr>
          <a:xfrm>
            <a:off x="1615109" y="26090"/>
            <a:ext cx="9109213" cy="6831910"/>
          </a:xfrm>
          <a:prstGeom prst="rect">
            <a:avLst/>
          </a:prstGeom>
        </p:spPr>
      </p:pic>
    </p:spTree>
    <p:extLst>
      <p:ext uri="{BB962C8B-B14F-4D97-AF65-F5344CB8AC3E}">
        <p14:creationId xmlns:p14="http://schemas.microsoft.com/office/powerpoint/2010/main" val="389210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a:extLst>
              <a:ext uri="{FF2B5EF4-FFF2-40B4-BE49-F238E27FC236}">
                <a16:creationId xmlns:a16="http://schemas.microsoft.com/office/drawing/2014/main" id="{C5DBC7E1-48CE-41C0-A4BE-2EF529D9D8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239713"/>
            <a:ext cx="8556625"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3F181BE-09EC-41C6-A297-41024FA4A780}"/>
              </a:ext>
            </a:extLst>
          </p:cNvPr>
          <p:cNvSpPr/>
          <p:nvPr/>
        </p:nvSpPr>
        <p:spPr>
          <a:xfrm>
            <a:off x="3794125" y="2706688"/>
            <a:ext cx="2030413" cy="292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ectangle 5">
            <a:extLst>
              <a:ext uri="{FF2B5EF4-FFF2-40B4-BE49-F238E27FC236}">
                <a16:creationId xmlns:a16="http://schemas.microsoft.com/office/drawing/2014/main" id="{E1712F7A-DFA8-4D13-997B-129B467AC35F}"/>
              </a:ext>
            </a:extLst>
          </p:cNvPr>
          <p:cNvSpPr/>
          <p:nvPr/>
        </p:nvSpPr>
        <p:spPr>
          <a:xfrm>
            <a:off x="6345238" y="3197225"/>
            <a:ext cx="850900" cy="642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6D1541A1-82B7-42BB-A7FB-151B092432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1838" y="206375"/>
            <a:ext cx="8467725"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C6B23645-3284-4A11-AB5F-F0B3D1696DF0}"/>
              </a:ext>
            </a:extLst>
          </p:cNvPr>
          <p:cNvSpPr>
            <a:spLocks noGrp="1"/>
          </p:cNvSpPr>
          <p:nvPr>
            <p:ph type="title"/>
          </p:nvPr>
        </p:nvSpPr>
        <p:spPr>
          <a:xfrm>
            <a:off x="525463" y="0"/>
            <a:ext cx="11141075" cy="3606800"/>
          </a:xfrm>
        </p:spPr>
        <p:txBody>
          <a:bodyPr/>
          <a:lstStyle/>
          <a:p>
            <a:pPr eaLnBrk="1" hangingPunct="1"/>
            <a:r>
              <a:rPr lang="en-US" altLang="en-US">
                <a:solidFill>
                  <a:srgbClr val="FEFFFD"/>
                </a:solidFill>
                <a:latin typeface="Verdana" panose="020B0604030504040204" pitchFamily="34" charset="0"/>
                <a:ea typeface="Verdana" panose="020B0604030504040204" pitchFamily="34" charset="0"/>
                <a:cs typeface="Verdana" panose="020B0604030504040204" pitchFamily="34" charset="0"/>
              </a:rPr>
              <a:t>Buildings are made out of bricks and mortar, communities from pride, passion, ambition and hope.</a:t>
            </a:r>
          </a:p>
        </p:txBody>
      </p:sp>
      <p:sp>
        <p:nvSpPr>
          <p:cNvPr id="18435" name="Subtitle 2">
            <a:extLst>
              <a:ext uri="{FF2B5EF4-FFF2-40B4-BE49-F238E27FC236}">
                <a16:creationId xmlns:a16="http://schemas.microsoft.com/office/drawing/2014/main" id="{202B4C25-02BC-40F5-8D1A-CEA9742859B6}"/>
              </a:ext>
            </a:extLst>
          </p:cNvPr>
          <p:cNvSpPr>
            <a:spLocks noGrp="1"/>
          </p:cNvSpPr>
          <p:nvPr>
            <p:ph type="subTitle" idx="1"/>
          </p:nvPr>
        </p:nvSpPr>
        <p:spPr>
          <a:xfrm>
            <a:off x="0" y="3827463"/>
            <a:ext cx="12192000" cy="1849437"/>
          </a:xfrm>
        </p:spPr>
        <p:txBody>
          <a:bodyPr/>
          <a:lstStyle/>
          <a:p>
            <a:pPr eaLnBrk="1" hangingPunct="1"/>
            <a:r>
              <a:rPr lang="en-US" altLang="en-US">
                <a:latin typeface="Verdana" panose="020B0604030504040204" pitchFamily="34" charset="0"/>
                <a:ea typeface="Verdana" panose="020B0604030504040204" pitchFamily="34" charset="0"/>
                <a:cs typeface="Verdana" panose="020B0604030504040204" pitchFamily="34" charset="0"/>
              </a:rPr>
              <a:t>Shola Ameobi, Patron of Newcastle United Foundation</a:t>
            </a:r>
            <a:endParaRPr lang="en-US" altLang="en-US">
              <a:latin typeface="Verdana" panose="020B0604030504040204" pitchFamily="34" charset="0"/>
              <a:ea typeface="Verdana" panose="020B0604030504040204" pitchFamily="34" charset="0"/>
              <a:cs typeface="Verdana" panose="020B0604030504040204" pitchFamily="34" charset="0"/>
              <a:hlinkClick r:id="rId2"/>
            </a:endParaRPr>
          </a:p>
        </p:txBody>
      </p:sp>
      <p:sp>
        <p:nvSpPr>
          <p:cNvPr id="18436" name="TextBox 1">
            <a:extLst>
              <a:ext uri="{FF2B5EF4-FFF2-40B4-BE49-F238E27FC236}">
                <a16:creationId xmlns:a16="http://schemas.microsoft.com/office/drawing/2014/main" id="{DCBDCB31-AE4F-4B19-BE25-558768E31812}"/>
              </a:ext>
            </a:extLst>
          </p:cNvPr>
          <p:cNvSpPr txBox="1">
            <a:spLocks noChangeArrowheads="1"/>
          </p:cNvSpPr>
          <p:nvPr/>
        </p:nvSpPr>
        <p:spPr bwMode="auto">
          <a:xfrm>
            <a:off x="9263063" y="5495925"/>
            <a:ext cx="2605087" cy="1179513"/>
          </a:xfrm>
          <a:prstGeom prst="rect">
            <a:avLst/>
          </a:prstGeom>
          <a:solidFill>
            <a:srgbClr val="26B3E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defRPr sz="2000">
                <a:solidFill>
                  <a:srgbClr val="AC9465"/>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90000"/>
              </a:lnSpc>
              <a:spcBef>
                <a:spcPts val="500"/>
              </a:spcBef>
              <a:buFont typeface="Arial" panose="020B0604020202020204" pitchFamily="34" charset="0"/>
              <a:buChar char="•"/>
              <a:defRPr sz="2400">
                <a:solidFill>
                  <a:srgbClr val="AC9465"/>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nSpc>
                <a:spcPct val="100000"/>
              </a:lnSpc>
              <a:spcBef>
                <a:spcPct val="0"/>
              </a:spcBef>
              <a:buFontTx/>
              <a:buNone/>
            </a:pPr>
            <a:endParaRPr lang="en-GB" altLang="en-US" sz="1800">
              <a:solidFill>
                <a:schemeClr val="tx1"/>
              </a:solidFill>
              <a:latin typeface="Calibri" panose="020F0502020204030204" pitchFamily="34" charset="0"/>
            </a:endParaRPr>
          </a:p>
        </p:txBody>
      </p:sp>
      <p:sp>
        <p:nvSpPr>
          <p:cNvPr id="18437" name="Rectangle 1">
            <a:extLst>
              <a:ext uri="{FF2B5EF4-FFF2-40B4-BE49-F238E27FC236}">
                <a16:creationId xmlns:a16="http://schemas.microsoft.com/office/drawing/2014/main" id="{3FBF8B64-ED6E-4E76-9D86-A59D0213360D}"/>
              </a:ext>
            </a:extLst>
          </p:cNvPr>
          <p:cNvSpPr>
            <a:spLocks noChangeArrowheads="1"/>
          </p:cNvSpPr>
          <p:nvPr/>
        </p:nvSpPr>
        <p:spPr bwMode="auto">
          <a:xfrm>
            <a:off x="3687763" y="4567238"/>
            <a:ext cx="5072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a:hlinkClick r:id="rId2"/>
              </a:rPr>
              <a:t>https://www.youtube.com/watch?v=1GJ1w6lmsUU</a:t>
            </a:r>
            <a:r>
              <a:rPr lang="en-GB" altLang="en-US"/>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1">
            <a:extLst>
              <a:ext uri="{FF2B5EF4-FFF2-40B4-BE49-F238E27FC236}">
                <a16:creationId xmlns:a16="http://schemas.microsoft.com/office/drawing/2014/main" id="{3089F334-374D-490F-B03A-953B284562A4}"/>
              </a:ext>
            </a:extLst>
          </p:cNvPr>
          <p:cNvSpPr>
            <a:spLocks noGrp="1"/>
          </p:cNvSpPr>
          <p:nvPr>
            <p:ph type="subTitle" idx="1"/>
          </p:nvPr>
        </p:nvSpPr>
        <p:spPr>
          <a:xfrm>
            <a:off x="0" y="3598863"/>
            <a:ext cx="12192000" cy="2078037"/>
          </a:xfrm>
        </p:spPr>
        <p:txBody>
          <a:bodyPr/>
          <a:lstStyle/>
          <a:p>
            <a:pPr eaLnBrk="1" hangingPunct="1">
              <a:tabLst>
                <a:tab pos="2173288" algn="l"/>
              </a:tabLst>
            </a:pPr>
            <a:r>
              <a:rPr lang="en-GB" altLang="en-US" b="1">
                <a:latin typeface="Verdana" panose="020B0604030504040204" pitchFamily="34" charset="0"/>
                <a:ea typeface="Verdana" panose="020B0604030504040204" pitchFamily="34" charset="0"/>
                <a:cs typeface="Verdana" panose="020B0604030504040204" pitchFamily="34" charset="0"/>
              </a:rPr>
              <a:t>Sarah Medcalf</a:t>
            </a:r>
          </a:p>
          <a:p>
            <a:pPr eaLnBrk="1" hangingPunct="1">
              <a:tabLst>
                <a:tab pos="2173288" algn="l"/>
              </a:tabLst>
            </a:pPr>
            <a:r>
              <a:rPr lang="en-GB" altLang="en-US">
                <a:latin typeface="Verdana" panose="020B0604030504040204" pitchFamily="34" charset="0"/>
                <a:ea typeface="Verdana" panose="020B0604030504040204" pitchFamily="34" charset="0"/>
                <a:cs typeface="Verdana" panose="020B0604030504040204" pitchFamily="34" charset="0"/>
              </a:rPr>
              <a:t>Deputy Head of Foundation </a:t>
            </a:r>
          </a:p>
          <a:p>
            <a:pPr eaLnBrk="1" hangingPunct="1">
              <a:tabLst>
                <a:tab pos="2173288" algn="l"/>
              </a:tabLst>
            </a:pPr>
            <a:r>
              <a:rPr lang="en-GB" altLang="en-US">
                <a:latin typeface="Verdana" panose="020B0604030504040204" pitchFamily="34" charset="0"/>
                <a:ea typeface="Verdana" panose="020B0604030504040204" pitchFamily="34" charset="0"/>
                <a:cs typeface="Verdana" panose="020B0604030504040204" pitchFamily="34" charset="0"/>
                <a:hlinkClick r:id="rId2"/>
              </a:rPr>
              <a:t>Sarah.Medcalf@nufc.co.uk</a:t>
            </a:r>
            <a:endParaRPr lang="en-GB" altLang="en-US">
              <a:latin typeface="Verdana" panose="020B0604030504040204" pitchFamily="34" charset="0"/>
              <a:ea typeface="Verdana" panose="020B0604030504040204" pitchFamily="34" charset="0"/>
              <a:cs typeface="Verdana" panose="020B0604030504040204" pitchFamily="34" charset="0"/>
            </a:endParaRPr>
          </a:p>
          <a:p>
            <a:pPr eaLnBrk="1" hangingPunct="1">
              <a:tabLst>
                <a:tab pos="2173288" algn="l"/>
              </a:tabLst>
            </a:pPr>
            <a:r>
              <a:rPr lang="en-GB" altLang="en-US">
                <a:latin typeface="Verdana" panose="020B0604030504040204" pitchFamily="34" charset="0"/>
                <a:ea typeface="Verdana" panose="020B0604030504040204" pitchFamily="34" charset="0"/>
                <a:cs typeface="Verdana" panose="020B0604030504040204" pitchFamily="34" charset="0"/>
              </a:rPr>
              <a:t>07880 006 405</a:t>
            </a:r>
            <a:endParaRPr lang="en-US" altLang="en-US">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48967-247E-4D33-A598-CD96EE09419D}"/>
              </a:ext>
            </a:extLst>
          </p:cNvPr>
          <p:cNvPicPr>
            <a:picLocks noChangeAspect="1"/>
          </p:cNvPicPr>
          <p:nvPr/>
        </p:nvPicPr>
        <p:blipFill>
          <a:blip r:embed="rId2"/>
          <a:stretch>
            <a:fillRect/>
          </a:stretch>
        </p:blipFill>
        <p:spPr>
          <a:xfrm>
            <a:off x="410142" y="531530"/>
            <a:ext cx="11371715" cy="5794940"/>
          </a:xfrm>
          <a:prstGeom prst="rect">
            <a:avLst/>
          </a:prstGeom>
        </p:spPr>
      </p:pic>
      <p:sp>
        <p:nvSpPr>
          <p:cNvPr id="3" name="Oval 2">
            <a:extLst>
              <a:ext uri="{FF2B5EF4-FFF2-40B4-BE49-F238E27FC236}">
                <a16:creationId xmlns:a16="http://schemas.microsoft.com/office/drawing/2014/main" id="{39471F5D-10A0-4307-B57A-E32562DE42F6}"/>
              </a:ext>
            </a:extLst>
          </p:cNvPr>
          <p:cNvSpPr/>
          <p:nvPr/>
        </p:nvSpPr>
        <p:spPr>
          <a:xfrm rot="5400000">
            <a:off x="1175227" y="3212099"/>
            <a:ext cx="1207604" cy="196939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2350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A2CBAC-FEF1-4C64-95E6-8CB2D0C740D7}"/>
              </a:ext>
            </a:extLst>
          </p:cNvPr>
          <p:cNvSpPr txBox="1"/>
          <p:nvPr/>
        </p:nvSpPr>
        <p:spPr>
          <a:xfrm>
            <a:off x="787677" y="459159"/>
            <a:ext cx="7663069" cy="584775"/>
          </a:xfrm>
          <a:prstGeom prst="rect">
            <a:avLst/>
          </a:prstGeom>
          <a:noFill/>
        </p:spPr>
        <p:txBody>
          <a:bodyPr wrap="square" rtlCol="0">
            <a:spAutoFit/>
          </a:bodyPr>
          <a:lstStyle/>
          <a:p>
            <a:r>
              <a:rPr lang="en-GB" sz="3200" b="1" dirty="0"/>
              <a:t>Procurement Process</a:t>
            </a:r>
          </a:p>
        </p:txBody>
      </p:sp>
      <p:sp>
        <p:nvSpPr>
          <p:cNvPr id="3" name="TextBox 2">
            <a:extLst>
              <a:ext uri="{FF2B5EF4-FFF2-40B4-BE49-F238E27FC236}">
                <a16:creationId xmlns:a16="http://schemas.microsoft.com/office/drawing/2014/main" id="{0749191B-3E59-435B-9DBD-9622E2718711}"/>
              </a:ext>
            </a:extLst>
          </p:cNvPr>
          <p:cNvSpPr txBox="1"/>
          <p:nvPr/>
        </p:nvSpPr>
        <p:spPr>
          <a:xfrm>
            <a:off x="788505" y="1419639"/>
            <a:ext cx="2138569" cy="369332"/>
          </a:xfrm>
          <a:prstGeom prst="rect">
            <a:avLst/>
          </a:prstGeom>
          <a:noFill/>
        </p:spPr>
        <p:txBody>
          <a:bodyPr wrap="square" rtlCol="0">
            <a:spAutoFit/>
          </a:bodyPr>
          <a:lstStyle/>
          <a:p>
            <a:r>
              <a:rPr lang="en-GB" b="1" dirty="0"/>
              <a:t>Project Description</a:t>
            </a:r>
          </a:p>
        </p:txBody>
      </p:sp>
      <p:sp>
        <p:nvSpPr>
          <p:cNvPr id="4" name="TextBox 3">
            <a:extLst>
              <a:ext uri="{FF2B5EF4-FFF2-40B4-BE49-F238E27FC236}">
                <a16:creationId xmlns:a16="http://schemas.microsoft.com/office/drawing/2014/main" id="{CECEEAD1-EFB6-4F22-8BF4-7447A541D5CE}"/>
              </a:ext>
            </a:extLst>
          </p:cNvPr>
          <p:cNvSpPr txBox="1"/>
          <p:nvPr/>
        </p:nvSpPr>
        <p:spPr>
          <a:xfrm flipH="1">
            <a:off x="2904709" y="1427007"/>
            <a:ext cx="8868190" cy="1477328"/>
          </a:xfrm>
          <a:prstGeom prst="rect">
            <a:avLst/>
          </a:prstGeom>
          <a:noFill/>
        </p:spPr>
        <p:txBody>
          <a:bodyPr wrap="square" rtlCol="0">
            <a:spAutoFit/>
          </a:bodyPr>
          <a:lstStyle/>
          <a:p>
            <a:pPr algn="just"/>
            <a:r>
              <a:rPr lang="en-GB" dirty="0"/>
              <a:t>The demolition of the existing Murray House Community Centre, grouting works and a new build 3 storey sports facility. The new build facility includes a sports hall, spinning and activity studio along with changing rooms to the ground floor, office and teaching space to the second floor with a rooftop pitch at level 3.  Externally there is a car park to the west and a soft landscaped area to the east.</a:t>
            </a:r>
          </a:p>
        </p:txBody>
      </p:sp>
      <p:sp>
        <p:nvSpPr>
          <p:cNvPr id="5" name="TextBox 4">
            <a:extLst>
              <a:ext uri="{FF2B5EF4-FFF2-40B4-BE49-F238E27FC236}">
                <a16:creationId xmlns:a16="http://schemas.microsoft.com/office/drawing/2014/main" id="{EE76637E-362D-4BB7-9B4E-3CED707B067A}"/>
              </a:ext>
            </a:extLst>
          </p:cNvPr>
          <p:cNvSpPr txBox="1"/>
          <p:nvPr/>
        </p:nvSpPr>
        <p:spPr>
          <a:xfrm>
            <a:off x="805897" y="4463725"/>
            <a:ext cx="4422085" cy="369332"/>
          </a:xfrm>
          <a:prstGeom prst="rect">
            <a:avLst/>
          </a:prstGeom>
          <a:noFill/>
        </p:spPr>
        <p:txBody>
          <a:bodyPr wrap="square" rtlCol="0">
            <a:spAutoFit/>
          </a:bodyPr>
          <a:lstStyle/>
          <a:p>
            <a:r>
              <a:rPr lang="en-GB" b="1" dirty="0"/>
              <a:t>Single Stage Competitive Tendering</a:t>
            </a:r>
          </a:p>
        </p:txBody>
      </p:sp>
      <p:sp>
        <p:nvSpPr>
          <p:cNvPr id="6" name="TextBox 5">
            <a:extLst>
              <a:ext uri="{FF2B5EF4-FFF2-40B4-BE49-F238E27FC236}">
                <a16:creationId xmlns:a16="http://schemas.microsoft.com/office/drawing/2014/main" id="{10CFA038-F781-4D5C-8A27-366703F79A47}"/>
              </a:ext>
            </a:extLst>
          </p:cNvPr>
          <p:cNvSpPr txBox="1"/>
          <p:nvPr/>
        </p:nvSpPr>
        <p:spPr>
          <a:xfrm>
            <a:off x="805897" y="5095482"/>
            <a:ext cx="3720548" cy="369332"/>
          </a:xfrm>
          <a:prstGeom prst="rect">
            <a:avLst/>
          </a:prstGeom>
          <a:noFill/>
        </p:spPr>
        <p:txBody>
          <a:bodyPr wrap="square" rtlCol="0">
            <a:spAutoFit/>
          </a:bodyPr>
          <a:lstStyle/>
          <a:p>
            <a:r>
              <a:rPr lang="en-GB" b="1" dirty="0"/>
              <a:t>JCT Design and Build Contract 2016</a:t>
            </a:r>
          </a:p>
        </p:txBody>
      </p:sp>
      <p:sp>
        <p:nvSpPr>
          <p:cNvPr id="7" name="TextBox 6">
            <a:extLst>
              <a:ext uri="{FF2B5EF4-FFF2-40B4-BE49-F238E27FC236}">
                <a16:creationId xmlns:a16="http://schemas.microsoft.com/office/drawing/2014/main" id="{ADFD5574-81E4-4CC5-BBEA-5D02CC2B4C98}"/>
              </a:ext>
            </a:extLst>
          </p:cNvPr>
          <p:cNvSpPr txBox="1"/>
          <p:nvPr/>
        </p:nvSpPr>
        <p:spPr>
          <a:xfrm>
            <a:off x="799272" y="3684030"/>
            <a:ext cx="2138569" cy="369332"/>
          </a:xfrm>
          <a:prstGeom prst="rect">
            <a:avLst/>
          </a:prstGeom>
          <a:noFill/>
        </p:spPr>
        <p:txBody>
          <a:bodyPr wrap="square" rtlCol="0">
            <a:spAutoFit/>
          </a:bodyPr>
          <a:lstStyle/>
          <a:p>
            <a:r>
              <a:rPr lang="en-GB" b="1" dirty="0"/>
              <a:t>Project Team</a:t>
            </a:r>
          </a:p>
        </p:txBody>
      </p:sp>
      <p:pic>
        <p:nvPicPr>
          <p:cNvPr id="8" name="Picture 7">
            <a:extLst>
              <a:ext uri="{FF2B5EF4-FFF2-40B4-BE49-F238E27FC236}">
                <a16:creationId xmlns:a16="http://schemas.microsoft.com/office/drawing/2014/main" id="{77DB8068-EEEA-424D-B6A9-4A95E724349B}"/>
              </a:ext>
            </a:extLst>
          </p:cNvPr>
          <p:cNvPicPr>
            <a:picLocks noChangeAspect="1"/>
          </p:cNvPicPr>
          <p:nvPr/>
        </p:nvPicPr>
        <p:blipFill rotWithShape="1">
          <a:blip r:embed="rId2"/>
          <a:srcRect l="30131" t="29130" r="30087" b="27663"/>
          <a:stretch/>
        </p:blipFill>
        <p:spPr>
          <a:xfrm>
            <a:off x="2927074" y="3670481"/>
            <a:ext cx="1152939" cy="500866"/>
          </a:xfrm>
          <a:prstGeom prst="rect">
            <a:avLst/>
          </a:prstGeom>
        </p:spPr>
      </p:pic>
      <p:pic>
        <p:nvPicPr>
          <p:cNvPr id="10" name="Picture 9">
            <a:extLst>
              <a:ext uri="{FF2B5EF4-FFF2-40B4-BE49-F238E27FC236}">
                <a16:creationId xmlns:a16="http://schemas.microsoft.com/office/drawing/2014/main" id="{6D4147B5-C810-4D99-9CD0-EE9E741713EC}"/>
              </a:ext>
            </a:extLst>
          </p:cNvPr>
          <p:cNvPicPr>
            <a:picLocks noChangeAspect="1"/>
          </p:cNvPicPr>
          <p:nvPr/>
        </p:nvPicPr>
        <p:blipFill rotWithShape="1">
          <a:blip r:embed="rId3"/>
          <a:srcRect t="4174" r="83597" b="-1"/>
          <a:stretch/>
        </p:blipFill>
        <p:spPr>
          <a:xfrm>
            <a:off x="4179832" y="3712179"/>
            <a:ext cx="1285717" cy="374323"/>
          </a:xfrm>
          <a:prstGeom prst="rect">
            <a:avLst/>
          </a:prstGeom>
        </p:spPr>
      </p:pic>
      <p:pic>
        <p:nvPicPr>
          <p:cNvPr id="12" name="Picture 11">
            <a:extLst>
              <a:ext uri="{FF2B5EF4-FFF2-40B4-BE49-F238E27FC236}">
                <a16:creationId xmlns:a16="http://schemas.microsoft.com/office/drawing/2014/main" id="{BE2A34DD-C72D-41C1-954A-D50FA24944C9}"/>
              </a:ext>
            </a:extLst>
          </p:cNvPr>
          <p:cNvPicPr>
            <a:picLocks noChangeAspect="1"/>
          </p:cNvPicPr>
          <p:nvPr/>
        </p:nvPicPr>
        <p:blipFill rotWithShape="1">
          <a:blip r:embed="rId4"/>
          <a:srcRect l="1" t="37513" r="1042" b="36567"/>
          <a:stretch/>
        </p:blipFill>
        <p:spPr>
          <a:xfrm>
            <a:off x="8353997" y="3605527"/>
            <a:ext cx="1892590" cy="511270"/>
          </a:xfrm>
          <a:prstGeom prst="rect">
            <a:avLst/>
          </a:prstGeom>
        </p:spPr>
      </p:pic>
      <p:pic>
        <p:nvPicPr>
          <p:cNvPr id="13" name="Picture 12">
            <a:extLst>
              <a:ext uri="{FF2B5EF4-FFF2-40B4-BE49-F238E27FC236}">
                <a16:creationId xmlns:a16="http://schemas.microsoft.com/office/drawing/2014/main" id="{2A0D3464-FB27-4C8B-9F15-9572A2595FE1}"/>
              </a:ext>
            </a:extLst>
          </p:cNvPr>
          <p:cNvPicPr>
            <a:picLocks noChangeAspect="1"/>
          </p:cNvPicPr>
          <p:nvPr/>
        </p:nvPicPr>
        <p:blipFill>
          <a:blip r:embed="rId5"/>
          <a:stretch>
            <a:fillRect/>
          </a:stretch>
        </p:blipFill>
        <p:spPr>
          <a:xfrm>
            <a:off x="5375706" y="3712179"/>
            <a:ext cx="1782417" cy="436765"/>
          </a:xfrm>
          <a:prstGeom prst="rect">
            <a:avLst/>
          </a:prstGeom>
        </p:spPr>
      </p:pic>
      <p:pic>
        <p:nvPicPr>
          <p:cNvPr id="14" name="Picture 13">
            <a:extLst>
              <a:ext uri="{FF2B5EF4-FFF2-40B4-BE49-F238E27FC236}">
                <a16:creationId xmlns:a16="http://schemas.microsoft.com/office/drawing/2014/main" id="{EB424E5B-50C8-4C0B-B5A3-DA6100D2CEEF}"/>
              </a:ext>
            </a:extLst>
          </p:cNvPr>
          <p:cNvPicPr>
            <a:picLocks noChangeAspect="1"/>
          </p:cNvPicPr>
          <p:nvPr/>
        </p:nvPicPr>
        <p:blipFill rotWithShape="1">
          <a:blip r:embed="rId6"/>
          <a:srcRect t="24956" b="23130"/>
          <a:stretch/>
        </p:blipFill>
        <p:spPr>
          <a:xfrm>
            <a:off x="7304651" y="3572065"/>
            <a:ext cx="962050" cy="499429"/>
          </a:xfrm>
          <a:prstGeom prst="rect">
            <a:avLst/>
          </a:prstGeom>
        </p:spPr>
      </p:pic>
      <p:pic>
        <p:nvPicPr>
          <p:cNvPr id="16" name="Picture 15">
            <a:extLst>
              <a:ext uri="{FF2B5EF4-FFF2-40B4-BE49-F238E27FC236}">
                <a16:creationId xmlns:a16="http://schemas.microsoft.com/office/drawing/2014/main" id="{12A825AC-616D-41A7-8C46-75A16F6E0193}"/>
              </a:ext>
            </a:extLst>
          </p:cNvPr>
          <p:cNvPicPr>
            <a:picLocks noChangeAspect="1"/>
          </p:cNvPicPr>
          <p:nvPr/>
        </p:nvPicPr>
        <p:blipFill rotWithShape="1">
          <a:blip r:embed="rId7">
            <a:extLst>
              <a:ext uri="{28A0092B-C50C-407E-A947-70E740481C1C}">
                <a14:useLocalDpi xmlns:a14="http://schemas.microsoft.com/office/drawing/2010/main" val="0"/>
              </a:ext>
            </a:extLst>
          </a:blip>
          <a:srcRect t="1" b="10678"/>
          <a:stretch/>
        </p:blipFill>
        <p:spPr>
          <a:xfrm>
            <a:off x="10066292" y="3563196"/>
            <a:ext cx="1279226" cy="490166"/>
          </a:xfrm>
          <a:prstGeom prst="rect">
            <a:avLst/>
          </a:prstGeom>
        </p:spPr>
      </p:pic>
      <p:sp>
        <p:nvSpPr>
          <p:cNvPr id="17" name="TextBox 16">
            <a:extLst>
              <a:ext uri="{FF2B5EF4-FFF2-40B4-BE49-F238E27FC236}">
                <a16:creationId xmlns:a16="http://schemas.microsoft.com/office/drawing/2014/main" id="{9D75D262-43D0-484C-8A16-57EC7394D363}"/>
              </a:ext>
            </a:extLst>
          </p:cNvPr>
          <p:cNvSpPr txBox="1"/>
          <p:nvPr/>
        </p:nvSpPr>
        <p:spPr>
          <a:xfrm>
            <a:off x="805898" y="3095767"/>
            <a:ext cx="2138569" cy="369332"/>
          </a:xfrm>
          <a:prstGeom prst="rect">
            <a:avLst/>
          </a:prstGeom>
          <a:noFill/>
        </p:spPr>
        <p:txBody>
          <a:bodyPr wrap="square" rtlCol="0">
            <a:spAutoFit/>
          </a:bodyPr>
          <a:lstStyle/>
          <a:p>
            <a:r>
              <a:rPr lang="en-GB" b="1" dirty="0"/>
              <a:t>Project Value</a:t>
            </a:r>
          </a:p>
        </p:txBody>
      </p:sp>
      <p:sp>
        <p:nvSpPr>
          <p:cNvPr id="19" name="TextBox 18">
            <a:extLst>
              <a:ext uri="{FF2B5EF4-FFF2-40B4-BE49-F238E27FC236}">
                <a16:creationId xmlns:a16="http://schemas.microsoft.com/office/drawing/2014/main" id="{F003E777-8B04-4D61-9E70-21F2B1FC1C3B}"/>
              </a:ext>
            </a:extLst>
          </p:cNvPr>
          <p:cNvSpPr txBox="1"/>
          <p:nvPr/>
        </p:nvSpPr>
        <p:spPr>
          <a:xfrm>
            <a:off x="2904709" y="3080422"/>
            <a:ext cx="2138569" cy="369332"/>
          </a:xfrm>
          <a:prstGeom prst="rect">
            <a:avLst/>
          </a:prstGeom>
          <a:noFill/>
        </p:spPr>
        <p:txBody>
          <a:bodyPr wrap="square" rtlCol="0">
            <a:spAutoFit/>
          </a:bodyPr>
          <a:lstStyle/>
          <a:p>
            <a:r>
              <a:rPr lang="en-GB" dirty="0"/>
              <a:t>£6,500,000</a:t>
            </a:r>
          </a:p>
        </p:txBody>
      </p:sp>
      <p:pic>
        <p:nvPicPr>
          <p:cNvPr id="20" name="Picture 19">
            <a:extLst>
              <a:ext uri="{FF2B5EF4-FFF2-40B4-BE49-F238E27FC236}">
                <a16:creationId xmlns:a16="http://schemas.microsoft.com/office/drawing/2014/main" id="{6E4700F7-8077-47AD-978D-B4115BF12CCD}"/>
              </a:ext>
            </a:extLst>
          </p:cNvPr>
          <p:cNvPicPr>
            <a:picLocks noChangeAspect="1"/>
          </p:cNvPicPr>
          <p:nvPr/>
        </p:nvPicPr>
        <p:blipFill>
          <a:blip r:embed="rId8"/>
          <a:stretch>
            <a:fillRect/>
          </a:stretch>
        </p:blipFill>
        <p:spPr>
          <a:xfrm>
            <a:off x="5115746" y="4527902"/>
            <a:ext cx="1128923" cy="1595785"/>
          </a:xfrm>
          <a:prstGeom prst="rect">
            <a:avLst/>
          </a:prstGeom>
        </p:spPr>
      </p:pic>
      <p:sp>
        <p:nvSpPr>
          <p:cNvPr id="21" name="TextBox 20">
            <a:extLst>
              <a:ext uri="{FF2B5EF4-FFF2-40B4-BE49-F238E27FC236}">
                <a16:creationId xmlns:a16="http://schemas.microsoft.com/office/drawing/2014/main" id="{4780A23D-F240-4327-9064-3D12AD16945A}"/>
              </a:ext>
            </a:extLst>
          </p:cNvPr>
          <p:cNvSpPr txBox="1"/>
          <p:nvPr/>
        </p:nvSpPr>
        <p:spPr>
          <a:xfrm>
            <a:off x="805897" y="5697074"/>
            <a:ext cx="3720548" cy="369332"/>
          </a:xfrm>
          <a:prstGeom prst="rect">
            <a:avLst/>
          </a:prstGeom>
          <a:noFill/>
        </p:spPr>
        <p:txBody>
          <a:bodyPr wrap="square" rtlCol="0">
            <a:spAutoFit/>
          </a:bodyPr>
          <a:lstStyle/>
          <a:p>
            <a:r>
              <a:rPr lang="en-GB" b="1" dirty="0"/>
              <a:t>12 month contract period</a:t>
            </a:r>
          </a:p>
        </p:txBody>
      </p:sp>
    </p:spTree>
    <p:extLst>
      <p:ext uri="{BB962C8B-B14F-4D97-AF65-F5344CB8AC3E}">
        <p14:creationId xmlns:p14="http://schemas.microsoft.com/office/powerpoint/2010/main" val="3311045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A2CBAC-FEF1-4C64-95E6-8CB2D0C740D7}"/>
              </a:ext>
            </a:extLst>
          </p:cNvPr>
          <p:cNvSpPr txBox="1"/>
          <p:nvPr/>
        </p:nvSpPr>
        <p:spPr>
          <a:xfrm>
            <a:off x="787677" y="459159"/>
            <a:ext cx="7663069" cy="584775"/>
          </a:xfrm>
          <a:prstGeom prst="rect">
            <a:avLst/>
          </a:prstGeom>
          <a:noFill/>
        </p:spPr>
        <p:txBody>
          <a:bodyPr wrap="square" rtlCol="0">
            <a:spAutoFit/>
          </a:bodyPr>
          <a:lstStyle/>
          <a:p>
            <a:r>
              <a:rPr lang="en-GB" sz="3200" b="1" dirty="0"/>
              <a:t>Procurement Process</a:t>
            </a:r>
          </a:p>
        </p:txBody>
      </p:sp>
      <p:sp>
        <p:nvSpPr>
          <p:cNvPr id="3" name="TextBox 2">
            <a:extLst>
              <a:ext uri="{FF2B5EF4-FFF2-40B4-BE49-F238E27FC236}">
                <a16:creationId xmlns:a16="http://schemas.microsoft.com/office/drawing/2014/main" id="{0749191B-3E59-435B-9DBD-9622E2718711}"/>
              </a:ext>
            </a:extLst>
          </p:cNvPr>
          <p:cNvSpPr txBox="1"/>
          <p:nvPr/>
        </p:nvSpPr>
        <p:spPr>
          <a:xfrm>
            <a:off x="788505" y="1419639"/>
            <a:ext cx="2923760" cy="369332"/>
          </a:xfrm>
          <a:prstGeom prst="rect">
            <a:avLst/>
          </a:prstGeom>
          <a:noFill/>
        </p:spPr>
        <p:txBody>
          <a:bodyPr wrap="square" rtlCol="0">
            <a:spAutoFit/>
          </a:bodyPr>
          <a:lstStyle/>
          <a:p>
            <a:r>
              <a:rPr lang="en-GB" b="1" dirty="0"/>
              <a:t>Pre Qualification Process</a:t>
            </a:r>
          </a:p>
        </p:txBody>
      </p:sp>
      <p:sp>
        <p:nvSpPr>
          <p:cNvPr id="17" name="TextBox 16">
            <a:extLst>
              <a:ext uri="{FF2B5EF4-FFF2-40B4-BE49-F238E27FC236}">
                <a16:creationId xmlns:a16="http://schemas.microsoft.com/office/drawing/2014/main" id="{9D75D262-43D0-484C-8A16-57EC7394D363}"/>
              </a:ext>
            </a:extLst>
          </p:cNvPr>
          <p:cNvSpPr txBox="1"/>
          <p:nvPr/>
        </p:nvSpPr>
        <p:spPr>
          <a:xfrm>
            <a:off x="787677" y="3244334"/>
            <a:ext cx="2138569" cy="369332"/>
          </a:xfrm>
          <a:prstGeom prst="rect">
            <a:avLst/>
          </a:prstGeom>
          <a:noFill/>
        </p:spPr>
        <p:txBody>
          <a:bodyPr wrap="square" rtlCol="0">
            <a:spAutoFit/>
          </a:bodyPr>
          <a:lstStyle/>
          <a:p>
            <a:r>
              <a:rPr lang="en-GB" b="1" dirty="0"/>
              <a:t>Invitation to Tender</a:t>
            </a:r>
          </a:p>
        </p:txBody>
      </p:sp>
      <p:sp>
        <p:nvSpPr>
          <p:cNvPr id="19" name="TextBox 18">
            <a:extLst>
              <a:ext uri="{FF2B5EF4-FFF2-40B4-BE49-F238E27FC236}">
                <a16:creationId xmlns:a16="http://schemas.microsoft.com/office/drawing/2014/main" id="{F003E777-8B04-4D61-9E70-21F2B1FC1C3B}"/>
              </a:ext>
            </a:extLst>
          </p:cNvPr>
          <p:cNvSpPr txBox="1"/>
          <p:nvPr/>
        </p:nvSpPr>
        <p:spPr>
          <a:xfrm>
            <a:off x="3712265" y="1419639"/>
            <a:ext cx="4184374" cy="1477328"/>
          </a:xfrm>
          <a:prstGeom prst="rect">
            <a:avLst/>
          </a:prstGeom>
          <a:noFill/>
        </p:spPr>
        <p:txBody>
          <a:bodyPr wrap="square" rtlCol="0">
            <a:spAutoFit/>
          </a:bodyPr>
          <a:lstStyle/>
          <a:p>
            <a:r>
              <a:rPr lang="en-GB" dirty="0"/>
              <a:t>Sent to 12 contractors : 10 returns</a:t>
            </a:r>
          </a:p>
          <a:p>
            <a:endParaRPr lang="en-GB" dirty="0"/>
          </a:p>
          <a:p>
            <a:r>
              <a:rPr lang="en-GB" dirty="0"/>
              <a:t>No social value questions in PQQ</a:t>
            </a:r>
          </a:p>
          <a:p>
            <a:endParaRPr lang="en-GB" dirty="0"/>
          </a:p>
          <a:p>
            <a:r>
              <a:rPr lang="en-GB" dirty="0"/>
              <a:t>Four contractors selected to receive ITT</a:t>
            </a:r>
          </a:p>
        </p:txBody>
      </p:sp>
      <p:sp>
        <p:nvSpPr>
          <p:cNvPr id="22" name="TextBox 21">
            <a:extLst>
              <a:ext uri="{FF2B5EF4-FFF2-40B4-BE49-F238E27FC236}">
                <a16:creationId xmlns:a16="http://schemas.microsoft.com/office/drawing/2014/main" id="{9718C940-39BE-45DA-BF7D-EB7022DB8B39}"/>
              </a:ext>
            </a:extLst>
          </p:cNvPr>
          <p:cNvSpPr txBox="1"/>
          <p:nvPr/>
        </p:nvSpPr>
        <p:spPr>
          <a:xfrm>
            <a:off x="3712265" y="3244334"/>
            <a:ext cx="8030818" cy="3416320"/>
          </a:xfrm>
          <a:prstGeom prst="rect">
            <a:avLst/>
          </a:prstGeom>
          <a:noFill/>
        </p:spPr>
        <p:txBody>
          <a:bodyPr wrap="square" rtlCol="0">
            <a:spAutoFit/>
          </a:bodyPr>
          <a:lstStyle/>
          <a:p>
            <a:r>
              <a:rPr lang="en-GB" dirty="0"/>
              <a:t>Cost / quality assessment : 70% / 30%</a:t>
            </a:r>
          </a:p>
          <a:p>
            <a:endParaRPr lang="en-GB" dirty="0"/>
          </a:p>
          <a:p>
            <a:r>
              <a:rPr lang="en-GB" dirty="0"/>
              <a:t>7 ‘quality’ questions</a:t>
            </a:r>
          </a:p>
          <a:p>
            <a:endParaRPr lang="en-GB" dirty="0"/>
          </a:p>
          <a:p>
            <a:r>
              <a:rPr lang="en-GB" dirty="0"/>
              <a:t>One question related to social value:</a:t>
            </a:r>
          </a:p>
          <a:p>
            <a:r>
              <a:rPr lang="en-GB" i="1" dirty="0"/>
              <a:t>Provide your approach to Client and Community Engagement</a:t>
            </a:r>
          </a:p>
          <a:p>
            <a:endParaRPr lang="en-GB" i="1" dirty="0"/>
          </a:p>
          <a:p>
            <a:r>
              <a:rPr lang="en-GB" dirty="0"/>
              <a:t>Four tenders returned and scored 	93%	92%	91%	81%</a:t>
            </a:r>
          </a:p>
          <a:p>
            <a:r>
              <a:rPr lang="en-GB" i="1" dirty="0"/>
              <a:t>Social value question score (out of 4)	4	3.75	2	3</a:t>
            </a:r>
          </a:p>
          <a:p>
            <a:endParaRPr lang="en-GB" dirty="0"/>
          </a:p>
          <a:p>
            <a:r>
              <a:rPr lang="en-GB" dirty="0"/>
              <a:t>One contractor eliminated from further consideration to due low score</a:t>
            </a:r>
          </a:p>
          <a:p>
            <a:endParaRPr lang="en-GB" dirty="0"/>
          </a:p>
        </p:txBody>
      </p:sp>
      <p:pic>
        <p:nvPicPr>
          <p:cNvPr id="15" name="Picture 14">
            <a:extLst>
              <a:ext uri="{FF2B5EF4-FFF2-40B4-BE49-F238E27FC236}">
                <a16:creationId xmlns:a16="http://schemas.microsoft.com/office/drawing/2014/main" id="{75410F80-77C4-4379-B7C2-7D26659054F3}"/>
              </a:ext>
            </a:extLst>
          </p:cNvPr>
          <p:cNvPicPr>
            <a:picLocks noChangeAspect="1"/>
          </p:cNvPicPr>
          <p:nvPr/>
        </p:nvPicPr>
        <p:blipFill>
          <a:blip r:embed="rId2"/>
          <a:stretch>
            <a:fillRect/>
          </a:stretch>
        </p:blipFill>
        <p:spPr>
          <a:xfrm>
            <a:off x="9698652" y="370329"/>
            <a:ext cx="1938696" cy="1585097"/>
          </a:xfrm>
          <a:prstGeom prst="rect">
            <a:avLst/>
          </a:prstGeom>
        </p:spPr>
      </p:pic>
    </p:spTree>
    <p:extLst>
      <p:ext uri="{BB962C8B-B14F-4D97-AF65-F5344CB8AC3E}">
        <p14:creationId xmlns:p14="http://schemas.microsoft.com/office/powerpoint/2010/main" val="3840393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A2CBAC-FEF1-4C64-95E6-8CB2D0C740D7}"/>
              </a:ext>
            </a:extLst>
          </p:cNvPr>
          <p:cNvSpPr txBox="1"/>
          <p:nvPr/>
        </p:nvSpPr>
        <p:spPr>
          <a:xfrm>
            <a:off x="787677" y="459159"/>
            <a:ext cx="7663069" cy="584775"/>
          </a:xfrm>
          <a:prstGeom prst="rect">
            <a:avLst/>
          </a:prstGeom>
          <a:noFill/>
        </p:spPr>
        <p:txBody>
          <a:bodyPr wrap="square" rtlCol="0">
            <a:spAutoFit/>
          </a:bodyPr>
          <a:lstStyle/>
          <a:p>
            <a:r>
              <a:rPr lang="en-GB" sz="3200" b="1" dirty="0"/>
              <a:t>Procurement Process</a:t>
            </a:r>
          </a:p>
        </p:txBody>
      </p:sp>
      <p:sp>
        <p:nvSpPr>
          <p:cNvPr id="3" name="TextBox 2">
            <a:extLst>
              <a:ext uri="{FF2B5EF4-FFF2-40B4-BE49-F238E27FC236}">
                <a16:creationId xmlns:a16="http://schemas.microsoft.com/office/drawing/2014/main" id="{0749191B-3E59-435B-9DBD-9622E2718711}"/>
              </a:ext>
            </a:extLst>
          </p:cNvPr>
          <p:cNvSpPr txBox="1"/>
          <p:nvPr/>
        </p:nvSpPr>
        <p:spPr>
          <a:xfrm>
            <a:off x="808384" y="1731796"/>
            <a:ext cx="2923760" cy="369332"/>
          </a:xfrm>
          <a:prstGeom prst="rect">
            <a:avLst/>
          </a:prstGeom>
          <a:noFill/>
        </p:spPr>
        <p:txBody>
          <a:bodyPr wrap="square" rtlCol="0">
            <a:spAutoFit/>
          </a:bodyPr>
          <a:lstStyle/>
          <a:p>
            <a:r>
              <a:rPr lang="en-GB" b="1" dirty="0"/>
              <a:t>Post Tender Interview</a:t>
            </a:r>
          </a:p>
        </p:txBody>
      </p:sp>
      <p:sp>
        <p:nvSpPr>
          <p:cNvPr id="17" name="TextBox 16">
            <a:extLst>
              <a:ext uri="{FF2B5EF4-FFF2-40B4-BE49-F238E27FC236}">
                <a16:creationId xmlns:a16="http://schemas.microsoft.com/office/drawing/2014/main" id="{9D75D262-43D0-484C-8A16-57EC7394D363}"/>
              </a:ext>
            </a:extLst>
          </p:cNvPr>
          <p:cNvSpPr txBox="1"/>
          <p:nvPr/>
        </p:nvSpPr>
        <p:spPr>
          <a:xfrm>
            <a:off x="931791" y="4711140"/>
            <a:ext cx="2855013" cy="369332"/>
          </a:xfrm>
          <a:prstGeom prst="rect">
            <a:avLst/>
          </a:prstGeom>
          <a:noFill/>
        </p:spPr>
        <p:txBody>
          <a:bodyPr wrap="square" rtlCol="0">
            <a:spAutoFit/>
          </a:bodyPr>
          <a:lstStyle/>
          <a:p>
            <a:r>
              <a:rPr lang="en-GB" b="1" dirty="0"/>
              <a:t>Clarity on commitments</a:t>
            </a:r>
          </a:p>
        </p:txBody>
      </p:sp>
      <p:sp>
        <p:nvSpPr>
          <p:cNvPr id="19" name="TextBox 18">
            <a:extLst>
              <a:ext uri="{FF2B5EF4-FFF2-40B4-BE49-F238E27FC236}">
                <a16:creationId xmlns:a16="http://schemas.microsoft.com/office/drawing/2014/main" id="{F003E777-8B04-4D61-9E70-21F2B1FC1C3B}"/>
              </a:ext>
            </a:extLst>
          </p:cNvPr>
          <p:cNvSpPr txBox="1"/>
          <p:nvPr/>
        </p:nvSpPr>
        <p:spPr>
          <a:xfrm>
            <a:off x="3732144" y="1731796"/>
            <a:ext cx="7926457" cy="2585323"/>
          </a:xfrm>
          <a:prstGeom prst="rect">
            <a:avLst/>
          </a:prstGeom>
          <a:noFill/>
        </p:spPr>
        <p:txBody>
          <a:bodyPr wrap="square" rtlCol="0">
            <a:spAutoFit/>
          </a:bodyPr>
          <a:lstStyle/>
          <a:p>
            <a:r>
              <a:rPr lang="en-GB" dirty="0"/>
              <a:t>3 contractors interviewed by Foundation Board and lead consultants:</a:t>
            </a:r>
          </a:p>
          <a:p>
            <a:endParaRPr lang="en-GB" dirty="0"/>
          </a:p>
          <a:p>
            <a:pPr marL="285750" indent="-285750">
              <a:buFont typeface="Arial" panose="020B0604020202020204" pitchFamily="34" charset="0"/>
              <a:buChar char="•"/>
            </a:pPr>
            <a:r>
              <a:rPr lang="en-GB" dirty="0"/>
              <a:t>interest in the project,</a:t>
            </a:r>
          </a:p>
          <a:p>
            <a:endParaRPr lang="en-GB" dirty="0"/>
          </a:p>
          <a:p>
            <a:pPr marL="285750" indent="-285750">
              <a:buFont typeface="Arial" panose="020B0604020202020204" pitchFamily="34" charset="0"/>
              <a:buChar char="•"/>
            </a:pPr>
            <a:r>
              <a:rPr lang="en-GB" dirty="0"/>
              <a:t>approach to engagement with the Foundation to assist their core aim of “using the local passion for football to make a difference and help people achieve their goals, on the pitch, in the classroom, in life.”, and</a:t>
            </a:r>
          </a:p>
          <a:p>
            <a:endParaRPr lang="en-GB" dirty="0"/>
          </a:p>
          <a:p>
            <a:pPr marL="285750" indent="-285750">
              <a:buFont typeface="Arial" panose="020B0604020202020204" pitchFamily="34" charset="0"/>
              <a:buChar char="•"/>
            </a:pPr>
            <a:r>
              <a:rPr lang="en-GB" dirty="0"/>
              <a:t>post-handover support and aftercare.</a:t>
            </a:r>
          </a:p>
        </p:txBody>
      </p:sp>
      <p:sp>
        <p:nvSpPr>
          <p:cNvPr id="8" name="TextBox 7">
            <a:extLst>
              <a:ext uri="{FF2B5EF4-FFF2-40B4-BE49-F238E27FC236}">
                <a16:creationId xmlns:a16="http://schemas.microsoft.com/office/drawing/2014/main" id="{BBF2D30E-EA87-47B3-A0B5-095570B597AC}"/>
              </a:ext>
            </a:extLst>
          </p:cNvPr>
          <p:cNvSpPr txBox="1"/>
          <p:nvPr/>
        </p:nvSpPr>
        <p:spPr>
          <a:xfrm>
            <a:off x="3732144" y="4711140"/>
            <a:ext cx="7240657" cy="923330"/>
          </a:xfrm>
          <a:prstGeom prst="rect">
            <a:avLst/>
          </a:prstGeom>
          <a:noFill/>
        </p:spPr>
        <p:txBody>
          <a:bodyPr wrap="square" rtlCol="0">
            <a:spAutoFit/>
          </a:bodyPr>
          <a:lstStyle/>
          <a:p>
            <a:r>
              <a:rPr lang="en-GB" dirty="0"/>
              <a:t>Delivery of specific outputs / key performance indicators</a:t>
            </a:r>
          </a:p>
          <a:p>
            <a:endParaRPr lang="en-GB" dirty="0"/>
          </a:p>
          <a:p>
            <a:r>
              <a:rPr lang="en-GB" dirty="0"/>
              <a:t>Main contractor and supply chain commitments</a:t>
            </a:r>
          </a:p>
        </p:txBody>
      </p:sp>
      <p:pic>
        <p:nvPicPr>
          <p:cNvPr id="5" name="Picture 4">
            <a:extLst>
              <a:ext uri="{FF2B5EF4-FFF2-40B4-BE49-F238E27FC236}">
                <a16:creationId xmlns:a16="http://schemas.microsoft.com/office/drawing/2014/main" id="{57887FC5-C2C0-4625-BB75-88CB10F44022}"/>
              </a:ext>
            </a:extLst>
          </p:cNvPr>
          <p:cNvPicPr>
            <a:picLocks noChangeAspect="1"/>
          </p:cNvPicPr>
          <p:nvPr/>
        </p:nvPicPr>
        <p:blipFill>
          <a:blip r:embed="rId2"/>
          <a:stretch>
            <a:fillRect/>
          </a:stretch>
        </p:blipFill>
        <p:spPr>
          <a:xfrm>
            <a:off x="9680148" y="286172"/>
            <a:ext cx="1938696" cy="1585097"/>
          </a:xfrm>
          <a:prstGeom prst="rect">
            <a:avLst/>
          </a:prstGeom>
        </p:spPr>
      </p:pic>
    </p:spTree>
    <p:extLst>
      <p:ext uri="{BB962C8B-B14F-4D97-AF65-F5344CB8AC3E}">
        <p14:creationId xmlns:p14="http://schemas.microsoft.com/office/powerpoint/2010/main" val="3185831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85C163F-A5EF-4673-BBC1-B5C75E16889C}"/>
              </a:ext>
            </a:extLst>
          </p:cNvPr>
          <p:cNvGraphicFramePr>
            <a:graphicFrameLocks noGrp="1"/>
          </p:cNvGraphicFramePr>
          <p:nvPr>
            <p:extLst>
              <p:ext uri="{D42A27DB-BD31-4B8C-83A1-F6EECF244321}">
                <p14:modId xmlns:p14="http://schemas.microsoft.com/office/powerpoint/2010/main" val="3840674564"/>
              </p:ext>
            </p:extLst>
          </p:nvPr>
        </p:nvGraphicFramePr>
        <p:xfrm>
          <a:off x="536713" y="1515717"/>
          <a:ext cx="10992678" cy="4477563"/>
        </p:xfrm>
        <a:graphic>
          <a:graphicData uri="http://schemas.openxmlformats.org/drawingml/2006/table">
            <a:tbl>
              <a:tblPr firstRow="1" firstCol="1" bandRow="1"/>
              <a:tblGrid>
                <a:gridCol w="10992678">
                  <a:extLst>
                    <a:ext uri="{9D8B030D-6E8A-4147-A177-3AD203B41FA5}">
                      <a16:colId xmlns:a16="http://schemas.microsoft.com/office/drawing/2014/main" val="2469088341"/>
                    </a:ext>
                  </a:extLst>
                </a:gridCol>
              </a:tblGrid>
              <a:tr h="530526">
                <a:tc>
                  <a:txBody>
                    <a:bodyPr/>
                    <a:lstStyle/>
                    <a:p>
                      <a:pPr>
                        <a:lnSpc>
                          <a:spcPct val="107000"/>
                        </a:lnSpc>
                        <a:spcAft>
                          <a:spcPts val="800"/>
                        </a:spcAft>
                      </a:pPr>
                      <a:r>
                        <a:rPr lang="en-GB" sz="2800" b="1" dirty="0">
                          <a:effectLst/>
                          <a:latin typeface="Calibri" panose="020F0502020204030204" pitchFamily="34" charset="0"/>
                          <a:ea typeface="Calibri" panose="020F0502020204030204" pitchFamily="34" charset="0"/>
                          <a:cs typeface="Calibri" panose="020F0502020204030204" pitchFamily="34" charset="0"/>
                        </a:rPr>
                        <a:t>Employability on an Annual Basis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3245448593"/>
                  </a:ext>
                </a:extLst>
              </a:tr>
              <a:tr h="431053">
                <a:tc>
                  <a:txBody>
                    <a:bodyPr/>
                    <a:lstStyle/>
                    <a:p>
                      <a:pPr>
                        <a:lnSpc>
                          <a:spcPct val="107000"/>
                        </a:lnSpc>
                        <a:spcAft>
                          <a:spcPts val="800"/>
                        </a:spcAft>
                      </a:pPr>
                      <a:r>
                        <a:rPr lang="en-GB"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Number of supply chain employers supporting young people</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B8CCE4"/>
                    </a:solidFill>
                  </a:tcPr>
                </a:tc>
                <a:extLst>
                  <a:ext uri="{0D108BD9-81ED-4DB2-BD59-A6C34878D82A}">
                    <a16:rowId xmlns:a16="http://schemas.microsoft.com/office/drawing/2014/main" val="2369260923"/>
                  </a:ext>
                </a:extLst>
              </a:tr>
              <a:tr h="435198">
                <a:tc>
                  <a:txBody>
                    <a:bodyPr/>
                    <a:lstStyle/>
                    <a:p>
                      <a:pPr>
                        <a:lnSpc>
                          <a:spcPct val="107000"/>
                        </a:lnSpc>
                        <a:spcAft>
                          <a:spcPts val="800"/>
                        </a:spcAft>
                      </a:pPr>
                      <a:r>
                        <a:rPr lang="en-GB"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Number of young people (YP) entering employment</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2650907470"/>
                  </a:ext>
                </a:extLst>
              </a:tr>
              <a:tr h="435198">
                <a:tc>
                  <a:txBody>
                    <a:bodyPr/>
                    <a:lstStyle/>
                    <a:p>
                      <a:pPr>
                        <a:lnSpc>
                          <a:spcPct val="107000"/>
                        </a:lnSpc>
                        <a:spcAft>
                          <a:spcPts val="800"/>
                        </a:spcAft>
                      </a:pPr>
                      <a:r>
                        <a:rPr lang="en-GB"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Number of YP accessing apprenticeships through the NUF </a:t>
                      </a:r>
                      <a:r>
                        <a:rPr lang="en-GB"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Nu:Futures</a:t>
                      </a:r>
                      <a:r>
                        <a:rPr lang="en-GB"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programme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B8CCE4"/>
                    </a:solidFill>
                  </a:tcPr>
                </a:tc>
                <a:extLst>
                  <a:ext uri="{0D108BD9-81ED-4DB2-BD59-A6C34878D82A}">
                    <a16:rowId xmlns:a16="http://schemas.microsoft.com/office/drawing/2014/main" val="3885251114"/>
                  </a:ext>
                </a:extLst>
              </a:tr>
              <a:tr h="435198">
                <a:tc>
                  <a:txBody>
                    <a:bodyPr/>
                    <a:lstStyle/>
                    <a:p>
                      <a:pPr>
                        <a:lnSpc>
                          <a:spcPct val="107000"/>
                        </a:lnSpc>
                        <a:spcAft>
                          <a:spcPts val="800"/>
                        </a:spcAft>
                      </a:pPr>
                      <a:r>
                        <a:rPr lang="en-GB"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Number of YP accessing traineeships through NUF </a:t>
                      </a:r>
                      <a:r>
                        <a:rPr lang="en-GB"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Nu:Futures</a:t>
                      </a:r>
                      <a:r>
                        <a:rPr lang="en-GB"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programme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3151595080"/>
                  </a:ext>
                </a:extLst>
              </a:tr>
              <a:tr h="435198">
                <a:tc>
                  <a:txBody>
                    <a:bodyPr/>
                    <a:lstStyle/>
                    <a:p>
                      <a:pPr>
                        <a:lnSpc>
                          <a:spcPct val="107000"/>
                        </a:lnSpc>
                        <a:spcAft>
                          <a:spcPts val="800"/>
                        </a:spcAft>
                      </a:pPr>
                      <a:r>
                        <a:rPr lang="en-GB"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Number of employer site visits (main contractor and supply chain)</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B8CCE4"/>
                    </a:solidFill>
                  </a:tcPr>
                </a:tc>
                <a:extLst>
                  <a:ext uri="{0D108BD9-81ED-4DB2-BD59-A6C34878D82A}">
                    <a16:rowId xmlns:a16="http://schemas.microsoft.com/office/drawing/2014/main" val="3940355276"/>
                  </a:ext>
                </a:extLst>
              </a:tr>
              <a:tr h="435198">
                <a:tc>
                  <a:txBody>
                    <a:bodyPr/>
                    <a:lstStyle/>
                    <a:p>
                      <a:pPr>
                        <a:lnSpc>
                          <a:spcPct val="107000"/>
                        </a:lnSpc>
                        <a:spcAft>
                          <a:spcPts val="800"/>
                        </a:spcAft>
                      </a:pPr>
                      <a:r>
                        <a:rPr lang="en-GB"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Number of employer work experience (main contractor and supply chain)</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val="3005986638"/>
                  </a:ext>
                </a:extLst>
              </a:tr>
              <a:tr h="435198">
                <a:tc>
                  <a:txBody>
                    <a:bodyPr/>
                    <a:lstStyle/>
                    <a:p>
                      <a:pPr>
                        <a:lnSpc>
                          <a:spcPct val="107000"/>
                        </a:lnSpc>
                        <a:spcAft>
                          <a:spcPts val="800"/>
                        </a:spcAft>
                      </a:pPr>
                      <a:r>
                        <a:rPr lang="en-GB"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No of volunteer hours per annum</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a:noFill/>
                    </a:lnB>
                    <a:solidFill>
                      <a:srgbClr val="B8CCE4"/>
                    </a:solidFill>
                  </a:tcPr>
                </a:tc>
                <a:extLst>
                  <a:ext uri="{0D108BD9-81ED-4DB2-BD59-A6C34878D82A}">
                    <a16:rowId xmlns:a16="http://schemas.microsoft.com/office/drawing/2014/main" val="4208350842"/>
                  </a:ext>
                </a:extLst>
              </a:tr>
              <a:tr h="435198">
                <a:tc>
                  <a:txBody>
                    <a:bodyPr/>
                    <a:lstStyle/>
                    <a:p>
                      <a:pPr>
                        <a:lnSpc>
                          <a:spcPct val="107000"/>
                        </a:lnSpc>
                        <a:spcAft>
                          <a:spcPts val="800"/>
                        </a:spcAft>
                      </a:pPr>
                      <a:r>
                        <a:rPr lang="en-GB"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kind support</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a:noFill/>
                    </a:lnT>
                    <a:lnB w="12700" cap="flat" cmpd="sng" algn="ctr">
                      <a:solidFill>
                        <a:srgbClr val="95B3D7"/>
                      </a:solidFill>
                      <a:prstDash val="solid"/>
                      <a:round/>
                      <a:headEnd type="none" w="med" len="med"/>
                      <a:tailEnd type="none" w="med" len="med"/>
                    </a:lnB>
                    <a:solidFill>
                      <a:srgbClr val="E2EFD9"/>
                    </a:solidFill>
                  </a:tcPr>
                </a:tc>
                <a:extLst>
                  <a:ext uri="{0D108BD9-81ED-4DB2-BD59-A6C34878D82A}">
                    <a16:rowId xmlns:a16="http://schemas.microsoft.com/office/drawing/2014/main" val="1783078713"/>
                  </a:ext>
                </a:extLst>
              </a:tr>
            </a:tbl>
          </a:graphicData>
        </a:graphic>
      </p:graphicFrame>
      <p:pic>
        <p:nvPicPr>
          <p:cNvPr id="3" name="Picture 2">
            <a:extLst>
              <a:ext uri="{FF2B5EF4-FFF2-40B4-BE49-F238E27FC236}">
                <a16:creationId xmlns:a16="http://schemas.microsoft.com/office/drawing/2014/main" id="{4F2F92D3-2F68-4752-AA81-EA02E555DDC0}"/>
              </a:ext>
            </a:extLst>
          </p:cNvPr>
          <p:cNvPicPr>
            <a:picLocks noChangeAspect="1"/>
          </p:cNvPicPr>
          <p:nvPr/>
        </p:nvPicPr>
        <p:blipFill rotWithShape="1">
          <a:blip r:embed="rId2"/>
          <a:srcRect t="8057" b="11381"/>
          <a:stretch/>
        </p:blipFill>
        <p:spPr>
          <a:xfrm>
            <a:off x="9627421" y="129208"/>
            <a:ext cx="1961605" cy="1292087"/>
          </a:xfrm>
          <a:prstGeom prst="rect">
            <a:avLst/>
          </a:prstGeom>
        </p:spPr>
      </p:pic>
    </p:spTree>
    <p:extLst>
      <p:ext uri="{BB962C8B-B14F-4D97-AF65-F5344CB8AC3E}">
        <p14:creationId xmlns:p14="http://schemas.microsoft.com/office/powerpoint/2010/main" val="1259716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761B80-1EA7-48AE-9C2F-02789C53DC0B}"/>
              </a:ext>
            </a:extLst>
          </p:cNvPr>
          <p:cNvPicPr>
            <a:picLocks noChangeAspect="1"/>
          </p:cNvPicPr>
          <p:nvPr/>
        </p:nvPicPr>
        <p:blipFill>
          <a:blip r:embed="rId2"/>
          <a:stretch>
            <a:fillRect/>
          </a:stretch>
        </p:blipFill>
        <p:spPr>
          <a:xfrm>
            <a:off x="7593495" y="1202108"/>
            <a:ext cx="4194313" cy="2097157"/>
          </a:xfrm>
          <a:prstGeom prst="rect">
            <a:avLst/>
          </a:prstGeom>
        </p:spPr>
      </p:pic>
      <p:pic>
        <p:nvPicPr>
          <p:cNvPr id="6" name="Picture 5">
            <a:extLst>
              <a:ext uri="{FF2B5EF4-FFF2-40B4-BE49-F238E27FC236}">
                <a16:creationId xmlns:a16="http://schemas.microsoft.com/office/drawing/2014/main" id="{BA1CD961-8820-4E58-B8EB-4BE4A07ADFDA}"/>
              </a:ext>
            </a:extLst>
          </p:cNvPr>
          <p:cNvPicPr>
            <a:picLocks noChangeAspect="1"/>
          </p:cNvPicPr>
          <p:nvPr/>
        </p:nvPicPr>
        <p:blipFill>
          <a:blip r:embed="rId3"/>
          <a:stretch>
            <a:fillRect/>
          </a:stretch>
        </p:blipFill>
        <p:spPr>
          <a:xfrm>
            <a:off x="483851" y="487017"/>
            <a:ext cx="6781233" cy="5844209"/>
          </a:xfrm>
          <a:prstGeom prst="rect">
            <a:avLst/>
          </a:prstGeom>
        </p:spPr>
      </p:pic>
      <p:pic>
        <p:nvPicPr>
          <p:cNvPr id="7" name="Picture 6">
            <a:extLst>
              <a:ext uri="{FF2B5EF4-FFF2-40B4-BE49-F238E27FC236}">
                <a16:creationId xmlns:a16="http://schemas.microsoft.com/office/drawing/2014/main" id="{428891F3-DABD-4934-805D-E69CCFFC2EFE}"/>
              </a:ext>
            </a:extLst>
          </p:cNvPr>
          <p:cNvPicPr>
            <a:picLocks noChangeAspect="1"/>
          </p:cNvPicPr>
          <p:nvPr/>
        </p:nvPicPr>
        <p:blipFill>
          <a:blip r:embed="rId4"/>
          <a:stretch>
            <a:fillRect/>
          </a:stretch>
        </p:blipFill>
        <p:spPr>
          <a:xfrm>
            <a:off x="7953816" y="3558736"/>
            <a:ext cx="3473669" cy="2840106"/>
          </a:xfrm>
          <a:prstGeom prst="rect">
            <a:avLst/>
          </a:prstGeom>
        </p:spPr>
      </p:pic>
    </p:spTree>
    <p:extLst>
      <p:ext uri="{BB962C8B-B14F-4D97-AF65-F5344CB8AC3E}">
        <p14:creationId xmlns:p14="http://schemas.microsoft.com/office/powerpoint/2010/main" val="1040373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6D489C-E162-4F85-8B53-CCD7ABEE23ED}"/>
              </a:ext>
            </a:extLst>
          </p:cNvPr>
          <p:cNvPicPr>
            <a:picLocks noChangeAspect="1"/>
          </p:cNvPicPr>
          <p:nvPr/>
        </p:nvPicPr>
        <p:blipFill>
          <a:blip r:embed="rId2"/>
          <a:stretch>
            <a:fillRect/>
          </a:stretch>
        </p:blipFill>
        <p:spPr>
          <a:xfrm>
            <a:off x="313084" y="2279077"/>
            <a:ext cx="5288445" cy="4161400"/>
          </a:xfrm>
          <a:prstGeom prst="rect">
            <a:avLst/>
          </a:prstGeom>
        </p:spPr>
      </p:pic>
      <p:sp>
        <p:nvSpPr>
          <p:cNvPr id="8" name="TextBox 7">
            <a:extLst>
              <a:ext uri="{FF2B5EF4-FFF2-40B4-BE49-F238E27FC236}">
                <a16:creationId xmlns:a16="http://schemas.microsoft.com/office/drawing/2014/main" id="{85F4C1AB-F83A-4DAB-9379-F417EC36B069}"/>
              </a:ext>
            </a:extLst>
          </p:cNvPr>
          <p:cNvSpPr txBox="1"/>
          <p:nvPr/>
        </p:nvSpPr>
        <p:spPr>
          <a:xfrm>
            <a:off x="5754757" y="2594112"/>
            <a:ext cx="6296439" cy="3693319"/>
          </a:xfrm>
          <a:prstGeom prst="rect">
            <a:avLst/>
          </a:prstGeom>
          <a:noFill/>
        </p:spPr>
        <p:txBody>
          <a:bodyPr wrap="square" rtlCol="0">
            <a:spAutoFit/>
          </a:bodyPr>
          <a:lstStyle/>
          <a:p>
            <a:r>
              <a:rPr lang="en-GB" b="1" dirty="0"/>
              <a:t>Introduction</a:t>
            </a:r>
            <a:r>
              <a:rPr lang="en-GB" dirty="0"/>
              <a:t>		Michael Henning : Todd Milburn</a:t>
            </a:r>
          </a:p>
          <a:p>
            <a:r>
              <a:rPr lang="en-GB" dirty="0"/>
              <a:t>			Project Manager/Employer’s Agent</a:t>
            </a:r>
          </a:p>
          <a:p>
            <a:endParaRPr lang="en-GB" dirty="0"/>
          </a:p>
          <a:p>
            <a:r>
              <a:rPr lang="en-GB" b="1" dirty="0"/>
              <a:t>Newcastle United</a:t>
            </a:r>
            <a:r>
              <a:rPr lang="en-GB" dirty="0"/>
              <a:t>		Sarah Medcalf </a:t>
            </a:r>
          </a:p>
          <a:p>
            <a:r>
              <a:rPr lang="en-GB" b="1" dirty="0"/>
              <a:t>Foundation</a:t>
            </a:r>
            <a:r>
              <a:rPr lang="en-GB" dirty="0"/>
              <a:t>		Deputy Head of Foundation</a:t>
            </a:r>
          </a:p>
          <a:p>
            <a:endParaRPr lang="en-GB" dirty="0"/>
          </a:p>
          <a:p>
            <a:r>
              <a:rPr lang="en-GB" b="1" dirty="0"/>
              <a:t>Procurement Process</a:t>
            </a:r>
            <a:r>
              <a:rPr lang="en-GB" dirty="0"/>
              <a:t>	Michael Henning</a:t>
            </a:r>
          </a:p>
          <a:p>
            <a:endParaRPr lang="en-GB" dirty="0"/>
          </a:p>
          <a:p>
            <a:r>
              <a:rPr lang="en-GB" b="1" dirty="0"/>
              <a:t>Social Value Delivery</a:t>
            </a:r>
            <a:r>
              <a:rPr lang="en-GB" dirty="0"/>
              <a:t>	Terry Hanlon : Robertson Group</a:t>
            </a:r>
          </a:p>
          <a:p>
            <a:r>
              <a:rPr lang="en-GB" dirty="0"/>
              <a:t>			Community Impact Lead</a:t>
            </a:r>
          </a:p>
          <a:p>
            <a:endParaRPr lang="en-GB" dirty="0"/>
          </a:p>
          <a:p>
            <a:r>
              <a:rPr lang="en-GB" b="1" dirty="0"/>
              <a:t>Questions</a:t>
            </a:r>
          </a:p>
          <a:p>
            <a:endParaRPr lang="en-GB" dirty="0"/>
          </a:p>
        </p:txBody>
      </p:sp>
      <p:sp>
        <p:nvSpPr>
          <p:cNvPr id="9" name="TextBox 8">
            <a:extLst>
              <a:ext uri="{FF2B5EF4-FFF2-40B4-BE49-F238E27FC236}">
                <a16:creationId xmlns:a16="http://schemas.microsoft.com/office/drawing/2014/main" id="{0A7D72E0-E882-4142-BD54-37EC48293333}"/>
              </a:ext>
            </a:extLst>
          </p:cNvPr>
          <p:cNvSpPr txBox="1"/>
          <p:nvPr/>
        </p:nvSpPr>
        <p:spPr>
          <a:xfrm>
            <a:off x="313084" y="303988"/>
            <a:ext cx="11171582" cy="1631216"/>
          </a:xfrm>
          <a:prstGeom prst="rect">
            <a:avLst/>
          </a:prstGeom>
          <a:noFill/>
        </p:spPr>
        <p:txBody>
          <a:bodyPr wrap="square" rtlCol="0">
            <a:spAutoFit/>
          </a:bodyPr>
          <a:lstStyle/>
          <a:p>
            <a:pPr algn="ctr"/>
            <a:r>
              <a:rPr lang="en-GB" sz="3600" b="1" dirty="0">
                <a:effectLst/>
                <a:latin typeface="Calibri" panose="020F0502020204030204" pitchFamily="34" charset="0"/>
                <a:ea typeface="Calibri" panose="020F0502020204030204" pitchFamily="34" charset="0"/>
                <a:cs typeface="Times New Roman" panose="02020603050405020304" pitchFamily="18" charset="0"/>
              </a:rPr>
              <a:t>SOCIAL VALUE IN CONSTRUCTION</a:t>
            </a:r>
          </a:p>
          <a:p>
            <a:pPr algn="ctr"/>
            <a:r>
              <a:rPr lang="en-GB" sz="3200" dirty="0">
                <a:effectLst/>
                <a:latin typeface="Calibri" panose="020F0502020204030204" pitchFamily="34" charset="0"/>
                <a:ea typeface="Calibri" panose="020F0502020204030204" pitchFamily="34" charset="0"/>
                <a:cs typeface="Times New Roman" panose="02020603050405020304" pitchFamily="18" charset="0"/>
              </a:rPr>
              <a:t>Delivering NU</a:t>
            </a:r>
            <a:r>
              <a:rPr lang="en-GB" sz="3200" dirty="0">
                <a:solidFill>
                  <a:srgbClr val="548DD4"/>
                </a:solidFill>
                <a:effectLst/>
                <a:latin typeface="Calibri" panose="020F0502020204030204" pitchFamily="34" charset="0"/>
                <a:ea typeface="Calibri" panose="020F0502020204030204" pitchFamily="34" charset="0"/>
                <a:cs typeface="Times New Roman" panose="02020603050405020304" pitchFamily="18" charset="0"/>
              </a:rPr>
              <a:t>CASTLE</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3200" dirty="0">
                <a:effectLst/>
                <a:latin typeface="Calibri" panose="020F0502020204030204" pitchFamily="34" charset="0"/>
                <a:ea typeface="Calibri" panose="020F0502020204030204" pitchFamily="34" charset="0"/>
                <a:cs typeface="Times New Roman" panose="02020603050405020304" pitchFamily="18" charset="0"/>
              </a:rPr>
              <a:t>The new community sports hub for Newcastle United Foundation</a:t>
            </a:r>
          </a:p>
        </p:txBody>
      </p:sp>
    </p:spTree>
    <p:extLst>
      <p:ext uri="{BB962C8B-B14F-4D97-AF65-F5344CB8AC3E}">
        <p14:creationId xmlns:p14="http://schemas.microsoft.com/office/powerpoint/2010/main" val="747351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idge over a river in a city&#10;&#10;Description automatically generated">
            <a:extLst>
              <a:ext uri="{FF2B5EF4-FFF2-40B4-BE49-F238E27FC236}">
                <a16:creationId xmlns:a16="http://schemas.microsoft.com/office/drawing/2014/main" id="{7C25B8AA-1F65-407A-9AE1-7752AB87B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12948"/>
          </a:xfrm>
          <a:prstGeom prst="rect">
            <a:avLst/>
          </a:prstGeom>
        </p:spPr>
      </p:pic>
      <p:sp>
        <p:nvSpPr>
          <p:cNvPr id="10" name="Title 9">
            <a:extLst>
              <a:ext uri="{FF2B5EF4-FFF2-40B4-BE49-F238E27FC236}">
                <a16:creationId xmlns:a16="http://schemas.microsoft.com/office/drawing/2014/main" id="{DC19100E-BCA7-4D82-A21D-B04B5252C2D1}"/>
              </a:ext>
            </a:extLst>
          </p:cNvPr>
          <p:cNvSpPr>
            <a:spLocks noGrp="1"/>
          </p:cNvSpPr>
          <p:nvPr>
            <p:ph type="ctrTitle"/>
          </p:nvPr>
        </p:nvSpPr>
        <p:spPr/>
        <p:txBody>
          <a:bodyPr/>
          <a:lstStyle/>
          <a:p>
            <a:r>
              <a:rPr lang="en-GB">
                <a:solidFill>
                  <a:schemeClr val="bg1"/>
                </a:solidFill>
              </a:rPr>
              <a:t>Murray House</a:t>
            </a:r>
          </a:p>
        </p:txBody>
      </p:sp>
      <p:sp>
        <p:nvSpPr>
          <p:cNvPr id="11" name="Subtitle 10">
            <a:extLst>
              <a:ext uri="{FF2B5EF4-FFF2-40B4-BE49-F238E27FC236}">
                <a16:creationId xmlns:a16="http://schemas.microsoft.com/office/drawing/2014/main" id="{FE7F8DB0-F465-47E7-B073-2ED6E3D9E111}"/>
              </a:ext>
            </a:extLst>
          </p:cNvPr>
          <p:cNvSpPr>
            <a:spLocks noGrp="1"/>
          </p:cNvSpPr>
          <p:nvPr>
            <p:ph type="subTitle" idx="1"/>
          </p:nvPr>
        </p:nvSpPr>
        <p:spPr>
          <a:xfrm>
            <a:off x="1489364" y="4207691"/>
            <a:ext cx="9144000" cy="1282295"/>
          </a:xfrm>
        </p:spPr>
        <p:txBody>
          <a:bodyPr/>
          <a:lstStyle/>
          <a:p>
            <a:r>
              <a:rPr lang="en-GB" b="1" dirty="0">
                <a:solidFill>
                  <a:schemeClr val="bg1"/>
                </a:solidFill>
                <a:cs typeface="Segoe UI"/>
              </a:rPr>
              <a:t>Terry Hanlon</a:t>
            </a:r>
          </a:p>
        </p:txBody>
      </p:sp>
      <p:sp>
        <p:nvSpPr>
          <p:cNvPr id="12" name="Text Placeholder 11">
            <a:extLst>
              <a:ext uri="{FF2B5EF4-FFF2-40B4-BE49-F238E27FC236}">
                <a16:creationId xmlns:a16="http://schemas.microsoft.com/office/drawing/2014/main" id="{23DF30D9-BBF6-403D-AD07-015BF4579D20}"/>
              </a:ext>
            </a:extLst>
          </p:cNvPr>
          <p:cNvSpPr>
            <a:spLocks noGrp="1"/>
          </p:cNvSpPr>
          <p:nvPr>
            <p:ph type="body" sz="quarter" idx="10"/>
          </p:nvPr>
        </p:nvSpPr>
        <p:spPr/>
        <p:txBody>
          <a:bodyPr/>
          <a:lstStyle/>
          <a:p>
            <a:r>
              <a:rPr lang="en-GB" dirty="0">
                <a:solidFill>
                  <a:schemeClr val="bg1"/>
                </a:solidFill>
              </a:rPr>
              <a:t>21/04/2021</a:t>
            </a:r>
          </a:p>
        </p:txBody>
      </p:sp>
      <p:sp>
        <p:nvSpPr>
          <p:cNvPr id="13" name="Text Placeholder 12">
            <a:extLst>
              <a:ext uri="{FF2B5EF4-FFF2-40B4-BE49-F238E27FC236}">
                <a16:creationId xmlns:a16="http://schemas.microsoft.com/office/drawing/2014/main" id="{75B3C0E0-FAD6-41F7-B314-4EF1763A2CB5}"/>
              </a:ext>
            </a:extLst>
          </p:cNvPr>
          <p:cNvSpPr>
            <a:spLocks noGrp="1"/>
          </p:cNvSpPr>
          <p:nvPr>
            <p:ph type="body" sz="quarter" idx="11"/>
          </p:nvPr>
        </p:nvSpPr>
        <p:spPr>
          <a:xfrm>
            <a:off x="1489364" y="5508349"/>
            <a:ext cx="9144000" cy="819150"/>
          </a:xfrm>
        </p:spPr>
        <p:txBody>
          <a:bodyPr anchor="t"/>
          <a:lstStyle/>
          <a:p>
            <a:r>
              <a:rPr lang="en-GB" b="1" dirty="0">
                <a:solidFill>
                  <a:schemeClr val="bg1"/>
                </a:solidFill>
                <a:cs typeface="Segoe UI Light"/>
              </a:rPr>
              <a:t>Community Impact Manager</a:t>
            </a:r>
          </a:p>
        </p:txBody>
      </p:sp>
    </p:spTree>
    <p:extLst>
      <p:ext uri="{BB962C8B-B14F-4D97-AF65-F5344CB8AC3E}">
        <p14:creationId xmlns:p14="http://schemas.microsoft.com/office/powerpoint/2010/main" val="174027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2B5CB5F-F11B-4563-BD89-810DE73F3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967" y="584994"/>
            <a:ext cx="914400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09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1408D7-877E-4025-94FA-A2EEE1271938}"/>
              </a:ext>
            </a:extLst>
          </p:cNvPr>
          <p:cNvSpPr txBox="1"/>
          <p:nvPr/>
        </p:nvSpPr>
        <p:spPr>
          <a:xfrm>
            <a:off x="6705600" y="596391"/>
            <a:ext cx="5054600" cy="461665"/>
          </a:xfrm>
          <a:prstGeom prst="rect">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5173"/>
                </a:solidFill>
                <a:effectLst/>
                <a:uLnTx/>
                <a:uFillTx/>
                <a:latin typeface="Segoe UI"/>
                <a:ea typeface="+mn-ea"/>
                <a:cs typeface="+mn-cs"/>
              </a:rPr>
              <a:t>Introducing Robertson</a:t>
            </a:r>
          </a:p>
        </p:txBody>
      </p:sp>
      <p:sp>
        <p:nvSpPr>
          <p:cNvPr id="8" name="TextBox 7">
            <a:extLst>
              <a:ext uri="{FF2B5EF4-FFF2-40B4-BE49-F238E27FC236}">
                <a16:creationId xmlns:a16="http://schemas.microsoft.com/office/drawing/2014/main" id="{50759027-9195-4611-AE6A-915EDF7718BE}"/>
              </a:ext>
            </a:extLst>
          </p:cNvPr>
          <p:cNvSpPr txBox="1"/>
          <p:nvPr/>
        </p:nvSpPr>
        <p:spPr>
          <a:xfrm>
            <a:off x="6900655" y="982321"/>
            <a:ext cx="4648200" cy="738664"/>
          </a:xfrm>
          <a:prstGeom prst="rect">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5173"/>
                </a:solidFill>
                <a:effectLst/>
                <a:uLnTx/>
                <a:uFillTx/>
                <a:latin typeface="Segoe UI"/>
                <a:ea typeface="+mn-ea"/>
                <a:cs typeface="+mn-cs"/>
              </a:rPr>
              <a:t>Robertson is one of the largest family-owned construction, infrastructure and support services businesses in the UK.</a:t>
            </a:r>
          </a:p>
        </p:txBody>
      </p:sp>
      <p:cxnSp>
        <p:nvCxnSpPr>
          <p:cNvPr id="9" name="Straight Connector 8">
            <a:extLst>
              <a:ext uri="{FF2B5EF4-FFF2-40B4-BE49-F238E27FC236}">
                <a16:creationId xmlns:a16="http://schemas.microsoft.com/office/drawing/2014/main" id="{39BF6F05-D733-4B4B-A823-23174D565AE0}"/>
              </a:ext>
            </a:extLst>
          </p:cNvPr>
          <p:cNvCxnSpPr>
            <a:cxnSpLocks/>
          </p:cNvCxnSpPr>
          <p:nvPr/>
        </p:nvCxnSpPr>
        <p:spPr>
          <a:xfrm>
            <a:off x="8955900" y="1736173"/>
            <a:ext cx="396240" cy="0"/>
          </a:xfrm>
          <a:prstGeom prst="line">
            <a:avLst/>
          </a:prstGeom>
          <a:ln w="381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14266E-A5F6-4922-B1F0-F38C3E26DA45}"/>
              </a:ext>
            </a:extLst>
          </p:cNvPr>
          <p:cNvSpPr txBox="1"/>
          <p:nvPr/>
        </p:nvSpPr>
        <p:spPr>
          <a:xfrm>
            <a:off x="7079415" y="1817130"/>
            <a:ext cx="4128940" cy="1004884"/>
          </a:xfrm>
          <a:prstGeom prst="rect">
            <a:avLst/>
          </a:prstGeom>
          <a:ln w="19050">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5173"/>
                </a:solidFill>
                <a:effectLst/>
                <a:uLnTx/>
                <a:uFillTx/>
                <a:latin typeface="Segoe UI"/>
                <a:ea typeface="+mn-ea"/>
                <a:cs typeface="+mn-cs"/>
              </a:rPr>
              <a:t>3200</a:t>
            </a:r>
            <a:r>
              <a:rPr kumimoji="0" lang="en-GB" sz="3200" b="1" i="0" u="none" strike="noStrike" kern="1200" cap="none" spc="0" normalizeH="0" baseline="30000" noProof="0" dirty="0">
                <a:ln>
                  <a:noFill/>
                </a:ln>
                <a:solidFill>
                  <a:srgbClr val="005173"/>
                </a:solidFill>
                <a:effectLst/>
                <a:uLnTx/>
                <a:uFillTx/>
                <a:latin typeface="Segoe U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173"/>
                </a:solidFill>
                <a:effectLst/>
                <a:uLnTx/>
                <a:uFillTx/>
                <a:latin typeface="Segoe UI"/>
                <a:ea typeface="+mn-ea"/>
                <a:cs typeface="+mn-cs"/>
              </a:rPr>
              <a:t>dedicated and expert employees</a:t>
            </a:r>
          </a:p>
        </p:txBody>
      </p:sp>
      <p:sp>
        <p:nvSpPr>
          <p:cNvPr id="13" name="TextBox 12">
            <a:extLst>
              <a:ext uri="{FF2B5EF4-FFF2-40B4-BE49-F238E27FC236}">
                <a16:creationId xmlns:a16="http://schemas.microsoft.com/office/drawing/2014/main" id="{F9102441-AE7C-40CE-9F6C-A01DCE05FAB4}"/>
              </a:ext>
            </a:extLst>
          </p:cNvPr>
          <p:cNvSpPr txBox="1"/>
          <p:nvPr/>
        </p:nvSpPr>
        <p:spPr>
          <a:xfrm>
            <a:off x="7079414" y="3028850"/>
            <a:ext cx="1984997" cy="1004885"/>
          </a:xfrm>
          <a:prstGeom prst="rect">
            <a:avLst/>
          </a:prstGeom>
          <a:ln w="19050">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173"/>
                </a:solidFill>
                <a:effectLst/>
                <a:uLnTx/>
                <a:uFillTx/>
                <a:latin typeface="Segoe UI"/>
                <a:ea typeface="+mn-ea"/>
                <a:cs typeface="+mn-cs"/>
              </a:rPr>
              <a:t>75%</a:t>
            </a:r>
            <a:r>
              <a:rPr kumimoji="0" lang="en-GB" sz="1800" b="0" i="0" u="none" strike="noStrike" kern="1200" cap="none" spc="0" normalizeH="0" baseline="0" noProof="0">
                <a:ln>
                  <a:noFill/>
                </a:ln>
                <a:solidFill>
                  <a:srgbClr val="005173"/>
                </a:solidFill>
                <a:effectLst/>
                <a:uLnTx/>
                <a:uFillTx/>
                <a:latin typeface="Segoe UI"/>
                <a:ea typeface="+mn-ea"/>
                <a:cs typeface="+mn-cs"/>
              </a:rPr>
              <a:t> </a:t>
            </a:r>
            <a:br>
              <a:rPr kumimoji="0" lang="en-GB" sz="1800" b="0" i="0" u="none" strike="noStrike" kern="1200" cap="none" spc="0" normalizeH="0" baseline="0" noProof="0">
                <a:ln>
                  <a:noFill/>
                </a:ln>
                <a:solidFill>
                  <a:srgbClr val="005173"/>
                </a:solidFill>
                <a:effectLst/>
                <a:uLnTx/>
                <a:uFillTx/>
                <a:latin typeface="Segoe UI"/>
                <a:ea typeface="+mn-ea"/>
                <a:cs typeface="+mn-cs"/>
              </a:rPr>
            </a:br>
            <a:r>
              <a:rPr kumimoji="0" lang="en-GB" sz="1600" b="0" i="0" u="none" strike="noStrike" kern="1200" cap="none" spc="0" normalizeH="0" baseline="0" noProof="0">
                <a:ln>
                  <a:noFill/>
                </a:ln>
                <a:solidFill>
                  <a:srgbClr val="005173"/>
                </a:solidFill>
                <a:effectLst/>
                <a:uLnTx/>
                <a:uFillTx/>
                <a:latin typeface="Segoe UI"/>
                <a:ea typeface="+mn-ea"/>
                <a:cs typeface="+mn-cs"/>
              </a:rPr>
              <a:t>of group is Construction</a:t>
            </a:r>
            <a:endParaRPr kumimoji="0" lang="en-GB" sz="1800" b="0" i="0" u="none" strike="noStrike" kern="1200" cap="none" spc="0" normalizeH="0" baseline="0" noProof="0">
              <a:ln>
                <a:noFill/>
              </a:ln>
              <a:solidFill>
                <a:srgbClr val="005173"/>
              </a:solidFill>
              <a:effectLst/>
              <a:uLnTx/>
              <a:uFillTx/>
              <a:latin typeface="Segoe UI"/>
              <a:ea typeface="+mn-ea"/>
              <a:cs typeface="+mn-cs"/>
            </a:endParaRPr>
          </a:p>
        </p:txBody>
      </p:sp>
      <p:sp>
        <p:nvSpPr>
          <p:cNvPr id="14" name="TextBox 13">
            <a:extLst>
              <a:ext uri="{FF2B5EF4-FFF2-40B4-BE49-F238E27FC236}">
                <a16:creationId xmlns:a16="http://schemas.microsoft.com/office/drawing/2014/main" id="{231897BD-B5D6-4489-9915-A171DDF897B7}"/>
              </a:ext>
            </a:extLst>
          </p:cNvPr>
          <p:cNvSpPr txBox="1"/>
          <p:nvPr/>
        </p:nvSpPr>
        <p:spPr>
          <a:xfrm>
            <a:off x="9224755" y="3028851"/>
            <a:ext cx="1983600" cy="1004884"/>
          </a:xfrm>
          <a:prstGeom prst="rect">
            <a:avLst/>
          </a:prstGeom>
          <a:ln w="19050">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5173"/>
                </a:solidFill>
                <a:effectLst/>
                <a:uLnTx/>
                <a:uFillTx/>
                <a:latin typeface="Segoe UI"/>
                <a:ea typeface="+mn-ea"/>
                <a:cs typeface="+mn-cs"/>
              </a:rPr>
              <a:t>Over five decades of experience since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173"/>
                </a:solidFill>
                <a:effectLst/>
                <a:uLnTx/>
                <a:uFillTx/>
                <a:latin typeface="Segoe UI"/>
                <a:ea typeface="+mn-ea"/>
                <a:cs typeface="+mn-cs"/>
              </a:rPr>
              <a:t>1966</a:t>
            </a:r>
            <a:endParaRPr kumimoji="0" lang="en-GB" sz="3600" b="0" i="0" u="none" strike="noStrike" kern="1200" cap="none" spc="0" normalizeH="0" baseline="0" noProof="0">
              <a:ln>
                <a:noFill/>
              </a:ln>
              <a:solidFill>
                <a:srgbClr val="005173"/>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2C25C77B-ED2D-4ED1-B4BC-6B5D76ED71B3}"/>
              </a:ext>
            </a:extLst>
          </p:cNvPr>
          <p:cNvSpPr txBox="1"/>
          <p:nvPr/>
        </p:nvSpPr>
        <p:spPr>
          <a:xfrm>
            <a:off x="7079414" y="4240571"/>
            <a:ext cx="1984997" cy="1004884"/>
          </a:xfrm>
          <a:prstGeom prst="rect">
            <a:avLst/>
          </a:prstGeom>
          <a:ln w="19050">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173"/>
                </a:solidFill>
                <a:effectLst/>
                <a:uLnTx/>
                <a:uFillTx/>
                <a:latin typeface="Segoe UI"/>
                <a:ea typeface="+mn-ea"/>
                <a:cs typeface="+mn-cs"/>
              </a:rPr>
              <a:t>£900m</a:t>
            </a:r>
            <a:r>
              <a:rPr kumimoji="0" lang="en-GB" sz="1800" b="0" i="0" u="none" strike="noStrike" kern="1200" cap="none" spc="0" normalizeH="0" baseline="0" noProof="0">
                <a:ln>
                  <a:noFill/>
                </a:ln>
                <a:solidFill>
                  <a:srgbClr val="005173"/>
                </a:solidFill>
                <a:effectLst/>
                <a:uLnTx/>
                <a:uFillTx/>
                <a:latin typeface="Segoe UI"/>
                <a:ea typeface="+mn-ea"/>
                <a:cs typeface="+mn-cs"/>
              </a:rPr>
              <a:t> </a:t>
            </a:r>
            <a:br>
              <a:rPr kumimoji="0" lang="en-GB" sz="1800" b="0" i="0" u="none" strike="noStrike" kern="1200" cap="none" spc="0" normalizeH="0" baseline="0" noProof="0">
                <a:ln>
                  <a:noFill/>
                </a:ln>
                <a:solidFill>
                  <a:srgbClr val="005173"/>
                </a:solidFill>
                <a:effectLst/>
                <a:uLnTx/>
                <a:uFillTx/>
                <a:latin typeface="Segoe UI"/>
                <a:ea typeface="+mn-ea"/>
                <a:cs typeface="+mn-cs"/>
              </a:rPr>
            </a:br>
            <a:r>
              <a:rPr kumimoji="0" lang="en-GB" sz="1600" b="0" i="0" u="none" strike="noStrike" kern="1200" cap="none" spc="0" normalizeH="0" baseline="0" noProof="0">
                <a:ln>
                  <a:noFill/>
                </a:ln>
                <a:solidFill>
                  <a:srgbClr val="005173"/>
                </a:solidFill>
                <a:effectLst/>
                <a:uLnTx/>
                <a:uFillTx/>
                <a:latin typeface="Segoe UI"/>
                <a:ea typeface="+mn-ea"/>
                <a:cs typeface="+mn-cs"/>
              </a:rPr>
              <a:t>turnover </a:t>
            </a:r>
            <a:endParaRPr kumimoji="0" lang="en-GB" sz="1800" b="0" i="0" u="none" strike="noStrike" kern="1200" cap="none" spc="0" normalizeH="0" baseline="0" noProof="0">
              <a:ln>
                <a:noFill/>
              </a:ln>
              <a:solidFill>
                <a:srgbClr val="005173"/>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3C3F838E-4710-4A04-83AA-801D5EBEB3D0}"/>
              </a:ext>
            </a:extLst>
          </p:cNvPr>
          <p:cNvSpPr txBox="1"/>
          <p:nvPr/>
        </p:nvSpPr>
        <p:spPr>
          <a:xfrm>
            <a:off x="9224755" y="4240252"/>
            <a:ext cx="1983600" cy="1004884"/>
          </a:xfrm>
          <a:prstGeom prst="rect">
            <a:avLst/>
          </a:prstGeom>
          <a:ln w="19050">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5173"/>
                </a:solidFill>
                <a:effectLst/>
                <a:uLnTx/>
                <a:uFillTx/>
                <a:latin typeface="Segoe UI"/>
                <a:ea typeface="+mn-ea"/>
                <a:cs typeface="+mn-cs"/>
              </a:rPr>
              <a:t>No debt</a:t>
            </a:r>
          </a:p>
        </p:txBody>
      </p:sp>
      <p:sp>
        <p:nvSpPr>
          <p:cNvPr id="18" name="TextBox 17">
            <a:extLst>
              <a:ext uri="{FF2B5EF4-FFF2-40B4-BE49-F238E27FC236}">
                <a16:creationId xmlns:a16="http://schemas.microsoft.com/office/drawing/2014/main" id="{FC35B5F8-5056-4A1B-811A-57513A7059D0}"/>
              </a:ext>
            </a:extLst>
          </p:cNvPr>
          <p:cNvSpPr txBox="1"/>
          <p:nvPr/>
        </p:nvSpPr>
        <p:spPr>
          <a:xfrm>
            <a:off x="7079414" y="5451653"/>
            <a:ext cx="4128940" cy="1004884"/>
          </a:xfrm>
          <a:prstGeom prst="rect">
            <a:avLst/>
          </a:prstGeom>
          <a:ln w="19050">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173"/>
                </a:solidFill>
                <a:effectLst/>
                <a:uLnTx/>
                <a:uFillTx/>
                <a:latin typeface="Segoe UI"/>
                <a:ea typeface="+mn-ea"/>
                <a:cs typeface="+mn-cs"/>
              </a:rPr>
              <a:t>North East Office since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5173"/>
                </a:solidFill>
                <a:effectLst/>
                <a:uLnTx/>
                <a:uFillTx/>
                <a:latin typeface="Segoe UI"/>
                <a:ea typeface="+mn-ea"/>
                <a:cs typeface="+mn-cs"/>
              </a:rPr>
              <a:t>1999</a:t>
            </a:r>
            <a:endParaRPr kumimoji="0" lang="en-GB" sz="3200" b="1" i="0" u="none" strike="noStrike" kern="1200" cap="none" spc="0" normalizeH="0" baseline="30000" noProof="0" dirty="0">
              <a:ln>
                <a:noFill/>
              </a:ln>
              <a:solidFill>
                <a:srgbClr val="005173"/>
              </a:solidFill>
              <a:effectLst/>
              <a:uLnTx/>
              <a:uFillTx/>
              <a:latin typeface="Segoe UI"/>
              <a:ea typeface="+mn-ea"/>
              <a:cs typeface="+mn-cs"/>
            </a:endParaRPr>
          </a:p>
        </p:txBody>
      </p:sp>
      <p:pic>
        <p:nvPicPr>
          <p:cNvPr id="5" name="Picture 4" descr="A close up of a bridge&#10;&#10;Description automatically generated">
            <a:extLst>
              <a:ext uri="{FF2B5EF4-FFF2-40B4-BE49-F238E27FC236}">
                <a16:creationId xmlns:a16="http://schemas.microsoft.com/office/drawing/2014/main" id="{78BDABDE-DAF3-4390-8F67-93F97F63B04E}"/>
              </a:ext>
            </a:extLst>
          </p:cNvPr>
          <p:cNvPicPr>
            <a:picLocks noChangeAspect="1"/>
          </p:cNvPicPr>
          <p:nvPr/>
        </p:nvPicPr>
        <p:blipFill rotWithShape="1">
          <a:blip r:embed="rId3">
            <a:extLst>
              <a:ext uri="{28A0092B-C50C-407E-A947-70E740481C1C}">
                <a14:useLocalDpi xmlns:a14="http://schemas.microsoft.com/office/drawing/2010/main" val="0"/>
              </a:ext>
            </a:extLst>
          </a:blip>
          <a:srcRect t="28015" b="7202"/>
          <a:stretch/>
        </p:blipFill>
        <p:spPr>
          <a:xfrm>
            <a:off x="1593" y="0"/>
            <a:ext cx="5697207" cy="2114450"/>
          </a:xfrm>
          <a:prstGeom prst="rect">
            <a:avLst/>
          </a:prstGeom>
        </p:spPr>
      </p:pic>
      <p:pic>
        <p:nvPicPr>
          <p:cNvPr id="11" name="Picture 10" descr="A large white building&#10;&#10;Description automatically generated">
            <a:extLst>
              <a:ext uri="{FF2B5EF4-FFF2-40B4-BE49-F238E27FC236}">
                <a16:creationId xmlns:a16="http://schemas.microsoft.com/office/drawing/2014/main" id="{70427FD0-8ED2-41A5-970B-F714B8DEDBDD}"/>
              </a:ext>
            </a:extLst>
          </p:cNvPr>
          <p:cNvPicPr>
            <a:picLocks noChangeAspect="1"/>
          </p:cNvPicPr>
          <p:nvPr/>
        </p:nvPicPr>
        <p:blipFill rotWithShape="1">
          <a:blip r:embed="rId4">
            <a:extLst>
              <a:ext uri="{28A0092B-C50C-407E-A947-70E740481C1C}">
                <a14:useLocalDpi xmlns:a14="http://schemas.microsoft.com/office/drawing/2010/main" val="0"/>
              </a:ext>
            </a:extLst>
          </a:blip>
          <a:srcRect t="24071" b="13577"/>
          <a:stretch/>
        </p:blipFill>
        <p:spPr>
          <a:xfrm>
            <a:off x="0" y="2114450"/>
            <a:ext cx="5698800" cy="2368650"/>
          </a:xfrm>
          <a:prstGeom prst="rect">
            <a:avLst/>
          </a:prstGeom>
        </p:spPr>
      </p:pic>
      <p:pic>
        <p:nvPicPr>
          <p:cNvPr id="17" name="Picture 16" descr="A picture containing drawing, shirt&#10;&#10;Description automatically generated">
            <a:extLst>
              <a:ext uri="{FF2B5EF4-FFF2-40B4-BE49-F238E27FC236}">
                <a16:creationId xmlns:a16="http://schemas.microsoft.com/office/drawing/2014/main" id="{512C6D27-759E-4036-A14C-290FDF309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3754" y="65433"/>
            <a:ext cx="1962339" cy="820743"/>
          </a:xfrm>
          <a:prstGeom prst="rect">
            <a:avLst/>
          </a:prstGeom>
        </p:spPr>
      </p:pic>
      <p:pic>
        <p:nvPicPr>
          <p:cNvPr id="2" name="Picture 1">
            <a:extLst>
              <a:ext uri="{FF2B5EF4-FFF2-40B4-BE49-F238E27FC236}">
                <a16:creationId xmlns:a16="http://schemas.microsoft.com/office/drawing/2014/main" id="{69095CC0-2E15-41E0-AB4B-66812FF53462}"/>
              </a:ext>
            </a:extLst>
          </p:cNvPr>
          <p:cNvPicPr>
            <a:picLocks noChangeAspect="1"/>
          </p:cNvPicPr>
          <p:nvPr/>
        </p:nvPicPr>
        <p:blipFill rotWithShape="1">
          <a:blip r:embed="rId6"/>
          <a:srcRect t="12111" b="20322"/>
          <a:stretch/>
        </p:blipFill>
        <p:spPr>
          <a:xfrm>
            <a:off x="-1454" y="4376771"/>
            <a:ext cx="5697208" cy="2566286"/>
          </a:xfrm>
          <a:prstGeom prst="rect">
            <a:avLst/>
          </a:prstGeom>
        </p:spPr>
      </p:pic>
    </p:spTree>
    <p:extLst>
      <p:ext uri="{BB962C8B-B14F-4D97-AF65-F5344CB8AC3E}">
        <p14:creationId xmlns:p14="http://schemas.microsoft.com/office/powerpoint/2010/main" val="277153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6AF80-2DA8-4821-820F-68D7B59C1FC0}"/>
              </a:ext>
            </a:extLst>
          </p:cNvPr>
          <p:cNvSpPr>
            <a:spLocks noGrp="1"/>
          </p:cNvSpPr>
          <p:nvPr>
            <p:ph type="title"/>
          </p:nvPr>
        </p:nvSpPr>
        <p:spPr/>
        <p:txBody>
          <a:bodyPr/>
          <a:lstStyle/>
          <a:p>
            <a:r>
              <a:rPr lang="en-GB" dirty="0"/>
              <a:t>What is Social Value?</a:t>
            </a:r>
          </a:p>
        </p:txBody>
      </p:sp>
      <p:sp>
        <p:nvSpPr>
          <p:cNvPr id="2" name="Content Placeholder 1">
            <a:extLst>
              <a:ext uri="{FF2B5EF4-FFF2-40B4-BE49-F238E27FC236}">
                <a16:creationId xmlns:a16="http://schemas.microsoft.com/office/drawing/2014/main" id="{E91A0D17-68A9-424F-9021-3037AA8E0235}"/>
              </a:ext>
            </a:extLst>
          </p:cNvPr>
          <p:cNvSpPr>
            <a:spLocks noGrp="1"/>
          </p:cNvSpPr>
          <p:nvPr>
            <p:ph idx="1"/>
          </p:nvPr>
        </p:nvSpPr>
        <p:spPr/>
        <p:txBody>
          <a:bodyPr/>
          <a:lstStyle/>
          <a:p>
            <a:r>
              <a:rPr lang="en-GB" sz="2400" dirty="0"/>
              <a:t>Social value or Social Impact simply put is </a:t>
            </a:r>
          </a:p>
          <a:p>
            <a:pPr marL="0" indent="0">
              <a:buNone/>
            </a:pPr>
            <a:r>
              <a:rPr lang="en-GB" sz="3600" dirty="0"/>
              <a:t>“The footprint of Robertson and it’s projects within society”</a:t>
            </a:r>
          </a:p>
          <a:p>
            <a:endParaRPr lang="en-GB" dirty="0"/>
          </a:p>
        </p:txBody>
      </p:sp>
      <p:pic>
        <p:nvPicPr>
          <p:cNvPr id="8" name="Picture 7">
            <a:extLst>
              <a:ext uri="{FF2B5EF4-FFF2-40B4-BE49-F238E27FC236}">
                <a16:creationId xmlns:a16="http://schemas.microsoft.com/office/drawing/2014/main" id="{BC9C04B9-A375-4C09-8650-AD8625BED6DF}"/>
              </a:ext>
            </a:extLst>
          </p:cNvPr>
          <p:cNvPicPr>
            <a:picLocks noChangeAspect="1"/>
          </p:cNvPicPr>
          <p:nvPr/>
        </p:nvPicPr>
        <p:blipFill>
          <a:blip r:embed="rId3"/>
          <a:stretch>
            <a:fillRect/>
          </a:stretch>
        </p:blipFill>
        <p:spPr>
          <a:xfrm>
            <a:off x="4360044" y="3366655"/>
            <a:ext cx="3471912" cy="3284443"/>
          </a:xfrm>
          <a:prstGeom prst="rect">
            <a:avLst/>
          </a:prstGeom>
        </p:spPr>
      </p:pic>
    </p:spTree>
    <p:extLst>
      <p:ext uri="{BB962C8B-B14F-4D97-AF65-F5344CB8AC3E}">
        <p14:creationId xmlns:p14="http://schemas.microsoft.com/office/powerpoint/2010/main" val="37511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F57EF-1ED4-461D-A979-8933E8445363}"/>
              </a:ext>
            </a:extLst>
          </p:cNvPr>
          <p:cNvSpPr>
            <a:spLocks noGrp="1"/>
          </p:cNvSpPr>
          <p:nvPr>
            <p:ph type="title"/>
          </p:nvPr>
        </p:nvSpPr>
        <p:spPr/>
        <p:txBody>
          <a:bodyPr/>
          <a:lstStyle/>
          <a:p>
            <a:r>
              <a:rPr lang="en-GB" dirty="0"/>
              <a:t>Legislation Procurement Policy Note 06/20</a:t>
            </a:r>
          </a:p>
        </p:txBody>
      </p:sp>
      <p:pic>
        <p:nvPicPr>
          <p:cNvPr id="4" name="Content Placeholder 3">
            <a:extLst>
              <a:ext uri="{FF2B5EF4-FFF2-40B4-BE49-F238E27FC236}">
                <a16:creationId xmlns:a16="http://schemas.microsoft.com/office/drawing/2014/main" id="{28E265D7-BF8D-4F58-BC5F-DEE06577B320}"/>
              </a:ext>
            </a:extLst>
          </p:cNvPr>
          <p:cNvPicPr>
            <a:picLocks noGrp="1" noChangeAspect="1"/>
          </p:cNvPicPr>
          <p:nvPr>
            <p:ph idx="1"/>
          </p:nvPr>
        </p:nvPicPr>
        <p:blipFill>
          <a:blip r:embed="rId3"/>
          <a:stretch>
            <a:fillRect/>
          </a:stretch>
        </p:blipFill>
        <p:spPr>
          <a:xfrm>
            <a:off x="259165" y="1793330"/>
            <a:ext cx="6815919" cy="2621507"/>
          </a:xfrm>
          <a:prstGeom prst="rect">
            <a:avLst/>
          </a:prstGeom>
        </p:spPr>
      </p:pic>
      <p:sp>
        <p:nvSpPr>
          <p:cNvPr id="6" name="TextBox 5">
            <a:extLst>
              <a:ext uri="{FF2B5EF4-FFF2-40B4-BE49-F238E27FC236}">
                <a16:creationId xmlns:a16="http://schemas.microsoft.com/office/drawing/2014/main" id="{C54A6B11-2420-48EB-BA68-EF2B1BB37FA9}"/>
              </a:ext>
            </a:extLst>
          </p:cNvPr>
          <p:cNvSpPr txBox="1"/>
          <p:nvPr/>
        </p:nvSpPr>
        <p:spPr>
          <a:xfrm>
            <a:off x="259165" y="4644866"/>
            <a:ext cx="11673670" cy="1200329"/>
          </a:xfrm>
          <a:prstGeom prst="rect">
            <a:avLst/>
          </a:prstGeom>
          <a:noFill/>
        </p:spPr>
        <p:txBody>
          <a:bodyPr wrap="square">
            <a:spAutoFit/>
          </a:bodyPr>
          <a:lstStyle/>
          <a:p>
            <a:r>
              <a:rPr lang="en-GB" sz="2400" b="0" i="0" dirty="0">
                <a:solidFill>
                  <a:srgbClr val="0B0C0C"/>
                </a:solidFill>
                <a:effectLst/>
                <a:latin typeface="nta"/>
              </a:rPr>
              <a:t>PPN 06/20 changes mean that central government will now be </a:t>
            </a:r>
            <a:r>
              <a:rPr lang="en-GB" sz="2400" b="1" i="1" dirty="0">
                <a:solidFill>
                  <a:srgbClr val="0B0C0C"/>
                </a:solidFill>
                <a:effectLst/>
                <a:latin typeface="nta"/>
              </a:rPr>
              <a:t>required </a:t>
            </a:r>
            <a:r>
              <a:rPr lang="en-GB" sz="2400" b="0" i="0" dirty="0">
                <a:solidFill>
                  <a:srgbClr val="0B0C0C"/>
                </a:solidFill>
                <a:effectLst/>
                <a:latin typeface="nta"/>
              </a:rPr>
              <a:t>to go further than the Public Services (Social Value) Act 2012 to ensure that all major procurements explicitly evaluate social value, where appropriate, rather than just consider i</a:t>
            </a:r>
            <a:r>
              <a:rPr lang="en-GB" b="0" i="0" dirty="0">
                <a:solidFill>
                  <a:srgbClr val="0B0C0C"/>
                </a:solidFill>
                <a:effectLst/>
                <a:latin typeface="nta"/>
              </a:rPr>
              <a:t>t.</a:t>
            </a:r>
            <a:endParaRPr lang="en-GB" dirty="0"/>
          </a:p>
        </p:txBody>
      </p:sp>
      <p:sp>
        <p:nvSpPr>
          <p:cNvPr id="9" name="TextBox 8">
            <a:extLst>
              <a:ext uri="{FF2B5EF4-FFF2-40B4-BE49-F238E27FC236}">
                <a16:creationId xmlns:a16="http://schemas.microsoft.com/office/drawing/2014/main" id="{81C68091-15FB-4D40-987B-A7BDAD458276}"/>
              </a:ext>
            </a:extLst>
          </p:cNvPr>
          <p:cNvSpPr txBox="1"/>
          <p:nvPr/>
        </p:nvSpPr>
        <p:spPr>
          <a:xfrm>
            <a:off x="7460846" y="1574195"/>
            <a:ext cx="4026911" cy="2862322"/>
          </a:xfrm>
          <a:prstGeom prst="rect">
            <a:avLst/>
          </a:prstGeom>
          <a:noFill/>
        </p:spPr>
        <p:txBody>
          <a:bodyPr wrap="square">
            <a:spAutoFit/>
          </a:bodyPr>
          <a:lstStyle/>
          <a:p>
            <a:r>
              <a:rPr lang="en-GB" dirty="0"/>
              <a:t>It requires that all public bodies in England and Wales, including Local Authorities, and NHS organisations to </a:t>
            </a:r>
            <a:r>
              <a:rPr lang="en-GB" b="1" dirty="0"/>
              <a:t>consider</a:t>
            </a:r>
            <a:r>
              <a:rPr lang="en-GB" dirty="0"/>
              <a:t> how the services they commission and procure which are expected to cost more than the thresholds provided for in the Public Contracts Regulations might improve the social, economic and environmental well-being of the area.</a:t>
            </a:r>
          </a:p>
        </p:txBody>
      </p:sp>
    </p:spTree>
    <p:extLst>
      <p:ext uri="{BB962C8B-B14F-4D97-AF65-F5344CB8AC3E}">
        <p14:creationId xmlns:p14="http://schemas.microsoft.com/office/powerpoint/2010/main" val="290400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07EC3-9E91-467B-AED4-373A41DBE616}"/>
              </a:ext>
            </a:extLst>
          </p:cNvPr>
          <p:cNvSpPr>
            <a:spLocks noGrp="1"/>
          </p:cNvSpPr>
          <p:nvPr>
            <p:ph type="title"/>
          </p:nvPr>
        </p:nvSpPr>
        <p:spPr/>
        <p:txBody>
          <a:bodyPr/>
          <a:lstStyle/>
          <a:p>
            <a:r>
              <a:rPr lang="en-GB" dirty="0"/>
              <a:t>Creating Impact for tomorrow</a:t>
            </a:r>
          </a:p>
        </p:txBody>
      </p:sp>
      <p:pic>
        <p:nvPicPr>
          <p:cNvPr id="7" name="Graphic 6">
            <a:extLst>
              <a:ext uri="{FF2B5EF4-FFF2-40B4-BE49-F238E27FC236}">
                <a16:creationId xmlns:a16="http://schemas.microsoft.com/office/drawing/2014/main" id="{F40B09F4-F424-40F4-9CA1-3EEA284EAA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7088" y="1466143"/>
            <a:ext cx="750115" cy="750115"/>
          </a:xfrm>
          <a:prstGeom prst="rect">
            <a:avLst/>
          </a:prstGeom>
        </p:spPr>
      </p:pic>
      <p:pic>
        <p:nvPicPr>
          <p:cNvPr id="8" name="Graphic 7">
            <a:extLst>
              <a:ext uri="{FF2B5EF4-FFF2-40B4-BE49-F238E27FC236}">
                <a16:creationId xmlns:a16="http://schemas.microsoft.com/office/drawing/2014/main" id="{4983D899-0FB1-47AE-957A-F76688DFAA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1980" y="4254525"/>
            <a:ext cx="770190" cy="770190"/>
          </a:xfrm>
          <a:prstGeom prst="rect">
            <a:avLst/>
          </a:prstGeom>
        </p:spPr>
      </p:pic>
      <p:pic>
        <p:nvPicPr>
          <p:cNvPr id="9" name="Graphic 8">
            <a:extLst>
              <a:ext uri="{FF2B5EF4-FFF2-40B4-BE49-F238E27FC236}">
                <a16:creationId xmlns:a16="http://schemas.microsoft.com/office/drawing/2014/main" id="{4A65F14F-73CE-488F-B31D-76428DFCBA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2121" y="5259810"/>
            <a:ext cx="725082" cy="713650"/>
          </a:xfrm>
          <a:prstGeom prst="rect">
            <a:avLst/>
          </a:prstGeom>
        </p:spPr>
      </p:pic>
      <p:pic>
        <p:nvPicPr>
          <p:cNvPr id="10" name="Graphic 9">
            <a:extLst>
              <a:ext uri="{FF2B5EF4-FFF2-40B4-BE49-F238E27FC236}">
                <a16:creationId xmlns:a16="http://schemas.microsoft.com/office/drawing/2014/main" id="{F1493E4A-5236-4EE2-92C4-0B1675E3A2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12121" y="2302652"/>
            <a:ext cx="770190" cy="770190"/>
          </a:xfrm>
          <a:prstGeom prst="rect">
            <a:avLst/>
          </a:prstGeom>
        </p:spPr>
      </p:pic>
      <p:sp>
        <p:nvSpPr>
          <p:cNvPr id="12" name="TextBox 11">
            <a:extLst>
              <a:ext uri="{FF2B5EF4-FFF2-40B4-BE49-F238E27FC236}">
                <a16:creationId xmlns:a16="http://schemas.microsoft.com/office/drawing/2014/main" id="{53F49646-B0C8-49AA-A848-78AAE23B9BA0}"/>
              </a:ext>
            </a:extLst>
          </p:cNvPr>
          <p:cNvSpPr txBox="1"/>
          <p:nvPr/>
        </p:nvSpPr>
        <p:spPr>
          <a:xfrm>
            <a:off x="641350" y="1557555"/>
            <a:ext cx="78221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173"/>
                </a:solidFill>
                <a:effectLst/>
                <a:uLnTx/>
                <a:uFillTx/>
                <a:latin typeface="Segoe UI"/>
                <a:ea typeface="+mn-ea"/>
                <a:cs typeface="+mn-cs"/>
              </a:rPr>
              <a:t>Local Priorities</a:t>
            </a:r>
            <a:endParaRPr kumimoji="0" lang="en-GB" sz="1400" b="1" i="0" u="none" strike="noStrike" kern="1200" cap="none" spc="0" normalizeH="0" baseline="0" noProof="0" dirty="0">
              <a:ln>
                <a:noFill/>
              </a:ln>
              <a:solidFill>
                <a:srgbClr val="005173"/>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173"/>
                </a:solidFill>
                <a:effectLst/>
                <a:uLnTx/>
                <a:uFillTx/>
                <a:latin typeface="Segoe UI"/>
                <a:ea typeface="+mn-ea"/>
                <a:cs typeface="+mn-cs"/>
              </a:rPr>
              <a:t>Understanding local priority needs of client and stakeholders. Agreeing key Themes Outcomes and Measures</a:t>
            </a:r>
          </a:p>
        </p:txBody>
      </p:sp>
      <p:sp>
        <p:nvSpPr>
          <p:cNvPr id="13" name="TextBox 12">
            <a:extLst>
              <a:ext uri="{FF2B5EF4-FFF2-40B4-BE49-F238E27FC236}">
                <a16:creationId xmlns:a16="http://schemas.microsoft.com/office/drawing/2014/main" id="{19FF792A-3F44-44CD-85B6-68A688AB4330}"/>
              </a:ext>
            </a:extLst>
          </p:cNvPr>
          <p:cNvSpPr txBox="1"/>
          <p:nvPr/>
        </p:nvSpPr>
        <p:spPr>
          <a:xfrm>
            <a:off x="641349" y="2475697"/>
            <a:ext cx="67163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A344D">
                    <a:lumMod val="50000"/>
                    <a:lumOff val="50000"/>
                  </a:srgbClr>
                </a:solidFill>
                <a:effectLst/>
                <a:uLnTx/>
                <a:uFillTx/>
                <a:latin typeface="Segoe UI"/>
                <a:ea typeface="+mn-ea"/>
                <a:cs typeface="+mn-cs"/>
              </a:rPr>
              <a:t>Procurement planning</a:t>
            </a:r>
            <a:endParaRPr kumimoji="0" lang="en-GB" sz="1400" b="1" i="0" u="none" strike="noStrike" kern="1200" cap="none" spc="0" normalizeH="0" baseline="0" noProof="0" dirty="0">
              <a:ln>
                <a:noFill/>
              </a:ln>
              <a:solidFill>
                <a:srgbClr val="0A344D">
                  <a:lumMod val="50000"/>
                  <a:lumOff val="50000"/>
                </a:srgb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A344D">
                    <a:lumMod val="50000"/>
                    <a:lumOff val="50000"/>
                  </a:srgbClr>
                </a:solidFill>
                <a:effectLst/>
                <a:uLnTx/>
                <a:uFillTx/>
                <a:latin typeface="Segoe UI"/>
                <a:ea typeface="+mn-ea"/>
                <a:cs typeface="+mn-cs"/>
              </a:rPr>
              <a:t>Addressing procurement and local suppliers, SME’s, SE &amp; Supported businesses.</a:t>
            </a:r>
          </a:p>
        </p:txBody>
      </p:sp>
      <p:pic>
        <p:nvPicPr>
          <p:cNvPr id="14" name="Graphic 13">
            <a:extLst>
              <a:ext uri="{FF2B5EF4-FFF2-40B4-BE49-F238E27FC236}">
                <a16:creationId xmlns:a16="http://schemas.microsoft.com/office/drawing/2014/main" id="{92CABF5B-4D13-4F1C-B3F0-828BA4E195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87088" y="3299401"/>
            <a:ext cx="725082" cy="725082"/>
          </a:xfrm>
          <a:prstGeom prst="rect">
            <a:avLst/>
          </a:prstGeom>
        </p:spPr>
      </p:pic>
      <p:sp>
        <p:nvSpPr>
          <p:cNvPr id="15" name="TextBox 14">
            <a:extLst>
              <a:ext uri="{FF2B5EF4-FFF2-40B4-BE49-F238E27FC236}">
                <a16:creationId xmlns:a16="http://schemas.microsoft.com/office/drawing/2014/main" id="{90CF5736-93ED-4DE6-8F5A-6B9CC6FCF7B3}"/>
              </a:ext>
            </a:extLst>
          </p:cNvPr>
          <p:cNvSpPr txBox="1"/>
          <p:nvPr/>
        </p:nvSpPr>
        <p:spPr>
          <a:xfrm>
            <a:off x="641350" y="3227579"/>
            <a:ext cx="81206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173"/>
                </a:solidFill>
                <a:effectLst/>
                <a:uLnTx/>
                <a:uFillTx/>
                <a:latin typeface="Segoe UI"/>
                <a:ea typeface="+mn-ea"/>
                <a:cs typeface="+mn-cs"/>
              </a:rPr>
              <a:t>Supporting Employability and Upskilling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173"/>
                </a:solidFill>
                <a:effectLst/>
                <a:uLnTx/>
                <a:uFillTx/>
                <a:latin typeface="Segoe UI"/>
                <a:ea typeface="+mn-ea"/>
                <a:cs typeface="+mn-cs"/>
              </a:rPr>
              <a:t>Ensuring training &amp; recruitment opportunities are identified to support highly skilled, inclusive and diverse workforce  </a:t>
            </a:r>
          </a:p>
        </p:txBody>
      </p:sp>
      <p:sp>
        <p:nvSpPr>
          <p:cNvPr id="16" name="TextBox 15">
            <a:extLst>
              <a:ext uri="{FF2B5EF4-FFF2-40B4-BE49-F238E27FC236}">
                <a16:creationId xmlns:a16="http://schemas.microsoft.com/office/drawing/2014/main" id="{F35E71F4-FD15-46FC-B407-3B42AAAA36AE}"/>
              </a:ext>
            </a:extLst>
          </p:cNvPr>
          <p:cNvSpPr txBox="1"/>
          <p:nvPr/>
        </p:nvSpPr>
        <p:spPr>
          <a:xfrm>
            <a:off x="641349" y="4196405"/>
            <a:ext cx="81206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173"/>
                </a:solidFill>
                <a:effectLst/>
                <a:uLnTx/>
                <a:uFillTx/>
                <a:latin typeface="Segoe UI"/>
                <a:ea typeface="+mn-ea"/>
                <a:cs typeface="+mn-cs"/>
              </a:rPr>
              <a:t>Responsive &amp; Proactive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173"/>
                </a:solidFill>
                <a:effectLst/>
                <a:uLnTx/>
                <a:uFillTx/>
                <a:latin typeface="Segoe UI"/>
                <a:ea typeface="+mn-ea"/>
                <a:cs typeface="+mn-cs"/>
              </a:rPr>
              <a:t>Working with key stakeholders to share information and ensure that successes as well as challenges are learned from</a:t>
            </a:r>
          </a:p>
        </p:txBody>
      </p:sp>
      <p:sp>
        <p:nvSpPr>
          <p:cNvPr id="17" name="TextBox 16">
            <a:extLst>
              <a:ext uri="{FF2B5EF4-FFF2-40B4-BE49-F238E27FC236}">
                <a16:creationId xmlns:a16="http://schemas.microsoft.com/office/drawing/2014/main" id="{340F19AF-EC42-41EF-A73B-7BE7B60A4234}"/>
              </a:ext>
            </a:extLst>
          </p:cNvPr>
          <p:cNvSpPr txBox="1"/>
          <p:nvPr/>
        </p:nvSpPr>
        <p:spPr>
          <a:xfrm>
            <a:off x="641349" y="5163730"/>
            <a:ext cx="81206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A344D">
                    <a:lumMod val="50000"/>
                    <a:lumOff val="50000"/>
                  </a:srgbClr>
                </a:solidFill>
                <a:effectLst/>
                <a:uLnTx/>
                <a:uFillTx/>
                <a:latin typeface="Segoe UI"/>
                <a:ea typeface="+mn-ea"/>
                <a:cs typeface="+mn-cs"/>
              </a:rPr>
              <a:t>Measurement &amp; Reporting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A344D">
                    <a:lumMod val="50000"/>
                    <a:lumOff val="50000"/>
                  </a:srgbClr>
                </a:solidFill>
                <a:effectLst/>
                <a:uLnTx/>
                <a:uFillTx/>
                <a:latin typeface="Segoe UI"/>
                <a:ea typeface="+mn-ea"/>
                <a:cs typeface="+mn-cs"/>
              </a:rPr>
              <a:t>Using our systems and tools we will ensure a robust approach is delivered to achieve collective goals for the projects sharing reports regularly. </a:t>
            </a:r>
          </a:p>
        </p:txBody>
      </p:sp>
    </p:spTree>
    <p:extLst>
      <p:ext uri="{BB962C8B-B14F-4D97-AF65-F5344CB8AC3E}">
        <p14:creationId xmlns:p14="http://schemas.microsoft.com/office/powerpoint/2010/main" val="377638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69B1-D132-4420-B3BB-9B14B37A1591}"/>
              </a:ext>
            </a:extLst>
          </p:cNvPr>
          <p:cNvSpPr>
            <a:spLocks noGrp="1"/>
          </p:cNvSpPr>
          <p:nvPr>
            <p:ph type="title"/>
          </p:nvPr>
        </p:nvSpPr>
        <p:spPr/>
        <p:txBody>
          <a:bodyPr/>
          <a:lstStyle/>
          <a:p>
            <a:r>
              <a:rPr lang="en-GB" dirty="0"/>
              <a:t>Response to Covid</a:t>
            </a:r>
          </a:p>
        </p:txBody>
      </p:sp>
      <p:sp>
        <p:nvSpPr>
          <p:cNvPr id="3" name="Content Placeholder 2">
            <a:extLst>
              <a:ext uri="{FF2B5EF4-FFF2-40B4-BE49-F238E27FC236}">
                <a16:creationId xmlns:a16="http://schemas.microsoft.com/office/drawing/2014/main" id="{C1D2FF7B-216D-4045-B4C5-2C3A6A5E12E9}"/>
              </a:ext>
            </a:extLst>
          </p:cNvPr>
          <p:cNvSpPr>
            <a:spLocks noGrp="1"/>
          </p:cNvSpPr>
          <p:nvPr>
            <p:ph idx="1"/>
          </p:nvPr>
        </p:nvSpPr>
        <p:spPr>
          <a:xfrm>
            <a:off x="1774911" y="1790814"/>
            <a:ext cx="9464205" cy="4330700"/>
          </a:xfrm>
        </p:spPr>
        <p:txBody>
          <a:bodyPr/>
          <a:lstStyle/>
          <a:p>
            <a:pPr marL="0" indent="0">
              <a:buNone/>
            </a:pPr>
            <a:r>
              <a:rPr lang="en-GB" sz="2000" dirty="0"/>
              <a:t>Engaging with </a:t>
            </a:r>
            <a:r>
              <a:rPr lang="en-GB" sz="2000" b="1" dirty="0"/>
              <a:t>Education </a:t>
            </a:r>
            <a:r>
              <a:rPr lang="en-GB" sz="2000" dirty="0"/>
              <a:t>to provide curriculum enhancement </a:t>
            </a:r>
          </a:p>
          <a:p>
            <a:pPr marL="0" indent="0">
              <a:buNone/>
            </a:pPr>
            <a:endParaRPr lang="en-GB" sz="200" dirty="0"/>
          </a:p>
          <a:p>
            <a:pPr marL="0" indent="0">
              <a:buNone/>
            </a:pPr>
            <a:endParaRPr lang="en-GB" sz="1400" dirty="0"/>
          </a:p>
          <a:p>
            <a:pPr marL="0" indent="0">
              <a:buNone/>
            </a:pPr>
            <a:r>
              <a:rPr lang="en-GB" sz="2000" dirty="0"/>
              <a:t>Providing Economic relief and sustained local </a:t>
            </a:r>
            <a:r>
              <a:rPr lang="en-GB" sz="2000" b="1" dirty="0"/>
              <a:t>employment</a:t>
            </a:r>
            <a:r>
              <a:rPr lang="en-GB" sz="2000" dirty="0"/>
              <a:t> for our suppliers and sub-contractors</a:t>
            </a:r>
          </a:p>
          <a:p>
            <a:pPr marL="0" indent="0">
              <a:buNone/>
            </a:pPr>
            <a:endParaRPr lang="en-GB" sz="100" dirty="0"/>
          </a:p>
          <a:p>
            <a:pPr marL="0" indent="0">
              <a:buNone/>
            </a:pPr>
            <a:endParaRPr lang="en-GB" sz="1100" dirty="0"/>
          </a:p>
          <a:p>
            <a:pPr marL="0" indent="0">
              <a:buNone/>
            </a:pPr>
            <a:r>
              <a:rPr lang="en-GB" sz="2000" dirty="0"/>
              <a:t>Working with </a:t>
            </a:r>
            <a:r>
              <a:rPr lang="en-GB" sz="2000" b="1" dirty="0"/>
              <a:t>communities</a:t>
            </a:r>
            <a:r>
              <a:rPr lang="en-GB" sz="2000" dirty="0"/>
              <a:t> to create a lasting legacy</a:t>
            </a:r>
          </a:p>
          <a:p>
            <a:pPr marL="0" indent="0">
              <a:buNone/>
            </a:pPr>
            <a:endParaRPr lang="en-GB" sz="1200" dirty="0"/>
          </a:p>
          <a:p>
            <a:endParaRPr lang="en-GB" dirty="0"/>
          </a:p>
        </p:txBody>
      </p:sp>
      <p:pic>
        <p:nvPicPr>
          <p:cNvPr id="12" name="Picture 11">
            <a:extLst>
              <a:ext uri="{FF2B5EF4-FFF2-40B4-BE49-F238E27FC236}">
                <a16:creationId xmlns:a16="http://schemas.microsoft.com/office/drawing/2014/main" id="{751D1029-53F2-469C-B7B8-3C553D7E0EE8}"/>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91958" y="4455152"/>
            <a:ext cx="776320" cy="781200"/>
          </a:xfrm>
          <a:prstGeom prst="rect">
            <a:avLst/>
          </a:prstGeom>
        </p:spPr>
      </p:pic>
      <p:pic>
        <p:nvPicPr>
          <p:cNvPr id="4" name="Picture 3">
            <a:extLst>
              <a:ext uri="{FF2B5EF4-FFF2-40B4-BE49-F238E27FC236}">
                <a16:creationId xmlns:a16="http://schemas.microsoft.com/office/drawing/2014/main" id="{37D7BF53-F176-413E-98FE-2425EB670D73}"/>
              </a:ext>
            </a:extLst>
          </p:cNvPr>
          <p:cNvPicPr>
            <a:picLocks noChangeAspect="1"/>
          </p:cNvPicPr>
          <p:nvPr/>
        </p:nvPicPr>
        <p:blipFill>
          <a:blip r:embed="rId4"/>
          <a:stretch>
            <a:fillRect/>
          </a:stretch>
        </p:blipFill>
        <p:spPr>
          <a:xfrm>
            <a:off x="701771" y="3122025"/>
            <a:ext cx="778024" cy="781200"/>
          </a:xfrm>
          <a:prstGeom prst="rect">
            <a:avLst/>
          </a:prstGeom>
        </p:spPr>
      </p:pic>
      <p:pic>
        <p:nvPicPr>
          <p:cNvPr id="8" name="Picture 7">
            <a:extLst>
              <a:ext uri="{FF2B5EF4-FFF2-40B4-BE49-F238E27FC236}">
                <a16:creationId xmlns:a16="http://schemas.microsoft.com/office/drawing/2014/main" id="{12497363-D43B-4F53-9554-88FDD54E82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0441" y="1653967"/>
            <a:ext cx="787837" cy="780423"/>
          </a:xfrm>
          <a:prstGeom prst="rect">
            <a:avLst/>
          </a:prstGeom>
        </p:spPr>
      </p:pic>
    </p:spTree>
    <p:extLst>
      <p:ext uri="{BB962C8B-B14F-4D97-AF65-F5344CB8AC3E}">
        <p14:creationId xmlns:p14="http://schemas.microsoft.com/office/powerpoint/2010/main" val="45807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6A294-2D37-4B8A-A383-3C39C1753C03}"/>
              </a:ext>
            </a:extLst>
          </p:cNvPr>
          <p:cNvSpPr>
            <a:spLocks noGrp="1"/>
          </p:cNvSpPr>
          <p:nvPr>
            <p:ph type="title"/>
          </p:nvPr>
        </p:nvSpPr>
        <p:spPr>
          <a:xfrm>
            <a:off x="641350" y="367747"/>
            <a:ext cx="10515600" cy="869869"/>
          </a:xfrm>
        </p:spPr>
        <p:txBody>
          <a:bodyPr>
            <a:normAutofit/>
          </a:bodyPr>
          <a:lstStyle/>
          <a:p>
            <a:r>
              <a:rPr lang="en-GB" dirty="0"/>
              <a:t>Story So Far</a:t>
            </a:r>
          </a:p>
        </p:txBody>
      </p:sp>
      <p:graphicFrame>
        <p:nvGraphicFramePr>
          <p:cNvPr id="4" name="Content Placeholder 1">
            <a:extLst>
              <a:ext uri="{FF2B5EF4-FFF2-40B4-BE49-F238E27FC236}">
                <a16:creationId xmlns:a16="http://schemas.microsoft.com/office/drawing/2014/main" id="{0E77B172-3C06-494D-955E-377BB9808B76}"/>
              </a:ext>
            </a:extLst>
          </p:cNvPr>
          <p:cNvGraphicFramePr>
            <a:graphicFrameLocks/>
          </p:cNvGraphicFramePr>
          <p:nvPr/>
        </p:nvGraphicFramePr>
        <p:xfrm>
          <a:off x="1090238" y="1605800"/>
          <a:ext cx="10515600" cy="4330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0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AD10-BFB1-4289-A11D-D416EACFD1E5}"/>
              </a:ext>
            </a:extLst>
          </p:cNvPr>
          <p:cNvSpPr>
            <a:spLocks noGrp="1"/>
          </p:cNvSpPr>
          <p:nvPr>
            <p:ph type="title"/>
          </p:nvPr>
        </p:nvSpPr>
        <p:spPr/>
        <p:txBody>
          <a:bodyPr/>
          <a:lstStyle/>
          <a:p>
            <a:r>
              <a:rPr lang="en-GB" dirty="0"/>
              <a:t>Measurement - Social value Portal TOMS</a:t>
            </a:r>
          </a:p>
        </p:txBody>
      </p:sp>
      <p:sp>
        <p:nvSpPr>
          <p:cNvPr id="3" name="Content Placeholder 2">
            <a:extLst>
              <a:ext uri="{FF2B5EF4-FFF2-40B4-BE49-F238E27FC236}">
                <a16:creationId xmlns:a16="http://schemas.microsoft.com/office/drawing/2014/main" id="{D518C85A-045C-4BC1-AD1D-FACF95AE5017}"/>
              </a:ext>
            </a:extLst>
          </p:cNvPr>
          <p:cNvSpPr>
            <a:spLocks noGrp="1"/>
          </p:cNvSpPr>
          <p:nvPr>
            <p:ph idx="1"/>
          </p:nvPr>
        </p:nvSpPr>
        <p:spPr/>
        <p:txBody>
          <a:bodyPr/>
          <a:lstStyle/>
          <a:p>
            <a:r>
              <a:rPr lang="en-GB" dirty="0"/>
              <a:t>5 Themes</a:t>
            </a:r>
          </a:p>
          <a:p>
            <a:pPr lvl="1"/>
            <a:r>
              <a:rPr lang="en-GB" b="1" dirty="0"/>
              <a:t>JOBS</a:t>
            </a:r>
            <a:r>
              <a:rPr lang="en-GB" dirty="0"/>
              <a:t> – Promoting LOCAL skills and employment</a:t>
            </a:r>
          </a:p>
          <a:p>
            <a:pPr lvl="1"/>
            <a:r>
              <a:rPr lang="en-GB" b="1" dirty="0"/>
              <a:t>Growth </a:t>
            </a:r>
            <a:r>
              <a:rPr lang="en-GB" dirty="0"/>
              <a:t>– Supporting growth of responsible regional business</a:t>
            </a:r>
          </a:p>
          <a:p>
            <a:pPr lvl="1"/>
            <a:r>
              <a:rPr lang="en-GB" b="1" dirty="0"/>
              <a:t>Social Healthier </a:t>
            </a:r>
            <a:r>
              <a:rPr lang="en-GB" dirty="0"/>
              <a:t>and more resilient communities</a:t>
            </a:r>
          </a:p>
          <a:p>
            <a:pPr lvl="1"/>
            <a:r>
              <a:rPr lang="en-GB" b="1" dirty="0"/>
              <a:t>Environment </a:t>
            </a:r>
            <a:r>
              <a:rPr lang="en-GB" dirty="0"/>
              <a:t>– Protecting and Improving our environment</a:t>
            </a:r>
          </a:p>
          <a:p>
            <a:pPr lvl="1"/>
            <a:r>
              <a:rPr lang="en-GB" b="1" dirty="0"/>
              <a:t>Innovation</a:t>
            </a:r>
            <a:r>
              <a:rPr lang="en-GB" dirty="0"/>
              <a:t> – Promoting Social Innovation</a:t>
            </a:r>
          </a:p>
          <a:p>
            <a:r>
              <a:rPr lang="en-GB" dirty="0"/>
              <a:t>18 Outcomes</a:t>
            </a:r>
          </a:p>
          <a:p>
            <a:r>
              <a:rPr lang="en-GB" dirty="0"/>
              <a:t>38 Measures</a:t>
            </a:r>
          </a:p>
        </p:txBody>
      </p:sp>
    </p:spTree>
    <p:extLst>
      <p:ext uri="{BB962C8B-B14F-4D97-AF65-F5344CB8AC3E}">
        <p14:creationId xmlns:p14="http://schemas.microsoft.com/office/powerpoint/2010/main" val="94467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C96D57-3379-46B9-ABCC-A6D29A048B51}"/>
              </a:ext>
            </a:extLst>
          </p:cNvPr>
          <p:cNvSpPr>
            <a:spLocks noGrp="1"/>
          </p:cNvSpPr>
          <p:nvPr>
            <p:ph type="title"/>
          </p:nvPr>
        </p:nvSpPr>
        <p:spPr/>
        <p:txBody>
          <a:bodyPr/>
          <a:lstStyle/>
          <a:p>
            <a:r>
              <a:rPr lang="en-GB" dirty="0"/>
              <a:t>Social Value so far?</a:t>
            </a:r>
          </a:p>
        </p:txBody>
      </p:sp>
      <p:sp>
        <p:nvSpPr>
          <p:cNvPr id="6" name="Content Placeholder 5">
            <a:extLst>
              <a:ext uri="{FF2B5EF4-FFF2-40B4-BE49-F238E27FC236}">
                <a16:creationId xmlns:a16="http://schemas.microsoft.com/office/drawing/2014/main" id="{87A1D61F-0774-4A1B-A333-A7458CD8788F}"/>
              </a:ext>
            </a:extLst>
          </p:cNvPr>
          <p:cNvSpPr>
            <a:spLocks noGrp="1"/>
          </p:cNvSpPr>
          <p:nvPr>
            <p:ph idx="1"/>
          </p:nvPr>
        </p:nvSpPr>
        <p:spPr/>
        <p:txBody>
          <a:bodyPr/>
          <a:lstStyle/>
          <a:p>
            <a:pPr algn="ctr"/>
            <a:endParaRPr lang="en-GB" sz="6600" dirty="0"/>
          </a:p>
          <a:p>
            <a:pPr algn="ctr"/>
            <a:r>
              <a:rPr lang="en-GB" sz="6600" dirty="0"/>
              <a:t>£1.3m</a:t>
            </a:r>
          </a:p>
          <a:p>
            <a:pPr marL="0" indent="0">
              <a:buNone/>
            </a:pPr>
            <a:endParaRPr lang="en-GB" dirty="0"/>
          </a:p>
        </p:txBody>
      </p:sp>
    </p:spTree>
    <p:extLst>
      <p:ext uri="{BB962C8B-B14F-4D97-AF65-F5344CB8AC3E}">
        <p14:creationId xmlns:p14="http://schemas.microsoft.com/office/powerpoint/2010/main" val="126102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Placeholder 9">
            <a:extLst>
              <a:ext uri="{FF2B5EF4-FFF2-40B4-BE49-F238E27FC236}">
                <a16:creationId xmlns:a16="http://schemas.microsoft.com/office/drawing/2014/main" id="{323EA9A3-6BBC-4520-A2D8-1E7731792F8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9219" name="Picture Placeholder 9">
            <a:extLst>
              <a:ext uri="{FF2B5EF4-FFF2-40B4-BE49-F238E27FC236}">
                <a16:creationId xmlns:a16="http://schemas.microsoft.com/office/drawing/2014/main" id="{D1BC7278-E54D-422B-B8A5-6ACB2E8B0C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B77A1B0C-9158-44ED-92EC-58E97C8B0D31}"/>
              </a:ext>
            </a:extLst>
          </p:cNvPr>
          <p:cNvSpPr>
            <a:spLocks noGrp="1"/>
          </p:cNvSpPr>
          <p:nvPr>
            <p:ph type="title"/>
          </p:nvPr>
        </p:nvSpPr>
        <p:spPr>
          <a:xfrm>
            <a:off x="0" y="0"/>
            <a:ext cx="12192000" cy="3606800"/>
          </a:xfrm>
        </p:spPr>
        <p:txBody>
          <a:bodyPr/>
          <a:lstStyle/>
          <a:p>
            <a:pPr eaLnBrk="1" hangingPunct="1">
              <a:defRPr/>
            </a:pPr>
            <a:r>
              <a:rPr lang="en-US" altLang="en-US" dirty="0">
                <a:solidFill>
                  <a:srgbClr val="FEFFFD"/>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Newcastle United Foundation </a:t>
            </a:r>
            <a:br>
              <a:rPr lang="en-US" altLang="en-US" dirty="0">
                <a:solidFill>
                  <a:srgbClr val="FEFFFD"/>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br>
            <a:r>
              <a:rPr lang="en-US" altLang="en-US" dirty="0">
                <a:solidFill>
                  <a:srgbClr val="FEFFFD"/>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and</a:t>
            </a:r>
            <a:br>
              <a:rPr lang="en-US" altLang="en-US" dirty="0">
                <a:solidFill>
                  <a:srgbClr val="FEFFFD"/>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br>
            <a:r>
              <a:rPr lang="en-US" altLang="en-US" dirty="0">
                <a:solidFill>
                  <a:srgbClr val="FEFFFD"/>
                </a:solidFill>
                <a:effectLst>
                  <a:outerShdw blurRad="38100" dist="38100" dir="2700000" algn="tl">
                    <a:srgbClr val="000000"/>
                  </a:outerShdw>
                </a:effectLst>
                <a:latin typeface="Verdana" panose="020B0604030504040204" pitchFamily="34" charset="0"/>
                <a:ea typeface="Verdana" panose="020B0604030504040204" pitchFamily="34" charset="0"/>
                <a:cs typeface="Verdana" panose="020B0604030504040204" pitchFamily="34" charset="0"/>
              </a:rPr>
              <a:t>NUCASTLE</a:t>
            </a:r>
            <a:endParaRPr lang="en-US" altLang="en-US" dirty="0">
              <a:solidFill>
                <a:srgbClr val="FEFFFD"/>
              </a:solidFill>
              <a:latin typeface="Verdana" panose="020B0604030504040204" pitchFamily="34" charset="0"/>
              <a:ea typeface="Verdana" panose="020B0604030504040204" pitchFamily="34" charset="0"/>
              <a:cs typeface="Verdana" panose="020B0604030504040204" pitchFamily="34" charset="0"/>
            </a:endParaRPr>
          </a:p>
        </p:txBody>
      </p:sp>
      <p:sp>
        <p:nvSpPr>
          <p:cNvPr id="4" name="Subtitle 3">
            <a:extLst>
              <a:ext uri="{FF2B5EF4-FFF2-40B4-BE49-F238E27FC236}">
                <a16:creationId xmlns:a16="http://schemas.microsoft.com/office/drawing/2014/main" id="{E678087E-3484-494A-A3EF-52983419B8FD}"/>
              </a:ext>
            </a:extLst>
          </p:cNvPr>
          <p:cNvSpPr>
            <a:spLocks noGrp="1"/>
          </p:cNvSpPr>
          <p:nvPr>
            <p:ph type="subTitle" idx="1"/>
          </p:nvPr>
        </p:nvSpPr>
        <p:spPr>
          <a:xfrm>
            <a:off x="0" y="3929063"/>
            <a:ext cx="12192000" cy="1789112"/>
          </a:xfrm>
        </p:spPr>
        <p:txBody>
          <a:bodyPr rtlCol="0"/>
          <a:lstStyle/>
          <a:p>
            <a:pPr eaLnBrk="1" fontAlgn="auto" hangingPunct="1">
              <a:spcAft>
                <a:spcPts val="0"/>
              </a:spcAft>
              <a:buFont typeface="Arial"/>
              <a:buNone/>
              <a:defRPr/>
            </a:pPr>
            <a:r>
              <a:rPr lang="en-US" dirty="0"/>
              <a:t>A UNITED VISION</a:t>
            </a:r>
          </a:p>
        </p:txBody>
      </p:sp>
      <p:pic>
        <p:nvPicPr>
          <p:cNvPr id="9222" name="Picture 10">
            <a:extLst>
              <a:ext uri="{FF2B5EF4-FFF2-40B4-BE49-F238E27FC236}">
                <a16:creationId xmlns:a16="http://schemas.microsoft.com/office/drawing/2014/main" id="{16F1FC3A-06EB-4D94-880D-542AE65DC6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563" y="5594350"/>
            <a:ext cx="114776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5">
            <a:extLst>
              <a:ext uri="{FF2B5EF4-FFF2-40B4-BE49-F238E27FC236}">
                <a16:creationId xmlns:a16="http://schemas.microsoft.com/office/drawing/2014/main" id="{3D8BC9F3-C2DA-4AD7-B2E9-3D049CFB7B16}"/>
              </a:ext>
            </a:extLst>
          </p:cNvPr>
          <p:cNvPicPr>
            <a:picLocks noChangeAspect="1"/>
          </p:cNvPicPr>
          <p:nvPr/>
        </p:nvPicPr>
        <p:blipFill>
          <a:blip r:embed="rId4">
            <a:extLst>
              <a:ext uri="{28A0092B-C50C-407E-A947-70E740481C1C}">
                <a14:useLocalDpi xmlns:a14="http://schemas.microsoft.com/office/drawing/2010/main" val="0"/>
              </a:ext>
            </a:extLst>
          </a:blip>
          <a:srcRect l="12582" r="20377"/>
          <a:stretch>
            <a:fillRect/>
          </a:stretch>
        </p:blipFill>
        <p:spPr bwMode="auto">
          <a:xfrm>
            <a:off x="8828088" y="3092450"/>
            <a:ext cx="2392362"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Placeholder 2">
            <a:extLst>
              <a:ext uri="{FF2B5EF4-FFF2-40B4-BE49-F238E27FC236}">
                <a16:creationId xmlns:a16="http://schemas.microsoft.com/office/drawing/2014/main" id="{88AD05CB-3876-49EA-956F-7BE17A9D46CE}"/>
              </a:ext>
            </a:extLst>
          </p:cNvPr>
          <p:cNvPicPr>
            <a:picLocks noChangeAspect="1"/>
          </p:cNvPicPr>
          <p:nvPr/>
        </p:nvPicPr>
        <p:blipFill>
          <a:blip r:embed="rId5">
            <a:extLst>
              <a:ext uri="{28A0092B-C50C-407E-A947-70E740481C1C}">
                <a14:useLocalDpi xmlns:a14="http://schemas.microsoft.com/office/drawing/2010/main" val="0"/>
              </a:ext>
            </a:extLst>
          </a:blip>
          <a:srcRect l="7787" r="7787"/>
          <a:stretch>
            <a:fillRect/>
          </a:stretch>
        </p:blipFill>
        <p:spPr bwMode="auto">
          <a:xfrm>
            <a:off x="347663" y="3092450"/>
            <a:ext cx="2852737"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CBCC-2C4B-408F-9D1D-DB94A6AF84F5}"/>
              </a:ext>
            </a:extLst>
          </p:cNvPr>
          <p:cNvSpPr>
            <a:spLocks noGrp="1"/>
          </p:cNvSpPr>
          <p:nvPr>
            <p:ph type="title"/>
          </p:nvPr>
        </p:nvSpPr>
        <p:spPr>
          <a:xfrm>
            <a:off x="641350" y="380999"/>
            <a:ext cx="10515600" cy="1249018"/>
          </a:xfrm>
        </p:spPr>
        <p:txBody>
          <a:bodyPr>
            <a:normAutofit fontScale="90000"/>
          </a:bodyPr>
          <a:lstStyle/>
          <a:p>
            <a:r>
              <a:rPr lang="en-GB" dirty="0"/>
              <a:t>Forward planning - Focus on Education and training</a:t>
            </a:r>
          </a:p>
        </p:txBody>
      </p:sp>
      <p:sp>
        <p:nvSpPr>
          <p:cNvPr id="4" name="Content Placeholder 2">
            <a:extLst>
              <a:ext uri="{FF2B5EF4-FFF2-40B4-BE49-F238E27FC236}">
                <a16:creationId xmlns:a16="http://schemas.microsoft.com/office/drawing/2014/main" id="{657DD9EA-FB20-4F10-AA0B-734FB3197A3D}"/>
              </a:ext>
            </a:extLst>
          </p:cNvPr>
          <p:cNvSpPr txBox="1">
            <a:spLocks/>
          </p:cNvSpPr>
          <p:nvPr/>
        </p:nvSpPr>
        <p:spPr>
          <a:xfrm>
            <a:off x="793750" y="1774825"/>
            <a:ext cx="10515600" cy="4330700"/>
          </a:xfrm>
          <a:prstGeom prst="rect">
            <a:avLst/>
          </a:prstGeom>
        </p:spPr>
        <p:txBody>
          <a:bodyPr/>
          <a:lstStyle>
            <a:lvl1pPr marL="228600" marR="0" indent="-228600" algn="l" defTabSz="914400" rtl="0" eaLnBrk="1" fontAlgn="auto" latinLnBrk="0" hangingPunct="1">
              <a:lnSpc>
                <a:spcPct val="100000"/>
              </a:lnSpc>
              <a:spcBef>
                <a:spcPts val="1800"/>
              </a:spcBef>
              <a:spcAft>
                <a:spcPts val="600"/>
              </a:spcAft>
              <a:buClrTx/>
              <a:buSzTx/>
              <a:buFont typeface="Arial" panose="020B0604020202020204" pitchFamily="34" charset="0"/>
              <a:buChar char="•"/>
              <a:tabLst/>
              <a:defRPr sz="2400" kern="1200">
                <a:solidFill>
                  <a:schemeClr val="tx1"/>
                </a:solidFill>
                <a:latin typeface="+mn-lt"/>
                <a:ea typeface="+mn-ea"/>
                <a:cs typeface="+mn-cs"/>
              </a:defRPr>
            </a:lvl1pPr>
            <a:lvl2pPr marL="800100" indent="-342900" algn="l" defTabSz="914400" rtl="0" eaLnBrk="1" latinLnBrk="0" hangingPunct="1">
              <a:lnSpc>
                <a:spcPct val="100000"/>
              </a:lnSpc>
              <a:spcBef>
                <a:spcPts val="600"/>
              </a:spcBef>
              <a:spcAft>
                <a:spcPts val="600"/>
              </a:spcAft>
              <a:buFont typeface="Segoe UI" panose="020B0502040204020203"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2400"/>
              </a:spcBef>
              <a:buFont typeface="Segoe UI" panose="020B0502040204020203" pitchFamily="34" charset="0"/>
              <a:buNone/>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2400"/>
              </a:spcBef>
              <a:buFont typeface="Segoe UI" panose="020B0502040204020203"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2400"/>
              </a:spcBef>
              <a:buFont typeface="Segoe UI" panose="020B0502040204020203"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Action for Kids – Newbiggin Hall – community refurb</a:t>
            </a:r>
          </a:p>
          <a:p>
            <a:r>
              <a:rPr lang="en-GB" dirty="0"/>
              <a:t>‘Tower City’ Projects for virtual and interactive learning </a:t>
            </a:r>
          </a:p>
          <a:p>
            <a:pPr lvl="1"/>
            <a:r>
              <a:rPr lang="en-GB" dirty="0"/>
              <a:t>8</a:t>
            </a:r>
            <a:r>
              <a:rPr lang="en-GB" baseline="30000" dirty="0"/>
              <a:t>th</a:t>
            </a:r>
            <a:r>
              <a:rPr lang="en-GB" dirty="0"/>
              <a:t> wonder of Tyneside – Primary and secondary project</a:t>
            </a:r>
          </a:p>
          <a:p>
            <a:pPr lvl="1"/>
            <a:r>
              <a:rPr lang="en-GB" dirty="0"/>
              <a:t>So you want to be a bricklayer? - Secondary and pre employment</a:t>
            </a:r>
          </a:p>
          <a:p>
            <a:pPr lvl="1"/>
            <a:r>
              <a:rPr lang="en-GB" dirty="0"/>
              <a:t>Setting Up a construction site – FE and HE students</a:t>
            </a:r>
          </a:p>
          <a:p>
            <a:pPr lvl="1"/>
            <a:r>
              <a:rPr lang="en-GB" dirty="0"/>
              <a:t>Tower City Project – Supporting T levels and HE students</a:t>
            </a:r>
          </a:p>
          <a:p>
            <a:r>
              <a:rPr lang="en-GB" dirty="0"/>
              <a:t>Journey into construction – NEET/LTU </a:t>
            </a:r>
          </a:p>
          <a:p>
            <a:endParaRPr lang="en-GB" dirty="0"/>
          </a:p>
          <a:p>
            <a:endParaRPr lang="en-GB" dirty="0"/>
          </a:p>
        </p:txBody>
      </p:sp>
    </p:spTree>
    <p:extLst>
      <p:ext uri="{BB962C8B-B14F-4D97-AF65-F5344CB8AC3E}">
        <p14:creationId xmlns:p14="http://schemas.microsoft.com/office/powerpoint/2010/main" val="183256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38709-8FD7-48AA-9C93-A6F7E90B64E6}"/>
              </a:ext>
            </a:extLst>
          </p:cNvPr>
          <p:cNvSpPr>
            <a:spLocks noGrp="1"/>
          </p:cNvSpPr>
          <p:nvPr>
            <p:ph type="title"/>
          </p:nvPr>
        </p:nvSpPr>
        <p:spPr/>
        <p:txBody>
          <a:bodyPr/>
          <a:lstStyle/>
          <a:p>
            <a:r>
              <a:rPr lang="en-GB" dirty="0"/>
              <a:t>Forward Planning</a:t>
            </a:r>
          </a:p>
        </p:txBody>
      </p:sp>
      <p:sp>
        <p:nvSpPr>
          <p:cNvPr id="3" name="Content Placeholder 2">
            <a:extLst>
              <a:ext uri="{FF2B5EF4-FFF2-40B4-BE49-F238E27FC236}">
                <a16:creationId xmlns:a16="http://schemas.microsoft.com/office/drawing/2014/main" id="{DFD5CEC3-9E6B-4BC5-9A17-2834B7A1541B}"/>
              </a:ext>
            </a:extLst>
          </p:cNvPr>
          <p:cNvSpPr>
            <a:spLocks noGrp="1"/>
          </p:cNvSpPr>
          <p:nvPr>
            <p:ph idx="1"/>
          </p:nvPr>
        </p:nvSpPr>
        <p:spPr>
          <a:xfrm>
            <a:off x="641350" y="1622425"/>
            <a:ext cx="10515600" cy="4495742"/>
          </a:xfrm>
        </p:spPr>
        <p:txBody>
          <a:bodyPr/>
          <a:lstStyle/>
          <a:p>
            <a:r>
              <a:rPr lang="en-GB" dirty="0"/>
              <a:t>Mental health Awareness campaigns</a:t>
            </a:r>
          </a:p>
          <a:p>
            <a:r>
              <a:rPr lang="en-GB" dirty="0"/>
              <a:t>Site visits students</a:t>
            </a:r>
          </a:p>
          <a:p>
            <a:r>
              <a:rPr lang="en-GB" dirty="0"/>
              <a:t>Work experience placements</a:t>
            </a:r>
          </a:p>
          <a:p>
            <a:r>
              <a:rPr lang="en-GB" dirty="0"/>
              <a:t>Community engagement</a:t>
            </a:r>
          </a:p>
          <a:p>
            <a:r>
              <a:rPr lang="en-GB" dirty="0"/>
              <a:t>Hard Hat Site tours</a:t>
            </a:r>
          </a:p>
          <a:p>
            <a:r>
              <a:rPr lang="en-GB" dirty="0"/>
              <a:t>Long lasting partnership wider than Murray House</a:t>
            </a:r>
          </a:p>
          <a:p>
            <a:r>
              <a:rPr lang="en-GB" dirty="0"/>
              <a:t>Putting an end to Youth Homelessness</a:t>
            </a:r>
          </a:p>
        </p:txBody>
      </p:sp>
    </p:spTree>
    <p:extLst>
      <p:ext uri="{BB962C8B-B14F-4D97-AF65-F5344CB8AC3E}">
        <p14:creationId xmlns:p14="http://schemas.microsoft.com/office/powerpoint/2010/main" val="83506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E0D228A4-5038-45D1-91D8-EC4888AEF9DD}"/>
              </a:ext>
            </a:extLst>
          </p:cNvPr>
          <p:cNvSpPr/>
          <p:nvPr/>
        </p:nvSpPr>
        <p:spPr>
          <a:xfrm>
            <a:off x="337939" y="1361773"/>
            <a:ext cx="2112680" cy="905846"/>
          </a:xfrm>
          <a:prstGeom prst="roundRect">
            <a:avLst>
              <a:gd name="adj" fmla="val 533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6146FCF6-AC0B-4267-B221-5B64753E6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537" y="4579407"/>
            <a:ext cx="1249976" cy="480063"/>
          </a:xfrm>
          <a:prstGeom prst="rect">
            <a:avLst/>
          </a:prstGeom>
        </p:spPr>
      </p:pic>
      <p:cxnSp>
        <p:nvCxnSpPr>
          <p:cNvPr id="14" name="Straight Connector 13">
            <a:extLst>
              <a:ext uri="{FF2B5EF4-FFF2-40B4-BE49-F238E27FC236}">
                <a16:creationId xmlns:a16="http://schemas.microsoft.com/office/drawing/2014/main" id="{2A101B26-3B3E-4613-B30D-52D7AF0C5BB1}"/>
              </a:ext>
            </a:extLst>
          </p:cNvPr>
          <p:cNvCxnSpPr/>
          <p:nvPr/>
        </p:nvCxnSpPr>
        <p:spPr>
          <a:xfrm>
            <a:off x="2688921" y="2334400"/>
            <a:ext cx="9006053" cy="0"/>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73D8D516-D15B-4538-868E-C3A8D40E9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6637" y="875516"/>
            <a:ext cx="2386954" cy="1263612"/>
          </a:xfrm>
          <a:prstGeom prst="rect">
            <a:avLst/>
          </a:prstGeom>
        </p:spPr>
      </p:pic>
      <p:sp>
        <p:nvSpPr>
          <p:cNvPr id="31" name="TextBox 30">
            <a:extLst>
              <a:ext uri="{FF2B5EF4-FFF2-40B4-BE49-F238E27FC236}">
                <a16:creationId xmlns:a16="http://schemas.microsoft.com/office/drawing/2014/main" id="{161F655A-8278-4AFA-A3C4-E2743C195D73}"/>
              </a:ext>
            </a:extLst>
          </p:cNvPr>
          <p:cNvSpPr txBox="1"/>
          <p:nvPr/>
        </p:nvSpPr>
        <p:spPr>
          <a:xfrm>
            <a:off x="319097" y="1611071"/>
            <a:ext cx="2131522" cy="369332"/>
          </a:xfrm>
          <a:prstGeom prst="rect">
            <a:avLst/>
          </a:prstGeom>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Segoe UI"/>
                <a:ea typeface="+mn-ea"/>
                <a:cs typeface="+mn-cs"/>
              </a:rPr>
              <a:t>Project Partnership</a:t>
            </a:r>
          </a:p>
        </p:txBody>
      </p:sp>
      <p:grpSp>
        <p:nvGrpSpPr>
          <p:cNvPr id="35" name="Group 34">
            <a:extLst>
              <a:ext uri="{FF2B5EF4-FFF2-40B4-BE49-F238E27FC236}">
                <a16:creationId xmlns:a16="http://schemas.microsoft.com/office/drawing/2014/main" id="{EC9DE7C6-9ED8-4FF7-8A7B-0560C232D82B}"/>
              </a:ext>
            </a:extLst>
          </p:cNvPr>
          <p:cNvGrpSpPr/>
          <p:nvPr/>
        </p:nvGrpSpPr>
        <p:grpSpPr>
          <a:xfrm>
            <a:off x="337938" y="2881720"/>
            <a:ext cx="2071869" cy="1749403"/>
            <a:chOff x="424246" y="1672477"/>
            <a:chExt cx="1922106" cy="1721598"/>
          </a:xfrm>
          <a:solidFill>
            <a:schemeClr val="accent2"/>
          </a:solidFill>
        </p:grpSpPr>
        <p:sp>
          <p:nvSpPr>
            <p:cNvPr id="34" name="Rectangle: Rounded Corners 33">
              <a:extLst>
                <a:ext uri="{FF2B5EF4-FFF2-40B4-BE49-F238E27FC236}">
                  <a16:creationId xmlns:a16="http://schemas.microsoft.com/office/drawing/2014/main" id="{12AB2325-5A9E-423B-8991-B3A8DF78B4AD}"/>
                </a:ext>
              </a:extLst>
            </p:cNvPr>
            <p:cNvSpPr/>
            <p:nvPr/>
          </p:nvSpPr>
          <p:spPr>
            <a:xfrm>
              <a:off x="424246" y="1672477"/>
              <a:ext cx="1922106" cy="1721598"/>
            </a:xfrm>
            <a:prstGeom prst="roundRect">
              <a:avLst>
                <a:gd name="adj" fmla="val 1618"/>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2" name="TextBox 31">
              <a:extLst>
                <a:ext uri="{FF2B5EF4-FFF2-40B4-BE49-F238E27FC236}">
                  <a16:creationId xmlns:a16="http://schemas.microsoft.com/office/drawing/2014/main" id="{B7FCA02F-8395-403E-B917-FFD4C5053ADE}"/>
                </a:ext>
              </a:extLst>
            </p:cNvPr>
            <p:cNvSpPr txBox="1"/>
            <p:nvPr/>
          </p:nvSpPr>
          <p:spPr>
            <a:xfrm>
              <a:off x="492022" y="1813457"/>
              <a:ext cx="1854330" cy="1491615"/>
            </a:xfrm>
            <a:prstGeom prst="roundRect">
              <a:avLst>
                <a:gd name="adj" fmla="val 239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Segoe UI"/>
                  <a:ea typeface="+mn-ea"/>
                  <a:cs typeface="+mn-cs"/>
                </a:rPr>
                <a:t>Selection of local education/ employability partners</a:t>
              </a:r>
            </a:p>
          </p:txBody>
        </p:sp>
      </p:grpSp>
      <p:grpSp>
        <p:nvGrpSpPr>
          <p:cNvPr id="18" name="Group 17">
            <a:extLst>
              <a:ext uri="{FF2B5EF4-FFF2-40B4-BE49-F238E27FC236}">
                <a16:creationId xmlns:a16="http://schemas.microsoft.com/office/drawing/2014/main" id="{7E5381CC-93B3-469D-A6D8-5D5BD2298148}"/>
              </a:ext>
            </a:extLst>
          </p:cNvPr>
          <p:cNvGrpSpPr/>
          <p:nvPr/>
        </p:nvGrpSpPr>
        <p:grpSpPr>
          <a:xfrm>
            <a:off x="280213" y="5338289"/>
            <a:ext cx="2112679" cy="905846"/>
            <a:chOff x="424246" y="1672478"/>
            <a:chExt cx="1922106" cy="891448"/>
          </a:xfrm>
          <a:solidFill>
            <a:schemeClr val="accent2"/>
          </a:solidFill>
        </p:grpSpPr>
        <p:sp>
          <p:nvSpPr>
            <p:cNvPr id="19" name="Rectangle: Rounded Corners 18">
              <a:extLst>
                <a:ext uri="{FF2B5EF4-FFF2-40B4-BE49-F238E27FC236}">
                  <a16:creationId xmlns:a16="http://schemas.microsoft.com/office/drawing/2014/main" id="{0D6B2F77-59D4-4546-B220-EB8C6F06F9BE}"/>
                </a:ext>
              </a:extLst>
            </p:cNvPr>
            <p:cNvSpPr/>
            <p:nvPr/>
          </p:nvSpPr>
          <p:spPr>
            <a:xfrm>
              <a:off x="424246" y="1672478"/>
              <a:ext cx="1922106" cy="891448"/>
            </a:xfrm>
            <a:prstGeom prst="roundRect">
              <a:avLst>
                <a:gd name="adj" fmla="val 1618"/>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0" name="TextBox 19">
              <a:extLst>
                <a:ext uri="{FF2B5EF4-FFF2-40B4-BE49-F238E27FC236}">
                  <a16:creationId xmlns:a16="http://schemas.microsoft.com/office/drawing/2014/main" id="{D277A37D-F66D-4B60-90BE-1FB27F73BA6C}"/>
                </a:ext>
              </a:extLst>
            </p:cNvPr>
            <p:cNvSpPr txBox="1"/>
            <p:nvPr/>
          </p:nvSpPr>
          <p:spPr>
            <a:xfrm>
              <a:off x="424246" y="1747604"/>
              <a:ext cx="1854330" cy="694889"/>
            </a:xfrm>
            <a:prstGeom prst="roundRect">
              <a:avLst>
                <a:gd name="adj" fmla="val 239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Segoe UI"/>
                  <a:ea typeface="+mn-ea"/>
                  <a:cs typeface="+mn-cs"/>
                </a:rPr>
                <a:t>Selection of local c</a:t>
              </a:r>
              <a:r>
                <a:rPr kumimoji="0" lang="en-GB" sz="1800" b="0" i="0" u="none" strike="noStrike" kern="1200" cap="none" spc="0" normalizeH="0" baseline="0" noProof="0" dirty="0" err="1">
                  <a:ln>
                    <a:noFill/>
                  </a:ln>
                  <a:solidFill>
                    <a:srgbClr val="FFFFFF"/>
                  </a:solidFill>
                  <a:effectLst/>
                  <a:uLnTx/>
                  <a:uFillTx/>
                  <a:latin typeface="Segoe UI"/>
                  <a:ea typeface="+mn-ea"/>
                  <a:cs typeface="+mn-cs"/>
                </a:rPr>
                <a:t>haritable</a:t>
              </a:r>
              <a:r>
                <a:rPr kumimoji="0" lang="en-GB" sz="1800" b="0" i="0" u="none" strike="noStrike" kern="1200" cap="none" spc="0" normalizeH="0" baseline="0" noProof="0" dirty="0">
                  <a:ln>
                    <a:noFill/>
                  </a:ln>
                  <a:solidFill>
                    <a:srgbClr val="FFFFFF"/>
                  </a:solidFill>
                  <a:effectLst/>
                  <a:uLnTx/>
                  <a:uFillTx/>
                  <a:latin typeface="Segoe UI"/>
                  <a:ea typeface="+mn-ea"/>
                  <a:cs typeface="+mn-cs"/>
                </a:rPr>
                <a:t> partners</a:t>
              </a:r>
            </a:p>
          </p:txBody>
        </p:sp>
      </p:grpSp>
      <p:cxnSp>
        <p:nvCxnSpPr>
          <p:cNvPr id="21" name="Straight Connector 20">
            <a:extLst>
              <a:ext uri="{FF2B5EF4-FFF2-40B4-BE49-F238E27FC236}">
                <a16:creationId xmlns:a16="http://schemas.microsoft.com/office/drawing/2014/main" id="{48A84E6B-55B3-4FB7-A63E-FDC9972C5890}"/>
              </a:ext>
            </a:extLst>
          </p:cNvPr>
          <p:cNvCxnSpPr/>
          <p:nvPr/>
        </p:nvCxnSpPr>
        <p:spPr>
          <a:xfrm>
            <a:off x="2502537" y="5341288"/>
            <a:ext cx="9006053" cy="0"/>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08A27C29-26F1-4180-BF9C-18FD343D14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6395" y="2688899"/>
            <a:ext cx="1495558" cy="573219"/>
          </a:xfrm>
          <a:prstGeom prst="rect">
            <a:avLst/>
          </a:prstGeom>
          <a:ln>
            <a:noFill/>
          </a:ln>
        </p:spPr>
      </p:pic>
      <p:cxnSp>
        <p:nvCxnSpPr>
          <p:cNvPr id="45" name="Straight Connector 44">
            <a:extLst>
              <a:ext uri="{FF2B5EF4-FFF2-40B4-BE49-F238E27FC236}">
                <a16:creationId xmlns:a16="http://schemas.microsoft.com/office/drawing/2014/main" id="{29C6A7D7-A0A1-4885-AC53-45736EDFAA23}"/>
              </a:ext>
            </a:extLst>
          </p:cNvPr>
          <p:cNvCxnSpPr/>
          <p:nvPr/>
        </p:nvCxnSpPr>
        <p:spPr>
          <a:xfrm>
            <a:off x="2471837" y="6244135"/>
            <a:ext cx="9006053" cy="0"/>
          </a:xfrm>
          <a:prstGeom prst="line">
            <a:avLst/>
          </a:prstGeom>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8371258B-C310-42FF-87E8-7D83758DAB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4570" y="5541071"/>
            <a:ext cx="1268905" cy="500282"/>
          </a:xfrm>
          <a:prstGeom prst="rect">
            <a:avLst/>
          </a:prstGeom>
        </p:spPr>
      </p:pic>
      <p:pic>
        <p:nvPicPr>
          <p:cNvPr id="13" name="Picture 12">
            <a:extLst>
              <a:ext uri="{FF2B5EF4-FFF2-40B4-BE49-F238E27FC236}">
                <a16:creationId xmlns:a16="http://schemas.microsoft.com/office/drawing/2014/main" id="{C9FB8866-8267-4738-9BA0-C57CF8E25E9C}"/>
              </a:ext>
            </a:extLst>
          </p:cNvPr>
          <p:cNvPicPr>
            <a:picLocks noChangeAspect="1"/>
          </p:cNvPicPr>
          <p:nvPr/>
        </p:nvPicPr>
        <p:blipFill>
          <a:blip r:embed="rId7"/>
          <a:stretch>
            <a:fillRect/>
          </a:stretch>
        </p:blipFill>
        <p:spPr>
          <a:xfrm>
            <a:off x="7903662" y="2561298"/>
            <a:ext cx="865346" cy="793130"/>
          </a:xfrm>
          <a:prstGeom prst="rect">
            <a:avLst/>
          </a:prstGeom>
        </p:spPr>
      </p:pic>
      <p:sp>
        <p:nvSpPr>
          <p:cNvPr id="2" name="TextBox 1">
            <a:extLst>
              <a:ext uri="{FF2B5EF4-FFF2-40B4-BE49-F238E27FC236}">
                <a16:creationId xmlns:a16="http://schemas.microsoft.com/office/drawing/2014/main" id="{E433CB44-0756-435E-B104-0D93253F4B95}"/>
              </a:ext>
            </a:extLst>
          </p:cNvPr>
          <p:cNvSpPr txBox="1"/>
          <p:nvPr/>
        </p:nvSpPr>
        <p:spPr>
          <a:xfrm>
            <a:off x="1827134" y="245695"/>
            <a:ext cx="9215864" cy="584775"/>
          </a:xfrm>
          <a:prstGeom prst="rect">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5173"/>
                </a:solidFill>
                <a:effectLst/>
                <a:uLnTx/>
                <a:uFillTx/>
                <a:latin typeface="Segoe UI"/>
                <a:ea typeface="+mn-ea"/>
                <a:cs typeface="+mn-cs"/>
              </a:rPr>
              <a:t>Murray House– Local Stakeholder Mapping</a:t>
            </a:r>
          </a:p>
        </p:txBody>
      </p:sp>
      <p:pic>
        <p:nvPicPr>
          <p:cNvPr id="37" name="Picture 36">
            <a:extLst>
              <a:ext uri="{FF2B5EF4-FFF2-40B4-BE49-F238E27FC236}">
                <a16:creationId xmlns:a16="http://schemas.microsoft.com/office/drawing/2014/main" id="{5B52AB89-63DA-4B3F-B669-E0997293B2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7303" y="777079"/>
            <a:ext cx="2072259" cy="1552194"/>
          </a:xfrm>
          <a:prstGeom prst="rect">
            <a:avLst/>
          </a:prstGeom>
        </p:spPr>
      </p:pic>
      <p:pic>
        <p:nvPicPr>
          <p:cNvPr id="38" name="Picture 37">
            <a:extLst>
              <a:ext uri="{FF2B5EF4-FFF2-40B4-BE49-F238E27FC236}">
                <a16:creationId xmlns:a16="http://schemas.microsoft.com/office/drawing/2014/main" id="{48F48435-7150-454B-96B4-0647A96D2A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7886" y="2286399"/>
            <a:ext cx="1200150" cy="1200150"/>
          </a:xfrm>
          <a:prstGeom prst="rect">
            <a:avLst/>
          </a:prstGeom>
        </p:spPr>
      </p:pic>
      <p:pic>
        <p:nvPicPr>
          <p:cNvPr id="22" name="Picture 21" descr="Logo, company name&#10;&#10;Description automatically generated">
            <a:extLst>
              <a:ext uri="{FF2B5EF4-FFF2-40B4-BE49-F238E27FC236}">
                <a16:creationId xmlns:a16="http://schemas.microsoft.com/office/drawing/2014/main" id="{90A2A324-475C-43CF-9F03-BAA3B2F2C8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7303" y="4313946"/>
            <a:ext cx="1519238" cy="1010983"/>
          </a:xfrm>
          <a:prstGeom prst="rect">
            <a:avLst/>
          </a:prstGeom>
        </p:spPr>
      </p:pic>
      <p:pic>
        <p:nvPicPr>
          <p:cNvPr id="40" name="Picture 39" descr="Text&#10;&#10;Description automatically generated with low confidence">
            <a:extLst>
              <a:ext uri="{FF2B5EF4-FFF2-40B4-BE49-F238E27FC236}">
                <a16:creationId xmlns:a16="http://schemas.microsoft.com/office/drawing/2014/main" id="{7B84E526-CD48-4128-A79D-5C402C91B5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20207" y="4201211"/>
            <a:ext cx="1614932" cy="827024"/>
          </a:xfrm>
          <a:prstGeom prst="rect">
            <a:avLst/>
          </a:prstGeom>
        </p:spPr>
      </p:pic>
      <p:pic>
        <p:nvPicPr>
          <p:cNvPr id="24" name="Picture 23">
            <a:extLst>
              <a:ext uri="{FF2B5EF4-FFF2-40B4-BE49-F238E27FC236}">
                <a16:creationId xmlns:a16="http://schemas.microsoft.com/office/drawing/2014/main" id="{004FF601-48DE-43B0-8E79-85B52438388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55096" y="5412064"/>
            <a:ext cx="771525" cy="771525"/>
          </a:xfrm>
          <a:prstGeom prst="rect">
            <a:avLst/>
          </a:prstGeom>
        </p:spPr>
      </p:pic>
      <p:pic>
        <p:nvPicPr>
          <p:cNvPr id="48" name="Picture 47">
            <a:extLst>
              <a:ext uri="{FF2B5EF4-FFF2-40B4-BE49-F238E27FC236}">
                <a16:creationId xmlns:a16="http://schemas.microsoft.com/office/drawing/2014/main" id="{6E56F17D-AE8D-4989-AEA2-D826190C16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62012" y="5430107"/>
            <a:ext cx="1486107" cy="627881"/>
          </a:xfrm>
          <a:prstGeom prst="rect">
            <a:avLst/>
          </a:prstGeom>
        </p:spPr>
      </p:pic>
      <p:pic>
        <p:nvPicPr>
          <p:cNvPr id="49" name="Picture 48">
            <a:extLst>
              <a:ext uri="{FF2B5EF4-FFF2-40B4-BE49-F238E27FC236}">
                <a16:creationId xmlns:a16="http://schemas.microsoft.com/office/drawing/2014/main" id="{B5BFDC34-7845-463D-A56A-7C48BE162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49069" y="5558246"/>
            <a:ext cx="1774423" cy="564797"/>
          </a:xfrm>
          <a:prstGeom prst="rect">
            <a:avLst/>
          </a:prstGeom>
        </p:spPr>
      </p:pic>
      <p:pic>
        <p:nvPicPr>
          <p:cNvPr id="51" name="Picture 50">
            <a:extLst>
              <a:ext uri="{FF2B5EF4-FFF2-40B4-BE49-F238E27FC236}">
                <a16:creationId xmlns:a16="http://schemas.microsoft.com/office/drawing/2014/main" id="{A4BE9436-1EF2-44C4-A9E7-F2F0D2EBF25F}"/>
              </a:ext>
            </a:extLst>
          </p:cNvPr>
          <p:cNvPicPr>
            <a:picLocks noChangeAspect="1"/>
          </p:cNvPicPr>
          <p:nvPr/>
        </p:nvPicPr>
        <p:blipFill>
          <a:blip r:embed="rId15"/>
          <a:stretch>
            <a:fillRect/>
          </a:stretch>
        </p:blipFill>
        <p:spPr>
          <a:xfrm>
            <a:off x="2484166" y="3527228"/>
            <a:ext cx="2274614" cy="684884"/>
          </a:xfrm>
          <a:prstGeom prst="rect">
            <a:avLst/>
          </a:prstGeom>
        </p:spPr>
      </p:pic>
      <p:pic>
        <p:nvPicPr>
          <p:cNvPr id="53" name="Picture 52">
            <a:extLst>
              <a:ext uri="{FF2B5EF4-FFF2-40B4-BE49-F238E27FC236}">
                <a16:creationId xmlns:a16="http://schemas.microsoft.com/office/drawing/2014/main" id="{C4615244-CABA-45DD-8D77-618DB0FCE8A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17448" y="3701254"/>
            <a:ext cx="1524662" cy="504311"/>
          </a:xfrm>
          <a:prstGeom prst="rect">
            <a:avLst/>
          </a:prstGeom>
        </p:spPr>
      </p:pic>
      <p:pic>
        <p:nvPicPr>
          <p:cNvPr id="54" name="Picture 53">
            <a:extLst>
              <a:ext uri="{FF2B5EF4-FFF2-40B4-BE49-F238E27FC236}">
                <a16:creationId xmlns:a16="http://schemas.microsoft.com/office/drawing/2014/main" id="{C223FD0F-684A-4F16-A0F5-FF6C9D19B673}"/>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603478" y="3654396"/>
            <a:ext cx="1049152" cy="1049152"/>
          </a:xfrm>
          <a:prstGeom prst="rect">
            <a:avLst/>
          </a:prstGeom>
        </p:spPr>
      </p:pic>
      <p:pic>
        <p:nvPicPr>
          <p:cNvPr id="55" name="Picture 54">
            <a:extLst>
              <a:ext uri="{FF2B5EF4-FFF2-40B4-BE49-F238E27FC236}">
                <a16:creationId xmlns:a16="http://schemas.microsoft.com/office/drawing/2014/main" id="{D69482DF-4A1C-44CE-BD7D-454415D182A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77117" y="3444727"/>
            <a:ext cx="2981325" cy="781050"/>
          </a:xfrm>
          <a:prstGeom prst="rect">
            <a:avLst/>
          </a:prstGeom>
        </p:spPr>
      </p:pic>
      <p:pic>
        <p:nvPicPr>
          <p:cNvPr id="47" name="Picture 46" descr="A picture containing clipart&#10;&#10;Description automatically generated">
            <a:extLst>
              <a:ext uri="{FF2B5EF4-FFF2-40B4-BE49-F238E27FC236}">
                <a16:creationId xmlns:a16="http://schemas.microsoft.com/office/drawing/2014/main" id="{BEBDCAD8-C290-4A7A-8CBB-9FE710C64B1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66296" y="2365953"/>
            <a:ext cx="2527153" cy="1122095"/>
          </a:xfrm>
          <a:prstGeom prst="rect">
            <a:avLst/>
          </a:prstGeom>
        </p:spPr>
      </p:pic>
      <p:pic>
        <p:nvPicPr>
          <p:cNvPr id="6" name="Picture 5" descr="Logo&#10;&#10;Description automatically generated">
            <a:extLst>
              <a:ext uri="{FF2B5EF4-FFF2-40B4-BE49-F238E27FC236}">
                <a16:creationId xmlns:a16="http://schemas.microsoft.com/office/drawing/2014/main" id="{99A328EF-5C39-43D1-B1A5-050173E6EAB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35473" y="3997192"/>
            <a:ext cx="1666875" cy="1140143"/>
          </a:xfrm>
          <a:prstGeom prst="rect">
            <a:avLst/>
          </a:prstGeom>
        </p:spPr>
      </p:pic>
      <p:pic>
        <p:nvPicPr>
          <p:cNvPr id="3" name="Picture 2">
            <a:extLst>
              <a:ext uri="{FF2B5EF4-FFF2-40B4-BE49-F238E27FC236}">
                <a16:creationId xmlns:a16="http://schemas.microsoft.com/office/drawing/2014/main" id="{97285C97-C8CE-4D75-B24E-8A93521C8BBD}"/>
              </a:ext>
            </a:extLst>
          </p:cNvPr>
          <p:cNvPicPr>
            <a:picLocks noChangeAspect="1"/>
          </p:cNvPicPr>
          <p:nvPr/>
        </p:nvPicPr>
        <p:blipFill>
          <a:blip r:embed="rId21"/>
          <a:stretch>
            <a:fillRect/>
          </a:stretch>
        </p:blipFill>
        <p:spPr>
          <a:xfrm>
            <a:off x="2626087" y="2415758"/>
            <a:ext cx="2670279" cy="993734"/>
          </a:xfrm>
          <a:prstGeom prst="rect">
            <a:avLst/>
          </a:prstGeom>
        </p:spPr>
      </p:pic>
      <p:pic>
        <p:nvPicPr>
          <p:cNvPr id="41" name="Picture 40" descr="Logo&#10;&#10;Description automatically generated with medium confidence">
            <a:extLst>
              <a:ext uri="{FF2B5EF4-FFF2-40B4-BE49-F238E27FC236}">
                <a16:creationId xmlns:a16="http://schemas.microsoft.com/office/drawing/2014/main" id="{A78A81CA-CE86-4114-8536-3AFDBB8C3BD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935652" y="5324929"/>
            <a:ext cx="1534954" cy="901065"/>
          </a:xfrm>
          <a:prstGeom prst="rect">
            <a:avLst/>
          </a:prstGeom>
        </p:spPr>
      </p:pic>
    </p:spTree>
    <p:extLst>
      <p:ext uri="{BB962C8B-B14F-4D97-AF65-F5344CB8AC3E}">
        <p14:creationId xmlns:p14="http://schemas.microsoft.com/office/powerpoint/2010/main" val="330917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540CB0-E071-4034-B401-A1D20A2C1DF0}"/>
              </a:ext>
            </a:extLst>
          </p:cNvPr>
          <p:cNvSpPr>
            <a:spLocks noGrp="1"/>
          </p:cNvSpPr>
          <p:nvPr>
            <p:ph type="ctrTitle"/>
          </p:nvPr>
        </p:nvSpPr>
        <p:spPr/>
        <p:txBody>
          <a:bodyPr/>
          <a:lstStyle/>
          <a:p>
            <a:r>
              <a:rPr lang="en-GB" dirty="0"/>
              <a:t>Thank you</a:t>
            </a:r>
            <a:br>
              <a:rPr lang="en-GB" dirty="0"/>
            </a:br>
            <a:r>
              <a:rPr lang="en-GB" dirty="0"/>
              <a:t>Questions?</a:t>
            </a:r>
          </a:p>
        </p:txBody>
      </p:sp>
    </p:spTree>
    <p:extLst>
      <p:ext uri="{BB962C8B-B14F-4D97-AF65-F5344CB8AC3E}">
        <p14:creationId xmlns:p14="http://schemas.microsoft.com/office/powerpoint/2010/main" val="206906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6C0388-2B4C-4466-905A-E80A9A295A3C}"/>
              </a:ext>
            </a:extLst>
          </p:cNvPr>
          <p:cNvPicPr>
            <a:picLocks noChangeAspect="1"/>
          </p:cNvPicPr>
          <p:nvPr/>
        </p:nvPicPr>
        <p:blipFill>
          <a:blip r:embed="rId2"/>
          <a:stretch>
            <a:fillRect/>
          </a:stretch>
        </p:blipFill>
        <p:spPr>
          <a:xfrm>
            <a:off x="1714499" y="166481"/>
            <a:ext cx="8950187" cy="6712641"/>
          </a:xfrm>
          <a:prstGeom prst="rect">
            <a:avLst/>
          </a:prstGeom>
        </p:spPr>
      </p:pic>
    </p:spTree>
    <p:extLst>
      <p:ext uri="{BB962C8B-B14F-4D97-AF65-F5344CB8AC3E}">
        <p14:creationId xmlns:p14="http://schemas.microsoft.com/office/powerpoint/2010/main" val="319959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35C5C65-EF34-4E93-8B6B-33D18AEF241A}"/>
              </a:ext>
            </a:extLst>
          </p:cNvPr>
          <p:cNvSpPr>
            <a:spLocks noGrp="1"/>
          </p:cNvSpPr>
          <p:nvPr>
            <p:ph type="title"/>
          </p:nvPr>
        </p:nvSpPr>
        <p:spPr>
          <a:xfrm>
            <a:off x="5397500" y="263525"/>
            <a:ext cx="5399088" cy="425450"/>
          </a:xfrm>
        </p:spPr>
        <p:txBody>
          <a:bodyPr>
            <a:normAutofit fontScale="90000"/>
          </a:bodyPr>
          <a:lstStyle/>
          <a:p>
            <a:pPr eaLnBrk="1" hangingPunct="1"/>
            <a:r>
              <a:rPr lang="en-US" altLang="en-US" sz="2900">
                <a:latin typeface="Verdana" panose="020B0604030504040204" pitchFamily="34" charset="0"/>
                <a:ea typeface="Verdana" panose="020B0604030504040204" pitchFamily="34" charset="0"/>
                <a:cs typeface="Verdana" panose="020B0604030504040204" pitchFamily="34" charset="0"/>
              </a:rPr>
              <a:t>Heart of the Community</a:t>
            </a:r>
          </a:p>
        </p:txBody>
      </p:sp>
      <p:sp>
        <p:nvSpPr>
          <p:cNvPr id="2" name="Content Placeholder 2">
            <a:extLst>
              <a:ext uri="{FF2B5EF4-FFF2-40B4-BE49-F238E27FC236}">
                <a16:creationId xmlns:a16="http://schemas.microsoft.com/office/drawing/2014/main" id="{3E9BE16C-4AE8-4CEF-A8F7-4528C6134569}"/>
              </a:ext>
            </a:extLst>
          </p:cNvPr>
          <p:cNvSpPr>
            <a:spLocks noGrp="1"/>
          </p:cNvSpPr>
          <p:nvPr>
            <p:ph idx="1"/>
          </p:nvPr>
        </p:nvSpPr>
        <p:spPr>
          <a:xfrm>
            <a:off x="5405438" y="1011238"/>
            <a:ext cx="5984875" cy="5270500"/>
          </a:xfrm>
        </p:spPr>
        <p:txBody>
          <a:bodyPr/>
          <a:lstStyle/>
          <a:p>
            <a:pPr eaLnBrk="1" hangingPunct="1">
              <a:defRPr/>
            </a:pPr>
            <a:r>
              <a:rPr lang="en-GB" sz="1400" dirty="0"/>
              <a:t>We use the power of football to motivate people to:</a:t>
            </a:r>
            <a:br>
              <a:rPr lang="en-GB" sz="1400" dirty="0"/>
            </a:br>
            <a:endParaRPr lang="en-GB" sz="1400" dirty="0"/>
          </a:p>
          <a:p>
            <a:pPr marL="174625" lvl="1" indent="-174625" eaLnBrk="1" hangingPunct="1">
              <a:defRPr/>
            </a:pPr>
            <a:r>
              <a:rPr lang="en-GB" sz="1400" dirty="0"/>
              <a:t>be more active and participate in a wide range of sports</a:t>
            </a:r>
          </a:p>
          <a:p>
            <a:pPr marL="174625" lvl="1" indent="-174625" eaLnBrk="1" hangingPunct="1">
              <a:defRPr/>
            </a:pPr>
            <a:r>
              <a:rPr lang="en-GB" sz="1400" dirty="0"/>
              <a:t>learn</a:t>
            </a:r>
          </a:p>
          <a:p>
            <a:pPr marL="174625" lvl="1" indent="-174625" eaLnBrk="1" hangingPunct="1">
              <a:defRPr/>
            </a:pPr>
            <a:r>
              <a:rPr lang="en-GB" sz="1400" dirty="0"/>
              <a:t>be more employable</a:t>
            </a:r>
          </a:p>
          <a:p>
            <a:pPr marL="174625" lvl="1" indent="-174625" eaLnBrk="1" hangingPunct="1">
              <a:defRPr/>
            </a:pPr>
            <a:r>
              <a:rPr lang="en-GB" sz="1400" dirty="0"/>
              <a:t>be healthier</a:t>
            </a:r>
          </a:p>
          <a:p>
            <a:pPr marL="174625" lvl="1" indent="-174625" eaLnBrk="1" hangingPunct="1">
              <a:defRPr/>
            </a:pPr>
            <a:r>
              <a:rPr lang="en-GB" sz="1400" dirty="0"/>
              <a:t>overcome obstacles</a:t>
            </a:r>
          </a:p>
          <a:p>
            <a:pPr marL="174625" lvl="1" indent="-174625" eaLnBrk="1" hangingPunct="1">
              <a:defRPr/>
            </a:pPr>
            <a:r>
              <a:rPr lang="en-GB" sz="1400" dirty="0"/>
              <a:t>respect themselves and each other</a:t>
            </a:r>
          </a:p>
          <a:p>
            <a:pPr marL="174625" lvl="1" indent="-174625" eaLnBrk="1" hangingPunct="1">
              <a:defRPr/>
            </a:pPr>
            <a:r>
              <a:rPr lang="en-GB" sz="1400" dirty="0"/>
              <a:t>have fun and to reach their potential</a:t>
            </a:r>
          </a:p>
          <a:p>
            <a:pPr eaLnBrk="1" hangingPunct="1">
              <a:defRPr/>
            </a:pPr>
            <a:br>
              <a:rPr lang="en-GB" sz="1400" b="1" i="1" dirty="0"/>
            </a:br>
            <a:r>
              <a:rPr lang="en-GB" sz="1400" b="1" i="1" dirty="0"/>
              <a:t>Why we are different</a:t>
            </a:r>
            <a:br>
              <a:rPr lang="en-GB" sz="1400" b="1" i="1" dirty="0"/>
            </a:br>
            <a:endParaRPr lang="en-GB" sz="1400" b="1" i="1" dirty="0"/>
          </a:p>
          <a:p>
            <a:pPr marL="285750" indent="-285750" eaLnBrk="1" hangingPunct="1">
              <a:buFont typeface="Arial" panose="020B0604020202020204" pitchFamily="34" charset="0"/>
              <a:buChar char="•"/>
              <a:defRPr/>
            </a:pPr>
            <a:r>
              <a:rPr lang="en-GB" sz="1400" dirty="0"/>
              <a:t>Our ability to engage people that others cannot reach using the Newcastle United brand </a:t>
            </a:r>
          </a:p>
          <a:p>
            <a:pPr marL="285750" indent="-285750" eaLnBrk="1" hangingPunct="1">
              <a:buFont typeface="Arial" panose="020B0604020202020204" pitchFamily="34" charset="0"/>
              <a:buChar char="•"/>
              <a:defRPr/>
            </a:pPr>
            <a:r>
              <a:rPr lang="en-GB" sz="1400" dirty="0"/>
              <a:t>Committed and motivated staff who are skilled at helping people realise their potential</a:t>
            </a:r>
          </a:p>
          <a:p>
            <a:pPr marL="285750" indent="-285750" eaLnBrk="1" hangingPunct="1">
              <a:buFont typeface="Arial" panose="020B0604020202020204" pitchFamily="34" charset="0"/>
              <a:buChar char="•"/>
              <a:defRPr/>
            </a:pPr>
            <a:r>
              <a:rPr lang="en-GB" sz="1400" dirty="0"/>
              <a:t>Strong partnerships that compliment and strengthen our work </a:t>
            </a:r>
          </a:p>
          <a:p>
            <a:pPr marL="285750" indent="-285750" eaLnBrk="1" hangingPunct="1">
              <a:buFont typeface="Arial" panose="020B0604020202020204" pitchFamily="34" charset="0"/>
              <a:buChar char="•"/>
              <a:defRPr/>
            </a:pPr>
            <a:r>
              <a:rPr lang="en-GB" sz="1400" dirty="0"/>
              <a:t>An established provider with 13 years of working at the heart of our local community helping over 64,000 people annually</a:t>
            </a:r>
          </a:p>
          <a:p>
            <a:pPr eaLnBrk="1" hangingPunct="1">
              <a:defRPr/>
            </a:pPr>
            <a:endParaRPr lang="en-GB" dirty="0"/>
          </a:p>
        </p:txBody>
      </p:sp>
      <p:pic>
        <p:nvPicPr>
          <p:cNvPr id="10244" name="Picture 5">
            <a:extLst>
              <a:ext uri="{FF2B5EF4-FFF2-40B4-BE49-F238E27FC236}">
                <a16:creationId xmlns:a16="http://schemas.microsoft.com/office/drawing/2014/main" id="{47C60161-3CA9-42A1-8CF0-91C0FAD66D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825" y="5754688"/>
            <a:ext cx="1147763"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8">
            <a:extLst>
              <a:ext uri="{FF2B5EF4-FFF2-40B4-BE49-F238E27FC236}">
                <a16:creationId xmlns:a16="http://schemas.microsoft.com/office/drawing/2014/main" id="{9BB666D6-7AD8-4A54-B671-2992D7AC6BD2}"/>
              </a:ext>
            </a:extLst>
          </p:cNvPr>
          <p:cNvPicPr>
            <a:picLocks noChangeAspect="1"/>
          </p:cNvPicPr>
          <p:nvPr/>
        </p:nvPicPr>
        <p:blipFill>
          <a:blip r:embed="rId3">
            <a:extLst>
              <a:ext uri="{28A0092B-C50C-407E-A947-70E740481C1C}">
                <a14:useLocalDpi xmlns:a14="http://schemas.microsoft.com/office/drawing/2010/main" val="0"/>
              </a:ext>
            </a:extLst>
          </a:blip>
          <a:srcRect l="24181" r="28090"/>
          <a:stretch>
            <a:fillRect/>
          </a:stretch>
        </p:blipFill>
        <p:spPr bwMode="auto">
          <a:xfrm>
            <a:off x="0" y="30163"/>
            <a:ext cx="4854575"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4">
            <a:extLst>
              <a:ext uri="{FF2B5EF4-FFF2-40B4-BE49-F238E27FC236}">
                <a16:creationId xmlns:a16="http://schemas.microsoft.com/office/drawing/2014/main" id="{10E7998B-B45F-430C-8634-5D80A1E3DDCA}"/>
              </a:ext>
            </a:extLst>
          </p:cNvPr>
          <p:cNvPicPr>
            <a:picLocks noChangeAspect="1"/>
          </p:cNvPicPr>
          <p:nvPr/>
        </p:nvPicPr>
        <p:blipFill>
          <a:blip r:embed="rId4">
            <a:extLst>
              <a:ext uri="{28A0092B-C50C-407E-A947-70E740481C1C}">
                <a14:useLocalDpi xmlns:a14="http://schemas.microsoft.com/office/drawing/2010/main" val="0"/>
              </a:ext>
            </a:extLst>
          </a:blip>
          <a:srcRect l="30659" r="20427"/>
          <a:stretch>
            <a:fillRect/>
          </a:stretch>
        </p:blipFill>
        <p:spPr bwMode="auto">
          <a:xfrm>
            <a:off x="0" y="0"/>
            <a:ext cx="504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4ED55134-814A-4C25-98E5-A8AF24EA12C0}"/>
              </a:ext>
            </a:extLst>
          </p:cNvPr>
          <p:cNvSpPr>
            <a:spLocks noGrp="1"/>
          </p:cNvSpPr>
          <p:nvPr>
            <p:ph type="title"/>
          </p:nvPr>
        </p:nvSpPr>
        <p:spPr>
          <a:xfrm>
            <a:off x="5151438" y="481013"/>
            <a:ext cx="5399087" cy="425450"/>
          </a:xfrm>
        </p:spPr>
        <p:txBody>
          <a:bodyPr>
            <a:normAutofit fontScale="90000"/>
          </a:bodyPr>
          <a:lstStyle/>
          <a:p>
            <a:r>
              <a:rPr lang="en-US" altLang="en-US" sz="2900">
                <a:latin typeface="Verdana" panose="020B0604030504040204" pitchFamily="34" charset="0"/>
                <a:ea typeface="Verdana" panose="020B0604030504040204" pitchFamily="34" charset="0"/>
                <a:cs typeface="Verdana" panose="020B0604030504040204" pitchFamily="34" charset="0"/>
              </a:rPr>
              <a:t>Working in Partnership </a:t>
            </a:r>
          </a:p>
        </p:txBody>
      </p:sp>
      <p:pic>
        <p:nvPicPr>
          <p:cNvPr id="11267" name="Picture 5">
            <a:extLst>
              <a:ext uri="{FF2B5EF4-FFF2-40B4-BE49-F238E27FC236}">
                <a16:creationId xmlns:a16="http://schemas.microsoft.com/office/drawing/2014/main" id="{BE1A415B-9151-4775-A0FF-01288F7D47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563" y="5594350"/>
            <a:ext cx="114776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D501C427-68BD-481B-B1EA-1F0C1E9813BE}"/>
              </a:ext>
            </a:extLst>
          </p:cNvPr>
          <p:cNvSpPr>
            <a:spLocks noGrp="1"/>
          </p:cNvSpPr>
          <p:nvPr>
            <p:ph idx="1"/>
          </p:nvPr>
        </p:nvSpPr>
        <p:spPr>
          <a:xfrm>
            <a:off x="5138738" y="1139825"/>
            <a:ext cx="6745287" cy="5038725"/>
          </a:xfrm>
        </p:spPr>
        <p:txBody>
          <a:bodyPr>
            <a:normAutofit fontScale="77500" lnSpcReduction="20000"/>
          </a:bodyPr>
          <a:lstStyle/>
          <a:p>
            <a:pPr eaLnBrk="1" hangingPunct="1">
              <a:lnSpc>
                <a:spcPct val="120000"/>
              </a:lnSpc>
              <a:defRPr/>
            </a:pPr>
            <a:r>
              <a:rPr lang="en-GB" sz="2200" dirty="0"/>
              <a:t>Newcastle United Foundation is an award winning regional charity, with a national reputation for delivering excellence in community sport, learning and wellbeing.</a:t>
            </a:r>
          </a:p>
          <a:p>
            <a:pPr eaLnBrk="1" hangingPunct="1">
              <a:lnSpc>
                <a:spcPct val="120000"/>
              </a:lnSpc>
              <a:defRPr/>
            </a:pPr>
            <a:endParaRPr lang="en-GB" sz="2200" dirty="0"/>
          </a:p>
          <a:p>
            <a:pPr eaLnBrk="1" hangingPunct="1">
              <a:lnSpc>
                <a:spcPct val="120000"/>
              </a:lnSpc>
              <a:defRPr/>
            </a:pPr>
            <a:r>
              <a:rPr lang="en-GB" sz="2200" dirty="0"/>
              <a:t>With excellent links to Newcastle United Football Club, a partnership with the Foundation brings status, prestige and exposure. </a:t>
            </a:r>
          </a:p>
          <a:p>
            <a:pPr eaLnBrk="1" hangingPunct="1">
              <a:lnSpc>
                <a:spcPct val="120000"/>
              </a:lnSpc>
              <a:defRPr/>
            </a:pPr>
            <a:endParaRPr lang="en-GB" sz="2200" dirty="0"/>
          </a:p>
          <a:p>
            <a:pPr eaLnBrk="1" hangingPunct="1">
              <a:lnSpc>
                <a:spcPct val="120000"/>
              </a:lnSpc>
              <a:defRPr/>
            </a:pPr>
            <a:r>
              <a:rPr lang="en-GB" sz="2200" dirty="0"/>
              <a:t>The Foundation has a 13 year track record of supporting organisations to deliver their CSR strategies, build meaningful community connexions and demonstrate social impact. </a:t>
            </a:r>
          </a:p>
          <a:p>
            <a:pPr eaLnBrk="1" hangingPunct="1">
              <a:lnSpc>
                <a:spcPct val="120000"/>
              </a:lnSpc>
              <a:defRPr/>
            </a:pPr>
            <a:endParaRPr lang="en-GB" sz="2200" dirty="0"/>
          </a:p>
          <a:p>
            <a:pPr eaLnBrk="1" hangingPunct="1">
              <a:lnSpc>
                <a:spcPct val="120000"/>
              </a:lnSpc>
              <a:defRPr/>
            </a:pPr>
            <a:r>
              <a:rPr lang="en-GB" sz="2200" dirty="0"/>
              <a:t>The Foundation also has excellent relationships with North East schools, delivering in 25% of Primary Schools and key Secondary Schools across the region. </a:t>
            </a:r>
          </a:p>
          <a:p>
            <a:pPr eaLnBrk="1" hangingPunct="1">
              <a:defRPr/>
            </a:pPr>
            <a:endParaRPr lang="en-GB" dirty="0"/>
          </a:p>
        </p:txBody>
      </p:sp>
      <p:pic>
        <p:nvPicPr>
          <p:cNvPr id="11269" name="Picture 1">
            <a:extLst>
              <a:ext uri="{FF2B5EF4-FFF2-40B4-BE49-F238E27FC236}">
                <a16:creationId xmlns:a16="http://schemas.microsoft.com/office/drawing/2014/main" id="{F1E9DBDC-B3A2-434D-A362-A7247AB8E1D0}"/>
              </a:ext>
            </a:extLst>
          </p:cNvPr>
          <p:cNvPicPr>
            <a:picLocks noChangeAspect="1"/>
          </p:cNvPicPr>
          <p:nvPr/>
        </p:nvPicPr>
        <p:blipFill>
          <a:blip r:embed="rId3">
            <a:extLst>
              <a:ext uri="{28A0092B-C50C-407E-A947-70E740481C1C}">
                <a14:useLocalDpi xmlns:a14="http://schemas.microsoft.com/office/drawing/2010/main" val="0"/>
              </a:ext>
            </a:extLst>
          </a:blip>
          <a:srcRect l="12582" r="20377"/>
          <a:stretch>
            <a:fillRect/>
          </a:stretch>
        </p:blipFill>
        <p:spPr bwMode="auto">
          <a:xfrm>
            <a:off x="0" y="0"/>
            <a:ext cx="459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Placeholder 2">
            <a:extLst>
              <a:ext uri="{FF2B5EF4-FFF2-40B4-BE49-F238E27FC236}">
                <a16:creationId xmlns:a16="http://schemas.microsoft.com/office/drawing/2014/main" id="{67AA50A9-D580-4CF5-A684-8900F660822F}"/>
              </a:ext>
            </a:extLst>
          </p:cNvPr>
          <p:cNvPicPr>
            <a:picLocks noChangeAspect="1"/>
          </p:cNvPicPr>
          <p:nvPr/>
        </p:nvPicPr>
        <p:blipFill>
          <a:blip r:embed="rId4">
            <a:extLst>
              <a:ext uri="{28A0092B-C50C-407E-A947-70E740481C1C}">
                <a14:useLocalDpi xmlns:a14="http://schemas.microsoft.com/office/drawing/2010/main" val="0"/>
              </a:ext>
            </a:extLst>
          </a:blip>
          <a:srcRect l="13365" r="15440"/>
          <a:stretch>
            <a:fillRect/>
          </a:stretch>
        </p:blipFill>
        <p:spPr bwMode="auto">
          <a:xfrm>
            <a:off x="0" y="-12700"/>
            <a:ext cx="4900613"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id="{251AE64F-4F23-4CDA-8539-63322D8F0CF7}"/>
              </a:ext>
            </a:extLst>
          </p:cNvPr>
          <p:cNvPicPr>
            <a:picLocks noChangeAspect="1"/>
          </p:cNvPicPr>
          <p:nvPr/>
        </p:nvPicPr>
        <p:blipFill>
          <a:blip r:embed="rId2">
            <a:extLst>
              <a:ext uri="{28A0092B-C50C-407E-A947-70E740481C1C}">
                <a14:useLocalDpi xmlns:a14="http://schemas.microsoft.com/office/drawing/2010/main" val="0"/>
              </a:ext>
            </a:extLst>
          </a:blip>
          <a:srcRect l="2051" t="2991" r="4280"/>
          <a:stretch>
            <a:fillRect/>
          </a:stretch>
        </p:blipFill>
        <p:spPr bwMode="auto">
          <a:xfrm>
            <a:off x="5946775" y="460375"/>
            <a:ext cx="54356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a:extLst>
              <a:ext uri="{FF2B5EF4-FFF2-40B4-BE49-F238E27FC236}">
                <a16:creationId xmlns:a16="http://schemas.microsoft.com/office/drawing/2014/main" id="{8BEAA216-8C8A-44CC-9C11-594ED3AEC2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76238"/>
            <a:ext cx="4551363"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a:extLst>
              <a:ext uri="{FF2B5EF4-FFF2-40B4-BE49-F238E27FC236}">
                <a16:creationId xmlns:a16="http://schemas.microsoft.com/office/drawing/2014/main" id="{A2356152-C7F0-4173-8B85-00E1215103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825" y="5754688"/>
            <a:ext cx="1147763"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
            <a:extLst>
              <a:ext uri="{FF2B5EF4-FFF2-40B4-BE49-F238E27FC236}">
                <a16:creationId xmlns:a16="http://schemas.microsoft.com/office/drawing/2014/main" id="{184755AE-61EE-4058-A6A9-41A3AE4F69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98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a:extLst>
              <a:ext uri="{FF2B5EF4-FFF2-40B4-BE49-F238E27FC236}">
                <a16:creationId xmlns:a16="http://schemas.microsoft.com/office/drawing/2014/main" id="{F61E9458-2501-4716-A2C2-E901844BE7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3038" y="508000"/>
            <a:ext cx="2667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
            <a:extLst>
              <a:ext uri="{FF2B5EF4-FFF2-40B4-BE49-F238E27FC236}">
                <a16:creationId xmlns:a16="http://schemas.microsoft.com/office/drawing/2014/main" id="{864F62BE-C64A-46ED-89A1-5CDC7673E7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31225" y="3451225"/>
            <a:ext cx="33750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
            <a:extLst>
              <a:ext uri="{FF2B5EF4-FFF2-40B4-BE49-F238E27FC236}">
                <a16:creationId xmlns:a16="http://schemas.microsoft.com/office/drawing/2014/main" id="{73C49633-FB5A-44BF-964B-861B4F20380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77238" y="401638"/>
            <a:ext cx="3413125"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a:extLst>
              <a:ext uri="{FF2B5EF4-FFF2-40B4-BE49-F238E27FC236}">
                <a16:creationId xmlns:a16="http://schemas.microsoft.com/office/drawing/2014/main" id="{E49F4612-3D48-471E-989D-9071953D88A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08588" y="2854325"/>
            <a:ext cx="271145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2ECD7E8D-9A09-4BC5-90D7-D52CA18637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a:extLst>
              <a:ext uri="{FF2B5EF4-FFF2-40B4-BE49-F238E27FC236}">
                <a16:creationId xmlns:a16="http://schemas.microsoft.com/office/drawing/2014/main" id="{A2B39D01-A4E6-4390-A32D-66C4F81C6A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2963" y="466725"/>
            <a:ext cx="8850312"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1780</Words>
  <Application>Microsoft Office PowerPoint</Application>
  <PresentationFormat>Widescreen</PresentationFormat>
  <Paragraphs>229</Paragraphs>
  <Slides>34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Corbel</vt:lpstr>
      <vt:lpstr>nta</vt:lpstr>
      <vt:lpstr>Segoe UI</vt:lpstr>
      <vt:lpstr>Symbol</vt:lpstr>
      <vt:lpstr>Verdana</vt:lpstr>
      <vt:lpstr>Office Theme</vt:lpstr>
      <vt:lpstr>PowerPoint Presentation</vt:lpstr>
      <vt:lpstr>PowerPoint Presentation</vt:lpstr>
      <vt:lpstr>Newcastle United Foundation  and NUCASTLE</vt:lpstr>
      <vt:lpstr>Heart of the Community</vt:lpstr>
      <vt:lpstr>Working in Partnership </vt:lpstr>
      <vt:lpstr>PowerPoint Presentation</vt:lpstr>
      <vt:lpstr>PowerPoint Presentation</vt:lpstr>
      <vt:lpstr>PowerPoint Presentation</vt:lpstr>
      <vt:lpstr>PowerPoint Presentation</vt:lpstr>
      <vt:lpstr>PowerPoint Presentation</vt:lpstr>
      <vt:lpstr>PowerPoint Presentation</vt:lpstr>
      <vt:lpstr>Buildings are made out of bricks and mortar, communities from pride, passion, ambition and hope.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Murray House</vt:lpstr>
      <vt:lpstr>PowerPoint Presentation</vt:lpstr>
      <vt:lpstr>PowerPoint Presentation</vt:lpstr>
      <vt:lpstr>What is Social Value?</vt:lpstr>
      <vt:lpstr>Legislation Procurement Policy Note 06/20</vt:lpstr>
      <vt:lpstr>Creating Impact for tomorrow</vt:lpstr>
      <vt:lpstr>Response to Covid</vt:lpstr>
      <vt:lpstr>Story So Far</vt:lpstr>
      <vt:lpstr>Measurement - Social value Portal TOMS</vt:lpstr>
      <vt:lpstr>Social Value so far?</vt:lpstr>
      <vt:lpstr>Forward planning - Focus on Education and training</vt:lpstr>
      <vt:lpstr>Forward Planning</vt:lpstr>
      <vt:lpstr>PowerPoint Presentation</vt:lpstr>
      <vt:lpstr>Thank you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Henning</dc:creator>
  <cp:lastModifiedBy>Michael Henning</cp:lastModifiedBy>
  <cp:revision>16</cp:revision>
  <dcterms:created xsi:type="dcterms:W3CDTF">2021-04-23T06:48:31Z</dcterms:created>
  <dcterms:modified xsi:type="dcterms:W3CDTF">2021-04-26T11:30:45Z</dcterms:modified>
</cp:coreProperties>
</file>