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8" r:id="rId5"/>
  </p:sldMasterIdLst>
  <p:notesMasterIdLst>
    <p:notesMasterId r:id="rId21"/>
  </p:notesMasterIdLst>
  <p:sldIdLst>
    <p:sldId id="277" r:id="rId6"/>
    <p:sldId id="258" r:id="rId7"/>
    <p:sldId id="256" r:id="rId8"/>
    <p:sldId id="540" r:id="rId9"/>
    <p:sldId id="542" r:id="rId10"/>
    <p:sldId id="541" r:id="rId11"/>
    <p:sldId id="537" r:id="rId12"/>
    <p:sldId id="260" r:id="rId13"/>
    <p:sldId id="534" r:id="rId14"/>
    <p:sldId id="538" r:id="rId15"/>
    <p:sldId id="539" r:id="rId16"/>
    <p:sldId id="273" r:id="rId17"/>
    <p:sldId id="265" r:id="rId18"/>
    <p:sldId id="271" r:id="rId19"/>
    <p:sldId id="276"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9" autoAdjust="0"/>
    <p:restoredTop sz="57778" autoAdjust="0"/>
  </p:normalViewPr>
  <p:slideViewPr>
    <p:cSldViewPr>
      <p:cViewPr varScale="1">
        <p:scale>
          <a:sx n="87" d="100"/>
          <a:sy n="87" d="100"/>
        </p:scale>
        <p:origin x="228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D5230-23B1-41D8-B5A6-248A468C5F6B}" type="datetimeFigureOut">
              <a:rPr lang="en-GB" smtClean="0"/>
              <a:t>19/02/2021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14E56-375A-4D46-9E18-5A5565D984CA}" type="slidenum">
              <a:rPr lang="en-GB" smtClean="0"/>
              <a:t>‹#›</a:t>
            </a:fld>
            <a:endParaRPr lang="en-GB"/>
          </a:p>
        </p:txBody>
      </p:sp>
    </p:spTree>
    <p:extLst>
      <p:ext uri="{BB962C8B-B14F-4D97-AF65-F5344CB8AC3E}">
        <p14:creationId xmlns:p14="http://schemas.microsoft.com/office/powerpoint/2010/main" val="4639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Thank you to the organisers for inviting me to speak today on behalf of  LionHeart, the only charity that exists solely to support RICS professionals and their families</a:t>
            </a:r>
          </a:p>
          <a:p>
            <a:r>
              <a:rPr lang="en-GB" sz="1200" kern="1200" dirty="0">
                <a:solidFill>
                  <a:schemeClr val="tx1"/>
                </a:solidFill>
                <a:effectLst/>
                <a:latin typeface="+mn-lt"/>
                <a:ea typeface="+mn-ea"/>
                <a:cs typeface="+mn-cs"/>
              </a:rPr>
              <a:t>Other benevolent funds exist for other professions including the Solicitors’ Benevolent Society, Architect’s Benevolent Society – The Association of Charitable Organisations is a good starting point otherwise google your industry or profession followed by charity. The other key player in the property and construction industry is </a:t>
            </a:r>
            <a:r>
              <a:rPr lang="en-GB" sz="1200" kern="1200" dirty="0" err="1">
                <a:solidFill>
                  <a:schemeClr val="tx1"/>
                </a:solidFill>
                <a:effectLst/>
                <a:latin typeface="+mn-lt"/>
                <a:ea typeface="+mn-ea"/>
                <a:cs typeface="+mn-cs"/>
              </a:rPr>
              <a:t>LightHouse</a:t>
            </a:r>
            <a:r>
              <a:rPr lang="en-GB" sz="1200" kern="1200" dirty="0">
                <a:solidFill>
                  <a:schemeClr val="tx1"/>
                </a:solidFill>
                <a:effectLst/>
                <a:latin typeface="+mn-lt"/>
                <a:ea typeface="+mn-ea"/>
                <a:cs typeface="+mn-cs"/>
              </a:rPr>
              <a:t>.</a:t>
            </a:r>
            <a:endParaRPr lang="en-GB" dirty="0"/>
          </a:p>
          <a:p>
            <a:endParaRPr lang="en-GB" dirty="0"/>
          </a:p>
        </p:txBody>
      </p:sp>
      <p:sp>
        <p:nvSpPr>
          <p:cNvPr id="4" name="Slide Number Placeholder 3"/>
          <p:cNvSpPr>
            <a:spLocks noGrp="1"/>
          </p:cNvSpPr>
          <p:nvPr>
            <p:ph type="sldNum" sz="quarter" idx="5"/>
          </p:nvPr>
        </p:nvSpPr>
        <p:spPr/>
        <p:txBody>
          <a:bodyPr/>
          <a:lstStyle/>
          <a:p>
            <a:fld id="{FAC14E56-375A-4D46-9E18-5A5565D984CA}" type="slidenum">
              <a:rPr lang="en-GB" smtClean="0"/>
              <a:t>1</a:t>
            </a:fld>
            <a:endParaRPr lang="en-GB"/>
          </a:p>
        </p:txBody>
      </p:sp>
    </p:spTree>
    <p:extLst>
      <p:ext uri="{BB962C8B-B14F-4D97-AF65-F5344CB8AC3E}">
        <p14:creationId xmlns:p14="http://schemas.microsoft.com/office/powerpoint/2010/main" val="2952368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nSpc>
                <a:spcPct val="103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Roger had various health conditions and was placed in the clinically extremely vulnerable or shielding category when </a:t>
            </a:r>
            <a:r>
              <a:rPr lang="en-GB" sz="1800" dirty="0" err="1">
                <a:effectLst/>
                <a:latin typeface="Calibri" panose="020F0502020204030204" pitchFamily="34" charset="0"/>
                <a:ea typeface="Calibri" panose="020F0502020204030204" pitchFamily="34" charset="0"/>
                <a:cs typeface="Calibri" panose="020F0502020204030204" pitchFamily="34" charset="0"/>
              </a:rPr>
              <a:t>Covid</a:t>
            </a:r>
            <a:r>
              <a:rPr lang="en-GB" sz="1800" dirty="0">
                <a:effectLst/>
                <a:latin typeface="Calibri" panose="020F0502020204030204" pitchFamily="34" charset="0"/>
                <a:ea typeface="Calibri" panose="020F0502020204030204" pitchFamily="34" charset="0"/>
                <a:cs typeface="Calibri" panose="020F0502020204030204" pitchFamily="34" charset="0"/>
              </a:rPr>
              <a:t> struck. </a:t>
            </a:r>
          </a:p>
          <a:p>
            <a:pPr>
              <a:lnSpc>
                <a:spcPct val="103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His employer, however, refused to furlough Roger which meant he was eventually made unemployed. </a:t>
            </a:r>
          </a:p>
          <a:p>
            <a:pPr>
              <a:lnSpc>
                <a:spcPct val="103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Roger was living in rented accommodation and he was at risk of becoming homeless because of his inability to keep up with rent payment.</a:t>
            </a:r>
          </a:p>
          <a:p>
            <a:pPr>
              <a:lnSpc>
                <a:spcPct val="103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Roger was depressed and struggling and, when he saw us on LinkedIn, he called us to see if there was anything we could do.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3000"/>
              </a:lnSpc>
              <a:spcAft>
                <a:spcPts val="800"/>
              </a:spcAft>
              <a:buFont typeface="Wingdings" panose="05000000000000000000" pitchFamily="2" charset="2"/>
              <a:buChar char=""/>
            </a:pPr>
            <a:endParaRPr lang="en-GB" sz="1800" dirty="0">
              <a:effectLst/>
              <a:latin typeface="Symbol" panose="05050102010706020507" pitchFamily="18" charset="2"/>
              <a:ea typeface="Times New Roman" panose="02020603050405020304" pitchFamily="18" charset="0"/>
              <a:cs typeface="Calibri" panose="020F0502020204030204" pitchFamily="34" charset="0"/>
            </a:endParaRPr>
          </a:p>
          <a:p>
            <a:pPr marL="342900" lvl="0" indent="-342900">
              <a:lnSpc>
                <a:spcPct val="103000"/>
              </a:lnSpc>
              <a:spcAft>
                <a:spcPts val="800"/>
              </a:spcAft>
              <a:buFont typeface="Wingdings" panose="05000000000000000000" pitchFamily="2" charset="2"/>
              <a:buChar char=""/>
            </a:pPr>
            <a:r>
              <a:rPr lang="en-GB" sz="1800" dirty="0">
                <a:effectLst/>
                <a:latin typeface="Symbol" panose="05050102010706020507" pitchFamily="18" charset="2"/>
                <a:ea typeface="Times New Roman" panose="02020603050405020304" pitchFamily="18" charset="0"/>
                <a:cs typeface="Calibri" panose="020F0502020204030204" pitchFamily="34" charset="0"/>
              </a:rPr>
              <a:t>Benefit advice given and Universal Credit applied for - this includes an element of housing benefit that enabled Roger to pay his landlord thus securing his tenancy.</a:t>
            </a:r>
            <a:endParaRPr lang="en-GB" sz="180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3000"/>
              </a:lnSpc>
              <a:spcAft>
                <a:spcPts val="800"/>
              </a:spcAft>
              <a:buFont typeface="Wingdings" panose="05000000000000000000" pitchFamily="2" charset="2"/>
              <a:buChar char=""/>
            </a:pPr>
            <a:r>
              <a:rPr lang="en-GB" sz="1800" dirty="0">
                <a:effectLst/>
                <a:latin typeface="Symbol" panose="05050102010706020507" pitchFamily="18" charset="2"/>
                <a:ea typeface="Times New Roman" panose="02020603050405020304" pitchFamily="18" charset="0"/>
                <a:cs typeface="Calibri" panose="020F0502020204030204" pitchFamily="34" charset="0"/>
              </a:rPr>
              <a:t>LionHeart grants were awarded.</a:t>
            </a:r>
            <a:endParaRPr lang="en-GB" sz="180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3000"/>
              </a:lnSpc>
              <a:spcAft>
                <a:spcPts val="800"/>
              </a:spcAft>
              <a:buFont typeface="Wingdings" panose="05000000000000000000" pitchFamily="2" charset="2"/>
              <a:buChar char=""/>
            </a:pPr>
            <a:r>
              <a:rPr lang="en-GB" sz="1800" dirty="0">
                <a:effectLst/>
                <a:latin typeface="Symbol" panose="05050102010706020507" pitchFamily="18" charset="2"/>
                <a:ea typeface="Times New Roman" panose="02020603050405020304" pitchFamily="18" charset="0"/>
                <a:cs typeface="Calibri" panose="020F0502020204030204" pitchFamily="34" charset="0"/>
              </a:rPr>
              <a:t>Roger receives regular support from his support officer.</a:t>
            </a:r>
          </a:p>
          <a:p>
            <a:pPr marL="342900" lvl="0" indent="-342900">
              <a:lnSpc>
                <a:spcPct val="103000"/>
              </a:lnSpc>
              <a:spcAft>
                <a:spcPts val="800"/>
              </a:spcAft>
              <a:buFont typeface="Wingdings" panose="05000000000000000000" pitchFamily="2" charset="2"/>
              <a:buChar char=""/>
            </a:pPr>
            <a:r>
              <a:rPr lang="en-GB" sz="1800" dirty="0">
                <a:effectLst/>
                <a:latin typeface="Symbol" panose="05050102010706020507" pitchFamily="18" charset="2"/>
                <a:ea typeface="Calibri" panose="020F0502020204030204" pitchFamily="34" charset="0"/>
                <a:cs typeface="Calibri" panose="020F0502020204030204" pitchFamily="34" charset="0"/>
              </a:rPr>
              <a:t>He knows that counselling is there if he feels he needs it</a:t>
            </a:r>
            <a:endParaRPr lang="en-GB" sz="180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3000"/>
              </a:lnSpc>
              <a:spcAft>
                <a:spcPts val="800"/>
              </a:spcAft>
              <a:buFont typeface="Wingdings" panose="05000000000000000000" pitchFamily="2" charset="2"/>
              <a:buChar char=""/>
            </a:pPr>
            <a:r>
              <a:rPr lang="en-GB" sz="1800" dirty="0">
                <a:effectLst/>
                <a:latin typeface="Symbol" panose="05050102010706020507" pitchFamily="18" charset="2"/>
                <a:ea typeface="Times New Roman" panose="02020603050405020304" pitchFamily="18" charset="0"/>
                <a:cs typeface="Calibri" panose="020F0502020204030204" pitchFamily="34" charset="0"/>
              </a:rPr>
              <a:t>As the situation continues to improve and Roger is able to consider returning to full time employment, he will be offered help from our Back to Work consultants to put him in the best possible position to achieve this.</a:t>
            </a:r>
            <a:endParaRPr lang="en-GB" sz="1800" dirty="0">
              <a:effectLst/>
              <a:latin typeface="Symbol" panose="05050102010706020507" pitchFamily="18" charset="2"/>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FAC14E56-375A-4D46-9E18-5A5565D984CA}" type="slidenum">
              <a:rPr lang="en-GB" smtClean="0"/>
              <a:t>10</a:t>
            </a:fld>
            <a:endParaRPr lang="en-GB"/>
          </a:p>
        </p:txBody>
      </p:sp>
    </p:spTree>
    <p:extLst>
      <p:ext uri="{BB962C8B-B14F-4D97-AF65-F5344CB8AC3E}">
        <p14:creationId xmlns:p14="http://schemas.microsoft.com/office/powerpoint/2010/main" val="3570675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nSpc>
                <a:spcPct val="103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Jane suffered burn out from working long hours in a stressful role. Jane contacted LionHeart as she felt she needed support in taking the right steps to get back to working after being off for six months.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lvl="0" indent="-342900">
              <a:lnSpc>
                <a:spcPct val="103000"/>
              </a:lnSpc>
              <a:spcAft>
                <a:spcPts val="800"/>
              </a:spcAft>
              <a:buFont typeface="Wingdings" panose="05000000000000000000" pitchFamily="2" charset="2"/>
              <a:buChar char=""/>
            </a:pPr>
            <a:r>
              <a:rPr lang="en-GB" sz="1800" dirty="0">
                <a:effectLst/>
                <a:latin typeface="Symbol" panose="05050102010706020507" pitchFamily="18" charset="2"/>
                <a:ea typeface="Times New Roman" panose="02020603050405020304" pitchFamily="18" charset="0"/>
                <a:cs typeface="Calibri" panose="020F0502020204030204" pitchFamily="34" charset="0"/>
              </a:rPr>
              <a:t>The support officer worked with </a:t>
            </a:r>
            <a:r>
              <a:rPr lang="en-GB" sz="1800" dirty="0">
                <a:effectLst/>
                <a:latin typeface="Calibri" panose="020F0502020204030204" pitchFamily="34" charset="0"/>
                <a:ea typeface="Times New Roman" panose="02020603050405020304" pitchFamily="18" charset="0"/>
                <a:cs typeface="Calibri" panose="020F0502020204030204" pitchFamily="34" charset="0"/>
              </a:rPr>
              <a:t>Jane</a:t>
            </a:r>
            <a:r>
              <a:rPr lang="en-GB" sz="1800" dirty="0">
                <a:effectLst/>
                <a:latin typeface="Symbol" panose="05050102010706020507" pitchFamily="18" charset="2"/>
                <a:ea typeface="Times New Roman" panose="02020603050405020304" pitchFamily="18" charset="0"/>
                <a:cs typeface="Calibri" panose="020F0502020204030204" pitchFamily="34" charset="0"/>
              </a:rPr>
              <a:t> on putting strategies into place that would help her with a healthy-work life balance. </a:t>
            </a:r>
            <a:endParaRPr lang="en-GB" sz="180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3000"/>
              </a:lnSpc>
              <a:spcAft>
                <a:spcPts val="800"/>
              </a:spcAft>
              <a:buFont typeface="Wingdings" panose="05000000000000000000" pitchFamily="2"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Jane</a:t>
            </a:r>
            <a:r>
              <a:rPr lang="en-GB" sz="1800" dirty="0">
                <a:effectLst/>
                <a:latin typeface="Symbol" panose="05050102010706020507" pitchFamily="18" charset="2"/>
                <a:ea typeface="Times New Roman" panose="02020603050405020304" pitchFamily="18" charset="0"/>
                <a:cs typeface="Calibri" panose="020F0502020204030204" pitchFamily="34" charset="0"/>
              </a:rPr>
              <a:t> was also supported to approach her employers about being eased into work - starting with working a couple of hours every other day</a:t>
            </a:r>
          </a:p>
          <a:p>
            <a:pPr marL="342900" lvl="0" indent="-342900">
              <a:lnSpc>
                <a:spcPct val="103000"/>
              </a:lnSpc>
              <a:spcAft>
                <a:spcPts val="800"/>
              </a:spcAft>
              <a:buFont typeface="Wingdings" panose="05000000000000000000" pitchFamily="2" charset="2"/>
              <a:buChar char=""/>
            </a:pPr>
            <a:r>
              <a:rPr lang="en-GB" sz="1800" dirty="0">
                <a:effectLst/>
                <a:latin typeface="Calibri" panose="020F0502020204030204" pitchFamily="34" charset="0"/>
                <a:ea typeface="Times New Roman" panose="02020603050405020304" pitchFamily="18" charset="0"/>
              </a:rPr>
              <a:t>Jane is currently receiving coaching support to ensure she has a strategy for keeping herself safe and healthy as she is returns to work</a:t>
            </a:r>
            <a:endParaRPr lang="en-US" dirty="0"/>
          </a:p>
          <a:p>
            <a:endParaRPr lang="en-US" dirty="0"/>
          </a:p>
          <a:p>
            <a:r>
              <a:rPr lang="en-US" dirty="0"/>
              <a:t>You’ll note that all of these of cases called us before they reached crisis point. No concern is ever too small to contact us about. </a:t>
            </a:r>
          </a:p>
        </p:txBody>
      </p:sp>
      <p:sp>
        <p:nvSpPr>
          <p:cNvPr id="4" name="Slide Number Placeholder 3"/>
          <p:cNvSpPr>
            <a:spLocks noGrp="1"/>
          </p:cNvSpPr>
          <p:nvPr>
            <p:ph type="sldNum" sz="quarter" idx="5"/>
          </p:nvPr>
        </p:nvSpPr>
        <p:spPr/>
        <p:txBody>
          <a:bodyPr/>
          <a:lstStyle/>
          <a:p>
            <a:fld id="{FAC14E56-375A-4D46-9E18-5A5565D984CA}" type="slidenum">
              <a:rPr lang="en-GB" smtClean="0"/>
              <a:t>11</a:t>
            </a:fld>
            <a:endParaRPr lang="en-GB"/>
          </a:p>
        </p:txBody>
      </p:sp>
    </p:spTree>
    <p:extLst>
      <p:ext uri="{BB962C8B-B14F-4D97-AF65-F5344CB8AC3E}">
        <p14:creationId xmlns:p14="http://schemas.microsoft.com/office/powerpoint/2010/main" val="89740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quotes are just a few of the very many that we receive each year</a:t>
            </a:r>
            <a:endParaRPr lang="en-GB" dirty="0"/>
          </a:p>
          <a:p>
            <a:endParaRPr lang="en-US" dirty="0"/>
          </a:p>
          <a:p>
            <a:r>
              <a:rPr lang="en-US" dirty="0"/>
              <a:t>I’ll give you a moment to read these</a:t>
            </a:r>
          </a:p>
        </p:txBody>
      </p:sp>
      <p:sp>
        <p:nvSpPr>
          <p:cNvPr id="4" name="Slide Number Placeholder 3"/>
          <p:cNvSpPr>
            <a:spLocks noGrp="1"/>
          </p:cNvSpPr>
          <p:nvPr>
            <p:ph type="sldNum" sz="quarter" idx="5"/>
          </p:nvPr>
        </p:nvSpPr>
        <p:spPr/>
        <p:txBody>
          <a:bodyPr/>
          <a:lstStyle/>
          <a:p>
            <a:fld id="{FAC14E56-375A-4D46-9E18-5A5565D984CA}" type="slidenum">
              <a:rPr lang="en-GB" smtClean="0"/>
              <a:t>12</a:t>
            </a:fld>
            <a:endParaRPr lang="en-GB"/>
          </a:p>
        </p:txBody>
      </p:sp>
    </p:spTree>
    <p:extLst>
      <p:ext uri="{BB962C8B-B14F-4D97-AF65-F5344CB8AC3E}">
        <p14:creationId xmlns:p14="http://schemas.microsoft.com/office/powerpoint/2010/main" val="3469330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will imagine, the costs of all this support are significant. We’re lucky to have a number of income streams – shown here.</a:t>
            </a:r>
          </a:p>
          <a:p>
            <a:r>
              <a:rPr lang="en-US" dirty="0"/>
              <a:t>You’ll see that RICS isn’t one of them. We receive no financial support from the RICS and this enables us to operate independently. The RICS do generously support us in receiving donations from members renewing their subscriptions…</a:t>
            </a:r>
            <a:endParaRPr lang="en-GB" dirty="0"/>
          </a:p>
        </p:txBody>
      </p:sp>
      <p:sp>
        <p:nvSpPr>
          <p:cNvPr id="4" name="Slide Number Placeholder 3"/>
          <p:cNvSpPr>
            <a:spLocks noGrp="1"/>
          </p:cNvSpPr>
          <p:nvPr>
            <p:ph type="sldNum" sz="quarter" idx="5"/>
          </p:nvPr>
        </p:nvSpPr>
        <p:spPr/>
        <p:txBody>
          <a:bodyPr/>
          <a:lstStyle/>
          <a:p>
            <a:fld id="{72D2C344-69CA-43B8-81A0-5E28959BBAF6}" type="slidenum">
              <a:rPr lang="en-GB" smtClean="0"/>
              <a:t>13</a:t>
            </a:fld>
            <a:endParaRPr lang="en-GB"/>
          </a:p>
        </p:txBody>
      </p:sp>
    </p:spTree>
    <p:extLst>
      <p:ext uri="{BB962C8B-B14F-4D97-AF65-F5344CB8AC3E}">
        <p14:creationId xmlns:p14="http://schemas.microsoft.com/office/powerpoint/2010/main" val="3829163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 know that many will have given £25 with the subs process. A deep, heartfelt thank you for those donations. You are supporting people like you, surveyors across the country.</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If you haven’t had the chance to donate – perhaps your employer pays your subs directly -  please consider supporting us now so that we can support your fellow professionals</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donate online via the support us page on our website. You can make a one off donation or set up a direct debit for a </a:t>
            </a:r>
            <a:r>
              <a:rPr lang="en-US" dirty="0"/>
              <a:t>regular payment - £2 a month would be great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AC14E56-375A-4D46-9E18-5A5565D984CA}" type="slidenum">
              <a:rPr lang="en-GB" smtClean="0"/>
              <a:t>14</a:t>
            </a:fld>
            <a:endParaRPr lang="en-GB"/>
          </a:p>
        </p:txBody>
      </p:sp>
    </p:spTree>
    <p:extLst>
      <p:ext uri="{BB962C8B-B14F-4D97-AF65-F5344CB8AC3E}">
        <p14:creationId xmlns:p14="http://schemas.microsoft.com/office/powerpoint/2010/main" val="3130153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for listening – our website and helpline number are on this slide</a:t>
            </a:r>
            <a:br>
              <a:rPr lang="en-GB" dirty="0"/>
            </a:br>
            <a:br>
              <a:rPr lang="en-GB" dirty="0"/>
            </a:br>
            <a:r>
              <a:rPr lang="en-GB" dirty="0"/>
              <a:t>Please follow us on Twitter, LinkedIn </a:t>
            </a:r>
            <a:r>
              <a:rPr lang="en-GB"/>
              <a:t>or </a:t>
            </a:r>
            <a:r>
              <a:rPr lang="en-GB" dirty="0"/>
              <a:t>F</a:t>
            </a:r>
            <a:r>
              <a:rPr lang="en-GB"/>
              <a:t>acebook </a:t>
            </a:r>
            <a:r>
              <a:rPr lang="en-GB" dirty="0"/>
              <a:t>– you’ll see our news as it happens if you do</a:t>
            </a:r>
          </a:p>
          <a:p>
            <a:endParaRPr lang="en-GB" dirty="0"/>
          </a:p>
          <a:p>
            <a:r>
              <a:rPr lang="en-GB" dirty="0"/>
              <a:t>And please remember us and tell your partners and colleagues about us. Not only could we help them but they might be able to remind you that we’re here if ever you need us.</a:t>
            </a:r>
          </a:p>
          <a:p>
            <a:endParaRPr lang="en-GB" dirty="0"/>
          </a:p>
          <a:p>
            <a:r>
              <a:rPr lang="en-GB" dirty="0"/>
              <a:t>You never know when a phone call to our helpline might make a difference.</a:t>
            </a:r>
          </a:p>
          <a:p>
            <a:endParaRPr lang="en-GB" dirty="0"/>
          </a:p>
        </p:txBody>
      </p:sp>
      <p:sp>
        <p:nvSpPr>
          <p:cNvPr id="4" name="Slide Number Placeholder 3"/>
          <p:cNvSpPr>
            <a:spLocks noGrp="1"/>
          </p:cNvSpPr>
          <p:nvPr>
            <p:ph type="sldNum" sz="quarter" idx="5"/>
          </p:nvPr>
        </p:nvSpPr>
        <p:spPr/>
        <p:txBody>
          <a:bodyPr/>
          <a:lstStyle/>
          <a:p>
            <a:fld id="{FAC14E56-375A-4D46-9E18-5A5565D984CA}" type="slidenum">
              <a:rPr lang="en-GB" smtClean="0"/>
              <a:t>15</a:t>
            </a:fld>
            <a:endParaRPr lang="en-GB"/>
          </a:p>
        </p:txBody>
      </p:sp>
    </p:spTree>
    <p:extLst>
      <p:ext uri="{BB962C8B-B14F-4D97-AF65-F5344CB8AC3E}">
        <p14:creationId xmlns:p14="http://schemas.microsoft.com/office/powerpoint/2010/main" val="311555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nutshell we offer flexible, personal support for RICS professionals and their families</a:t>
            </a:r>
          </a:p>
          <a:p>
            <a:r>
              <a:rPr lang="en-US" dirty="0"/>
              <a:t>Helping them deal with life’s challenges</a:t>
            </a:r>
          </a:p>
          <a:p>
            <a:r>
              <a:rPr lang="en-US" dirty="0"/>
              <a:t>All of our support is confidential and available to you and your life partners – forever</a:t>
            </a:r>
          </a:p>
          <a:p>
            <a:endParaRPr lang="en-US" dirty="0"/>
          </a:p>
          <a:p>
            <a:r>
              <a:rPr lang="en-US" dirty="0"/>
              <a:t>We’re completely separate from RICS and we don’t share information with them </a:t>
            </a:r>
            <a:endParaRPr lang="en-GB" dirty="0"/>
          </a:p>
        </p:txBody>
      </p:sp>
      <p:sp>
        <p:nvSpPr>
          <p:cNvPr id="4" name="Slide Number Placeholder 3"/>
          <p:cNvSpPr>
            <a:spLocks noGrp="1"/>
          </p:cNvSpPr>
          <p:nvPr>
            <p:ph type="sldNum" sz="quarter" idx="5"/>
          </p:nvPr>
        </p:nvSpPr>
        <p:spPr/>
        <p:txBody>
          <a:bodyPr/>
          <a:lstStyle/>
          <a:p>
            <a:fld id="{FAC14E56-375A-4D46-9E18-5A5565D984CA}" type="slidenum">
              <a:rPr lang="en-GB" smtClean="0"/>
              <a:t>2</a:t>
            </a:fld>
            <a:endParaRPr lang="en-GB"/>
          </a:p>
        </p:txBody>
      </p:sp>
    </p:spTree>
    <p:extLst>
      <p:ext uri="{BB962C8B-B14F-4D97-AF65-F5344CB8AC3E}">
        <p14:creationId xmlns:p14="http://schemas.microsoft.com/office/powerpoint/2010/main" val="3418224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Broadly two groups of services</a:t>
            </a:r>
          </a:p>
          <a:p>
            <a:endParaRPr lang="en-US" dirty="0"/>
          </a:p>
          <a:p>
            <a:r>
              <a:rPr lang="en-US" dirty="0"/>
              <a:t>First I am going to talk about our Training. We have a wide variety of webinars from financial insight to career development and regularly run mental health awareness webinars as well as webinars on stress, anxiety, sleep and breathing to relax.</a:t>
            </a:r>
          </a:p>
          <a:p>
            <a:endParaRPr lang="en-US" dirty="0"/>
          </a:p>
          <a:p>
            <a:r>
              <a:rPr lang="en-US" dirty="0"/>
              <a:t>All are bookable online and can count towards your CPD. They are free (although if you are able to contribute to the costs of running them we are always grateful)</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14E56-375A-4D46-9E18-5A5565D984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084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also an events library which currently features a number of recordings of our mental health webinars which are available for you to download ‘on demand’ from our website – and I will give you the link at the end</a:t>
            </a:r>
          </a:p>
          <a:p>
            <a:endParaRPr lang="en-US" dirty="0"/>
          </a:p>
          <a:p>
            <a:r>
              <a:rPr lang="en-US" dirty="0"/>
              <a:t>One of these features our team of ambassadors…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14E56-375A-4D46-9E18-5A5565D984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5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useoSans500"/>
              </a:rPr>
              <a:t>Our mental health ambassadors are RICS professionals who have experience of mental ill health either personally or through a close relative or friend. </a:t>
            </a:r>
          </a:p>
          <a:p>
            <a:endParaRPr lang="en-US" b="0" i="0" dirty="0">
              <a:solidFill>
                <a:srgbClr val="000000"/>
              </a:solidFill>
              <a:effectLst/>
              <a:latin typeface="museoSans500"/>
            </a:endParaRPr>
          </a:p>
          <a:p>
            <a:r>
              <a:rPr lang="en-US" b="0" i="0" dirty="0">
                <a:solidFill>
                  <a:srgbClr val="000000"/>
                </a:solidFill>
                <a:effectLst/>
                <a:latin typeface="museoSans500"/>
              </a:rPr>
              <a:t>They have all agreed to bravely share their experiences in the hope it will break down the stigma often attached to mental health issues, and maybe encourage others to speak out or seek support if they need it.</a:t>
            </a:r>
          </a:p>
          <a:p>
            <a:endParaRPr lang="en-US" b="0" i="0" dirty="0">
              <a:solidFill>
                <a:srgbClr val="000000"/>
              </a:solidFill>
              <a:effectLst/>
              <a:latin typeface="museoSans500"/>
            </a:endParaRPr>
          </a:p>
          <a:p>
            <a:r>
              <a:rPr lang="en-US" b="0" i="0" dirty="0">
                <a:solidFill>
                  <a:srgbClr val="000000"/>
                </a:solidFill>
                <a:effectLst/>
                <a:latin typeface="museoSans500"/>
              </a:rPr>
              <a:t>There are some videos of our ambassadors which we can share if you like to use one to start conversations in your workplace and for larger groups we can often arrange a speaker from the team. It’s important to have conversations in our workplaces and our families – to normalize mental health and reduce the stigma that surrounds mental ill health. The property industry usually sits in or near the top 5 industries in the tragic table of suicides, with men over 40 at the highest risk and so it’s especially important in our industry to raise awareness. </a:t>
            </a:r>
          </a:p>
          <a:p>
            <a:endParaRPr lang="en-US" b="0" i="0" dirty="0">
              <a:solidFill>
                <a:srgbClr val="000000"/>
              </a:solidFill>
              <a:effectLst/>
              <a:latin typeface="museoSans500"/>
            </a:endParaRPr>
          </a:p>
          <a:p>
            <a:r>
              <a:rPr lang="en-US" b="0" i="0" dirty="0">
                <a:solidFill>
                  <a:srgbClr val="000000"/>
                </a:solidFill>
                <a:effectLst/>
                <a:latin typeface="museoSans500"/>
              </a:rPr>
              <a:t>Our ambassadors are our way of helping you to do that.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14E56-375A-4D46-9E18-5A5565D984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9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talked about our training and our ambassadors</a:t>
            </a:r>
          </a:p>
          <a:p>
            <a:endParaRPr lang="en-US" dirty="0"/>
          </a:p>
          <a:p>
            <a:r>
              <a:rPr lang="en-US" dirty="0"/>
              <a:t>Now I’m going to run through the services that are available via our helpline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14E56-375A-4D46-9E18-5A5565D984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676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support is available to members – regular ongoing grants to supplement low incomes for example due to unemployment or ill health – also disaster grants for domestic disasters such as storms, fires and flooding</a:t>
            </a:r>
          </a:p>
          <a:p>
            <a:endParaRPr lang="en-US" dirty="0"/>
          </a:p>
          <a:p>
            <a:r>
              <a:rPr lang="en-US" dirty="0"/>
              <a:t>Counselling and CBT is available, Our waiting time is currently under a week And we offer ten sessions rather than the 6 commonly offered by the NHS – would cost £800 - £1000 if you arranged it and we don’t charge. </a:t>
            </a:r>
            <a:r>
              <a:rPr lang="en-US" b="1" dirty="0">
                <a:effectLst/>
              </a:rPr>
              <a:t>Cognitive </a:t>
            </a:r>
            <a:r>
              <a:rPr lang="en-US" b="1" dirty="0" err="1">
                <a:effectLst/>
              </a:rPr>
              <a:t>behavioural</a:t>
            </a:r>
            <a:r>
              <a:rPr lang="en-US" b="1" dirty="0">
                <a:effectLst/>
              </a:rPr>
              <a:t> therapy (CBT) is a talking therapy that can help you manage your problems by changing the way you think and behave.</a:t>
            </a:r>
            <a:endParaRPr lang="en-US" dirty="0">
              <a:effectLst/>
            </a:endParaRPr>
          </a:p>
          <a:p>
            <a:r>
              <a:rPr lang="en-US" dirty="0">
                <a:effectLst/>
              </a:rPr>
              <a:t>CBT aims to help you deal with overwhelming problems in a more positive way by breaking them down into smaller parts.</a:t>
            </a:r>
          </a:p>
          <a:p>
            <a:r>
              <a:rPr lang="en-US" dirty="0">
                <a:effectLst/>
              </a:rPr>
              <a:t>You're shown how to change these negative patterns to improve the way you feel.</a:t>
            </a:r>
          </a:p>
          <a:p>
            <a:r>
              <a:rPr lang="en-US" dirty="0">
                <a:effectLst/>
              </a:rPr>
              <a:t>Unlike some other talking treatments, CBT deals with your current problems, rather than focusing on issues from your past.</a:t>
            </a:r>
          </a:p>
          <a:p>
            <a:r>
              <a:rPr lang="en-US" dirty="0">
                <a:effectLst/>
              </a:rPr>
              <a:t>It looks for practical ways to improve your state of mind on a daily basis.</a:t>
            </a:r>
          </a:p>
          <a:p>
            <a:endParaRPr lang="en-US" dirty="0"/>
          </a:p>
          <a:p>
            <a:r>
              <a:rPr lang="en-US" dirty="0"/>
              <a:t>Back to work support is available to members from APC upwards and partners – delivered by global experts and tailored to your precise needs – whether that’s mastering LinkedIn or being brilliant at interviews</a:t>
            </a:r>
          </a:p>
          <a:p>
            <a:endParaRPr lang="en-US" dirty="0"/>
          </a:p>
          <a:p>
            <a:r>
              <a:rPr lang="en-US" dirty="0"/>
              <a:t>Legal advice is available on everything from business to family law and from consumer law to </a:t>
            </a:r>
            <a:r>
              <a:rPr lang="en-US" dirty="0" err="1"/>
              <a:t>neighbour</a:t>
            </a:r>
            <a:r>
              <a:rPr lang="en-US" dirty="0"/>
              <a:t> disputes – and everything in between. Available to students, apprentices, members and partners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Coaching is available to all. Can be highly effective in working out strategies and setting goals for work or personal challenges. Available to students, apprentices, members and partners</a:t>
            </a:r>
          </a:p>
          <a:p>
            <a:endParaRPr lang="en-US" dirty="0"/>
          </a:p>
          <a:p>
            <a:r>
              <a:rPr lang="en-US" dirty="0"/>
              <a:t>All of this is free</a:t>
            </a:r>
          </a:p>
          <a:p>
            <a:r>
              <a:rPr lang="en-US" dirty="0"/>
              <a:t>All of this is available to your partners too</a:t>
            </a:r>
            <a:endParaRPr lang="en-GB" dirty="0"/>
          </a:p>
        </p:txBody>
      </p:sp>
      <p:sp>
        <p:nvSpPr>
          <p:cNvPr id="4" name="Slide Number Placeholder 3"/>
          <p:cNvSpPr>
            <a:spLocks noGrp="1"/>
          </p:cNvSpPr>
          <p:nvPr>
            <p:ph type="sldNum" sz="quarter" idx="5"/>
          </p:nvPr>
        </p:nvSpPr>
        <p:spPr/>
        <p:txBody>
          <a:bodyPr/>
          <a:lstStyle/>
          <a:p>
            <a:fld id="{72D2C344-69CA-43B8-81A0-5E28959BBAF6}" type="slidenum">
              <a:rPr lang="en-GB" smtClean="0"/>
              <a:t>7</a:t>
            </a:fld>
            <a:endParaRPr lang="en-GB"/>
          </a:p>
        </p:txBody>
      </p:sp>
    </p:spTree>
    <p:extLst>
      <p:ext uri="{BB962C8B-B14F-4D97-AF65-F5344CB8AC3E}">
        <p14:creationId xmlns:p14="http://schemas.microsoft.com/office/powerpoint/2010/main" val="4079683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indent="-214313" defTabSz="685800">
              <a:buFont typeface="Arial" panose="020B0604020202020204" pitchFamily="34" charset="0"/>
              <a:buChar char="•"/>
            </a:pPr>
            <a:r>
              <a:rPr lang="en-US" dirty="0"/>
              <a:t>This past year all our lives have been dominated by Covid-19. Even before the first lockdown we committed to be there for the profession. Over the 3 lockdowns:</a:t>
            </a:r>
            <a:br>
              <a:rPr lang="en-US" dirty="0"/>
            </a:br>
            <a:br>
              <a:rPr lang="en-US" dirty="0"/>
            </a:br>
            <a:r>
              <a:rPr lang="en-US" dirty="0">
                <a:solidFill>
                  <a:prstClr val="white"/>
                </a:solidFill>
                <a:latin typeface="Calibri"/>
              </a:rPr>
              <a:t>Requests for financial support doubled</a:t>
            </a:r>
          </a:p>
          <a:p>
            <a:pPr marL="742950" lvl="1" indent="-285750" defTabSz="685800">
              <a:buFont typeface="Courier New" panose="02070309020205020404" pitchFamily="49" charset="0"/>
              <a:buChar char="o"/>
            </a:pPr>
            <a:r>
              <a:rPr lang="en-US" dirty="0">
                <a:solidFill>
                  <a:prstClr val="white"/>
                </a:solidFill>
                <a:latin typeface="Calibri"/>
              </a:rPr>
              <a:t>So we released extra funds to pay more grants</a:t>
            </a:r>
          </a:p>
          <a:p>
            <a:pPr marL="214313" indent="-214313" defTabSz="685800">
              <a:buFont typeface="Arial" panose="020B0604020202020204" pitchFamily="34" charset="0"/>
              <a:buChar char="•"/>
            </a:pPr>
            <a:r>
              <a:rPr lang="en-US" dirty="0">
                <a:solidFill>
                  <a:prstClr val="white"/>
                </a:solidFill>
                <a:latin typeface="Calibri"/>
              </a:rPr>
              <a:t>Calls about mental health increased by 130%</a:t>
            </a:r>
          </a:p>
          <a:p>
            <a:pPr marL="742950" lvl="1" indent="-285750" defTabSz="685800">
              <a:buFont typeface="Courier New" panose="02070309020205020404" pitchFamily="49" charset="0"/>
              <a:buChar char="o"/>
            </a:pPr>
            <a:r>
              <a:rPr lang="en-US" dirty="0">
                <a:solidFill>
                  <a:prstClr val="white"/>
                </a:solidFill>
                <a:latin typeface="Calibri"/>
              </a:rPr>
              <a:t>So we increased flexibility on our counselling slots to give more space for professionals in need</a:t>
            </a:r>
          </a:p>
          <a:p>
            <a:pPr marL="742950" lvl="1" indent="-285750" defTabSz="685800">
              <a:buFont typeface="Courier New" panose="02070309020205020404" pitchFamily="49" charset="0"/>
              <a:buChar char="o"/>
            </a:pPr>
            <a:r>
              <a:rPr lang="en-US" dirty="0">
                <a:solidFill>
                  <a:prstClr val="white"/>
                </a:solidFill>
                <a:latin typeface="Calibri"/>
              </a:rPr>
              <a:t>We also commissioned new self help webinars to help those struggling with anxiety and stress</a:t>
            </a:r>
          </a:p>
          <a:p>
            <a:pPr marL="214313" indent="-214313" defTabSz="685800">
              <a:buFont typeface="Arial" panose="020B0604020202020204" pitchFamily="34" charset="0"/>
              <a:buChar char="•"/>
            </a:pPr>
            <a:r>
              <a:rPr lang="en-US" dirty="0">
                <a:solidFill>
                  <a:prstClr val="white"/>
                </a:solidFill>
                <a:latin typeface="Calibri"/>
              </a:rPr>
              <a:t>Calls about redundancy doubled</a:t>
            </a:r>
          </a:p>
          <a:p>
            <a:pPr marL="742950" lvl="1" indent="-285750" defTabSz="685800">
              <a:buFont typeface="Courier New" panose="02070309020205020404" pitchFamily="49" charset="0"/>
              <a:buChar char="o"/>
            </a:pPr>
            <a:r>
              <a:rPr lang="en-US" dirty="0">
                <a:solidFill>
                  <a:prstClr val="white"/>
                </a:solidFill>
                <a:latin typeface="Calibri"/>
              </a:rPr>
              <a:t>So we secured more back to work support from our global outplacement and legal advice suppliers</a:t>
            </a:r>
          </a:p>
          <a:p>
            <a:pPr marL="214313" indent="-214313" defTabSz="685800">
              <a:buFont typeface="Arial" panose="020B0604020202020204" pitchFamily="34" charset="0"/>
              <a:buChar char="•"/>
            </a:pPr>
            <a:r>
              <a:rPr lang="en-US" dirty="0">
                <a:solidFill>
                  <a:prstClr val="white"/>
                </a:solidFill>
                <a:latin typeface="Calibri"/>
              </a:rPr>
              <a:t>Our workshop </a:t>
            </a:r>
            <a:r>
              <a:rPr lang="en-US" dirty="0" err="1">
                <a:solidFill>
                  <a:prstClr val="white"/>
                </a:solidFill>
                <a:latin typeface="Calibri"/>
              </a:rPr>
              <a:t>programme</a:t>
            </a:r>
            <a:r>
              <a:rPr lang="en-US" dirty="0">
                <a:solidFill>
                  <a:prstClr val="white"/>
                </a:solidFill>
                <a:latin typeface="Calibri"/>
              </a:rPr>
              <a:t> was cancelled as venues had to close</a:t>
            </a:r>
          </a:p>
          <a:p>
            <a:pPr marL="742950" lvl="1" indent="-285750" defTabSz="685800">
              <a:buFont typeface="Courier New" panose="02070309020205020404" pitchFamily="49" charset="0"/>
              <a:buChar char="o"/>
            </a:pPr>
            <a:r>
              <a:rPr lang="en-US" dirty="0">
                <a:solidFill>
                  <a:prstClr val="white"/>
                </a:solidFill>
                <a:latin typeface="Calibri"/>
              </a:rPr>
              <a:t>So we moved online, commissioned more than a dozen new webinars including ones on </a:t>
            </a:r>
            <a:r>
              <a:rPr lang="en-US" dirty="0" err="1">
                <a:solidFill>
                  <a:prstClr val="white"/>
                </a:solidFill>
                <a:latin typeface="Calibri"/>
              </a:rPr>
              <a:t>Covid</a:t>
            </a:r>
            <a:r>
              <a:rPr lang="en-US" dirty="0">
                <a:solidFill>
                  <a:prstClr val="white"/>
                </a:solidFill>
                <a:latin typeface="Calibri"/>
              </a:rPr>
              <a:t>  finances and job hunting and saw our audience rocket by 2600%</a:t>
            </a:r>
          </a:p>
          <a:p>
            <a:endParaRPr lang="en-US" dirty="0"/>
          </a:p>
        </p:txBody>
      </p:sp>
      <p:sp>
        <p:nvSpPr>
          <p:cNvPr id="4" name="Slide Number Placeholder 3"/>
          <p:cNvSpPr>
            <a:spLocks noGrp="1"/>
          </p:cNvSpPr>
          <p:nvPr>
            <p:ph type="sldNum" sz="quarter" idx="5"/>
          </p:nvPr>
        </p:nvSpPr>
        <p:spPr/>
        <p:txBody>
          <a:bodyPr/>
          <a:lstStyle/>
          <a:p>
            <a:fld id="{FAC14E56-375A-4D46-9E18-5A5565D984CA}" type="slidenum">
              <a:rPr lang="en-GB" smtClean="0"/>
              <a:t>8</a:t>
            </a:fld>
            <a:endParaRPr lang="en-GB"/>
          </a:p>
        </p:txBody>
      </p:sp>
    </p:spTree>
    <p:extLst>
      <p:ext uri="{BB962C8B-B14F-4D97-AF65-F5344CB8AC3E}">
        <p14:creationId xmlns:p14="http://schemas.microsoft.com/office/powerpoint/2010/main" val="1155993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now going to share some stories about how we have helped - James</a:t>
            </a:r>
          </a:p>
          <a:p>
            <a:endParaRPr lang="en-US" dirty="0"/>
          </a:p>
          <a:p>
            <a:pPr>
              <a:lnSpc>
                <a:spcPct val="105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Married, self-employed chartered surveyor whose business contracts were badly hit by </a:t>
            </a:r>
            <a:r>
              <a:rPr lang="en-GB" sz="1800" dirty="0" err="1">
                <a:effectLst/>
                <a:latin typeface="Calibri" panose="020F0502020204030204" pitchFamily="34" charset="0"/>
                <a:ea typeface="Times New Roman" panose="02020603050405020304" pitchFamily="18" charset="0"/>
                <a:cs typeface="Calibri" panose="020F0502020204030204" pitchFamily="34" charset="0"/>
              </a:rPr>
              <a:t>Covid</a:t>
            </a:r>
            <a:r>
              <a:rPr lang="en-GB" sz="1800" dirty="0">
                <a:effectLst/>
                <a:latin typeface="Calibri" panose="020F0502020204030204" pitchFamily="34" charset="0"/>
                <a:ea typeface="Times New Roman" panose="02020603050405020304" pitchFamily="18" charset="0"/>
                <a:cs typeface="Calibri" panose="020F0502020204030204" pitchFamily="34" charset="0"/>
              </a:rPr>
              <a:t> 19 which left him without any income.</a:t>
            </a:r>
          </a:p>
          <a:p>
            <a:pPr>
              <a:lnSpc>
                <a:spcPct val="105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struggled to meet his mortgage &amp; household expenditure. </a:t>
            </a:r>
          </a:p>
          <a:p>
            <a:pPr>
              <a:lnSpc>
                <a:spcPct val="105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He was getting into substantial debt and although he was able to get a mortgage holiday, he had no finances to pay for his day to day living expenses or general bills. He also couldn’t pay his RICS subscription and so felt that his career was under threat</a:t>
            </a:r>
          </a:p>
          <a:p>
            <a:pPr>
              <a:lnSpc>
                <a:spcPct val="105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He was overwhelmed by stress and anxiety and was wondering how he could possibly carry on</a:t>
            </a:r>
          </a:p>
          <a:p>
            <a:pPr>
              <a:lnSpc>
                <a:spcPct val="105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He wasn’t the only one struggling. His wife was also suffering with stress because of the situation.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3000"/>
              </a:lnSpc>
              <a:spcAft>
                <a:spcPts val="800"/>
              </a:spcAft>
              <a:buFont typeface="Wingdings" panose="05000000000000000000" pitchFamily="2" charset="2"/>
              <a:buChar char=""/>
            </a:pPr>
            <a:endParaRPr lang="en-GB" sz="1800" dirty="0">
              <a:effectLst/>
              <a:latin typeface="Symbol" panose="05050102010706020507" pitchFamily="18" charset="2"/>
              <a:ea typeface="Times New Roman" panose="02020603050405020304" pitchFamily="18" charset="0"/>
              <a:cs typeface="Calibri" panose="020F0502020204030204" pitchFamily="34" charset="0"/>
            </a:endParaRPr>
          </a:p>
          <a:p>
            <a:pPr marL="342900" lvl="0" indent="-342900">
              <a:lnSpc>
                <a:spcPct val="103000"/>
              </a:lnSpc>
              <a:spcAft>
                <a:spcPts val="800"/>
              </a:spcAft>
              <a:buFont typeface="Wingdings" panose="05000000000000000000" pitchFamily="2" charset="2"/>
              <a:buChar char=""/>
            </a:pPr>
            <a:r>
              <a:rPr lang="en-GB" sz="1800" dirty="0">
                <a:effectLst/>
                <a:latin typeface="Symbol" panose="05050102010706020507" pitchFamily="18" charset="2"/>
                <a:ea typeface="Times New Roman" panose="02020603050405020304" pitchFamily="18" charset="0"/>
                <a:cs typeface="Calibri" panose="020F0502020204030204" pitchFamily="34" charset="0"/>
              </a:rPr>
              <a:t>Firstly we listened – and then we planned</a:t>
            </a:r>
          </a:p>
          <a:p>
            <a:pPr marL="342900" lvl="0" indent="-342900">
              <a:lnSpc>
                <a:spcPct val="103000"/>
              </a:lnSpc>
              <a:spcAft>
                <a:spcPts val="800"/>
              </a:spcAft>
              <a:buFont typeface="Wingdings" panose="05000000000000000000" pitchFamily="2" charset="2"/>
              <a:buChar char=""/>
            </a:pPr>
            <a:r>
              <a:rPr lang="en-GB" sz="1800" dirty="0">
                <a:effectLst/>
                <a:latin typeface="Symbol" panose="05050102010706020507" pitchFamily="18" charset="2"/>
                <a:ea typeface="Times New Roman" panose="02020603050405020304" pitchFamily="18" charset="0"/>
                <a:cs typeface="Calibri" panose="020F0502020204030204" pitchFamily="34" charset="0"/>
              </a:rPr>
              <a:t>Advice was given on benefit entitlement which James applied for and Universal Credit was awarded. </a:t>
            </a:r>
            <a:endParaRPr lang="en-GB" sz="180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3000"/>
              </a:lnSpc>
              <a:spcAft>
                <a:spcPts val="800"/>
              </a:spcAft>
              <a:buFont typeface="Wingdings" panose="05000000000000000000" pitchFamily="2" charset="2"/>
              <a:buChar char=""/>
            </a:pPr>
            <a:r>
              <a:rPr lang="en-GB" sz="1800" dirty="0">
                <a:effectLst/>
                <a:latin typeface="Symbol" panose="05050102010706020507" pitchFamily="18" charset="2"/>
                <a:ea typeface="Times New Roman" panose="02020603050405020304" pitchFamily="18" charset="0"/>
                <a:cs typeface="Calibri" panose="020F0502020204030204" pitchFamily="34" charset="0"/>
              </a:rPr>
              <a:t>LionHeart grants were put in place.</a:t>
            </a:r>
            <a:endParaRPr lang="en-GB" sz="180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3000"/>
              </a:lnSpc>
              <a:spcAft>
                <a:spcPts val="800"/>
              </a:spcAft>
              <a:buFont typeface="Wingdings" panose="05000000000000000000" pitchFamily="2" charset="2"/>
              <a:buChar char=""/>
            </a:pPr>
            <a:r>
              <a:rPr lang="en-GB" sz="1800" dirty="0">
                <a:effectLst/>
                <a:latin typeface="Symbol" panose="05050102010706020507" pitchFamily="18" charset="2"/>
                <a:ea typeface="Times New Roman" panose="02020603050405020304" pitchFamily="18" charset="0"/>
                <a:cs typeface="Calibri" panose="020F0502020204030204" pitchFamily="34" charset="0"/>
              </a:rPr>
              <a:t>A call was put through to the RICS to advise James was in receipt of LionHeart grants which meant his subscription was waived for the time he received grants.</a:t>
            </a:r>
            <a:endParaRPr lang="en-GB" sz="180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3000"/>
              </a:lnSpc>
              <a:spcAft>
                <a:spcPts val="800"/>
              </a:spcAft>
              <a:buFont typeface="Wingdings" panose="05000000000000000000" pitchFamily="2" charset="2"/>
              <a:buChar char=""/>
            </a:pPr>
            <a:r>
              <a:rPr lang="en-GB" sz="1800" dirty="0">
                <a:effectLst/>
                <a:latin typeface="Symbol" panose="05050102010706020507" pitchFamily="18" charset="2"/>
                <a:ea typeface="Times New Roman" panose="02020603050405020304" pitchFamily="18" charset="0"/>
                <a:cs typeface="Calibri" panose="020F0502020204030204" pitchFamily="34" charset="0"/>
              </a:rPr>
              <a:t>Counselling was offered but he initially chose to receive weekly telephone calls from the support officer – these were reduced to fortnightly call as his anxiety improved. However, Jon’s wife was also struggling and was pleased when she was offered counselling with a LH counsellor which she gladly accepted.</a:t>
            </a:r>
            <a:endParaRPr lang="en-GB" sz="180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3000"/>
              </a:lnSpc>
              <a:spcAft>
                <a:spcPts val="800"/>
              </a:spcAft>
              <a:buFont typeface="Wingdings" panose="05000000000000000000" pitchFamily="2" charset="2"/>
              <a:buChar char=""/>
            </a:pPr>
            <a:r>
              <a:rPr lang="en-GB" sz="1800" dirty="0">
                <a:effectLst/>
                <a:latin typeface="Symbol" panose="05050102010706020507" pitchFamily="18" charset="2"/>
                <a:ea typeface="Times New Roman" panose="02020603050405020304" pitchFamily="18" charset="0"/>
                <a:cs typeface="Calibri" panose="020F0502020204030204" pitchFamily="34" charset="0"/>
              </a:rPr>
              <a:t>James is still in receipt of grants and the support officer is in regular contact.</a:t>
            </a:r>
            <a:r>
              <a:rPr lang="en-GB" sz="1800" dirty="0">
                <a:effectLst/>
                <a:latin typeface="Symbol" panose="05050102010706020507" pitchFamily="18" charset="2"/>
                <a:ea typeface="Calibri" panose="020F0502020204030204" pitchFamily="34" charset="0"/>
                <a:cs typeface="Calibri" panose="020F0502020204030204" pitchFamily="34" charset="0"/>
              </a:rPr>
              <a:t> Jon’s wife continues to receive weekly counselling.</a:t>
            </a:r>
            <a:endParaRPr lang="en-GB" sz="1800" dirty="0">
              <a:effectLst/>
              <a:latin typeface="Symbol" panose="05050102010706020507" pitchFamily="18" charset="2"/>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AC14E56-375A-4D46-9E18-5A5565D984CA}" type="slidenum">
              <a:rPr lang="en-GB" smtClean="0"/>
              <a:t>9</a:t>
            </a:fld>
            <a:endParaRPr lang="en-GB"/>
          </a:p>
        </p:txBody>
      </p:sp>
    </p:spTree>
    <p:extLst>
      <p:ext uri="{BB962C8B-B14F-4D97-AF65-F5344CB8AC3E}">
        <p14:creationId xmlns:p14="http://schemas.microsoft.com/office/powerpoint/2010/main" val="357067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A9194AF-09C4-481B-AED0-9B7AE31D0DB1}"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88CC6-267B-4A15-BAA7-946A703EC902}" type="slidenum">
              <a:rPr lang="en-GB" smtClean="0"/>
              <a:t>‹#›</a:t>
            </a:fld>
            <a:endParaRPr lang="en-GB"/>
          </a:p>
        </p:txBody>
      </p:sp>
    </p:spTree>
    <p:extLst>
      <p:ext uri="{BB962C8B-B14F-4D97-AF65-F5344CB8AC3E}">
        <p14:creationId xmlns:p14="http://schemas.microsoft.com/office/powerpoint/2010/main" val="135818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66E60F-A2AF-4FAF-BDD3-F8BC7B02084A}"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64B767-64BC-4F8D-952F-7BA859266727}" type="slidenum">
              <a:rPr lang="en-GB" smtClean="0"/>
              <a:t>‹#›</a:t>
            </a:fld>
            <a:endParaRPr lang="en-GB"/>
          </a:p>
        </p:txBody>
      </p:sp>
    </p:spTree>
    <p:extLst>
      <p:ext uri="{BB962C8B-B14F-4D97-AF65-F5344CB8AC3E}">
        <p14:creationId xmlns:p14="http://schemas.microsoft.com/office/powerpoint/2010/main" val="2698939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66E60F-A2AF-4FAF-BDD3-F8BC7B02084A}"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64B767-64BC-4F8D-952F-7BA859266727}" type="slidenum">
              <a:rPr lang="en-GB" smtClean="0"/>
              <a:t>‹#›</a:t>
            </a:fld>
            <a:endParaRPr lang="en-GB"/>
          </a:p>
        </p:txBody>
      </p:sp>
    </p:spTree>
    <p:extLst>
      <p:ext uri="{BB962C8B-B14F-4D97-AF65-F5344CB8AC3E}">
        <p14:creationId xmlns:p14="http://schemas.microsoft.com/office/powerpoint/2010/main" val="4197704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66E60F-A2AF-4FAF-BDD3-F8BC7B02084A}"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64B767-64BC-4F8D-952F-7BA859266727}" type="slidenum">
              <a:rPr lang="en-GB" smtClean="0"/>
              <a:t>‹#›</a:t>
            </a:fld>
            <a:endParaRPr lang="en-GB"/>
          </a:p>
        </p:txBody>
      </p:sp>
    </p:spTree>
    <p:extLst>
      <p:ext uri="{BB962C8B-B14F-4D97-AF65-F5344CB8AC3E}">
        <p14:creationId xmlns:p14="http://schemas.microsoft.com/office/powerpoint/2010/main" val="2883808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6E60F-A2AF-4FAF-BDD3-F8BC7B02084A}"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64B767-64BC-4F8D-952F-7BA859266727}" type="slidenum">
              <a:rPr lang="en-GB" smtClean="0"/>
              <a:t>‹#›</a:t>
            </a:fld>
            <a:endParaRPr lang="en-GB"/>
          </a:p>
        </p:txBody>
      </p:sp>
    </p:spTree>
    <p:extLst>
      <p:ext uri="{BB962C8B-B14F-4D97-AF65-F5344CB8AC3E}">
        <p14:creationId xmlns:p14="http://schemas.microsoft.com/office/powerpoint/2010/main" val="2995667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66E60F-A2AF-4FAF-BDD3-F8BC7B02084A}"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64B767-64BC-4F8D-952F-7BA859266727}" type="slidenum">
              <a:rPr lang="en-GB" smtClean="0"/>
              <a:t>‹#›</a:t>
            </a:fld>
            <a:endParaRPr lang="en-GB"/>
          </a:p>
        </p:txBody>
      </p:sp>
    </p:spTree>
    <p:extLst>
      <p:ext uri="{BB962C8B-B14F-4D97-AF65-F5344CB8AC3E}">
        <p14:creationId xmlns:p14="http://schemas.microsoft.com/office/powerpoint/2010/main" val="2478753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66E60F-A2AF-4FAF-BDD3-F8BC7B02084A}"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64B767-64BC-4F8D-952F-7BA859266727}" type="slidenum">
              <a:rPr lang="en-GB" smtClean="0"/>
              <a:t>‹#›</a:t>
            </a:fld>
            <a:endParaRPr lang="en-GB"/>
          </a:p>
        </p:txBody>
      </p:sp>
    </p:spTree>
    <p:extLst>
      <p:ext uri="{BB962C8B-B14F-4D97-AF65-F5344CB8AC3E}">
        <p14:creationId xmlns:p14="http://schemas.microsoft.com/office/powerpoint/2010/main" val="256782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66E60F-A2AF-4FAF-BDD3-F8BC7B02084A}"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64B767-64BC-4F8D-952F-7BA859266727}" type="slidenum">
              <a:rPr lang="en-GB" smtClean="0"/>
              <a:t>‹#›</a:t>
            </a:fld>
            <a:endParaRPr lang="en-GB"/>
          </a:p>
        </p:txBody>
      </p:sp>
    </p:spTree>
    <p:extLst>
      <p:ext uri="{BB962C8B-B14F-4D97-AF65-F5344CB8AC3E}">
        <p14:creationId xmlns:p14="http://schemas.microsoft.com/office/powerpoint/2010/main" val="3045598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66E60F-A2AF-4FAF-BDD3-F8BC7B02084A}"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64B767-64BC-4F8D-952F-7BA859266727}" type="slidenum">
              <a:rPr lang="en-GB" smtClean="0"/>
              <a:t>‹#›</a:t>
            </a:fld>
            <a:endParaRPr lang="en-GB"/>
          </a:p>
        </p:txBody>
      </p:sp>
    </p:spTree>
    <p:extLst>
      <p:ext uri="{BB962C8B-B14F-4D97-AF65-F5344CB8AC3E}">
        <p14:creationId xmlns:p14="http://schemas.microsoft.com/office/powerpoint/2010/main" val="1679337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66E60F-A2AF-4FAF-BDD3-F8BC7B02084A}"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64B767-64BC-4F8D-952F-7BA859266727}" type="slidenum">
              <a:rPr lang="en-GB" smtClean="0"/>
              <a:t>‹#›</a:t>
            </a:fld>
            <a:endParaRPr lang="en-GB"/>
          </a:p>
        </p:txBody>
      </p:sp>
    </p:spTree>
    <p:extLst>
      <p:ext uri="{BB962C8B-B14F-4D97-AF65-F5344CB8AC3E}">
        <p14:creationId xmlns:p14="http://schemas.microsoft.com/office/powerpoint/2010/main" val="1481709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66E60F-A2AF-4FAF-BDD3-F8BC7B02084A}"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64B767-64BC-4F8D-952F-7BA859266727}" type="slidenum">
              <a:rPr lang="en-GB" smtClean="0"/>
              <a:t>‹#›</a:t>
            </a:fld>
            <a:endParaRPr lang="en-GB"/>
          </a:p>
        </p:txBody>
      </p:sp>
    </p:spTree>
    <p:extLst>
      <p:ext uri="{BB962C8B-B14F-4D97-AF65-F5344CB8AC3E}">
        <p14:creationId xmlns:p14="http://schemas.microsoft.com/office/powerpoint/2010/main" val="18451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A9194AF-09C4-481B-AED0-9B7AE31D0DB1}"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588CC6-267B-4A15-BAA7-946A703EC902}" type="slidenum">
              <a:rPr lang="en-GB" smtClean="0"/>
              <a:t>‹#›</a:t>
            </a:fld>
            <a:endParaRPr lang="en-GB"/>
          </a:p>
        </p:txBody>
      </p:sp>
    </p:spTree>
    <p:extLst>
      <p:ext uri="{BB962C8B-B14F-4D97-AF65-F5344CB8AC3E}">
        <p14:creationId xmlns:p14="http://schemas.microsoft.com/office/powerpoint/2010/main" val="4088255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66E60F-A2AF-4FAF-BDD3-F8BC7B02084A}"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64B767-64BC-4F8D-952F-7BA859266727}" type="slidenum">
              <a:rPr lang="en-GB" smtClean="0"/>
              <a:t>‹#›</a:t>
            </a:fld>
            <a:endParaRPr lang="en-GB"/>
          </a:p>
        </p:txBody>
      </p:sp>
    </p:spTree>
    <p:extLst>
      <p:ext uri="{BB962C8B-B14F-4D97-AF65-F5344CB8AC3E}">
        <p14:creationId xmlns:p14="http://schemas.microsoft.com/office/powerpoint/2010/main" val="200448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66E60F-A2AF-4FAF-BDD3-F8BC7B02084A}"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64B767-64BC-4F8D-952F-7BA859266727}" type="slidenum">
              <a:rPr lang="en-GB" smtClean="0"/>
              <a:t>‹#›</a:t>
            </a:fld>
            <a:endParaRPr lang="en-GB"/>
          </a:p>
        </p:txBody>
      </p:sp>
    </p:spTree>
    <p:extLst>
      <p:ext uri="{BB962C8B-B14F-4D97-AF65-F5344CB8AC3E}">
        <p14:creationId xmlns:p14="http://schemas.microsoft.com/office/powerpoint/2010/main" val="1784704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7BEE8CD-6B27-4CF0-BB95-038AD5E457F5}"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16BEF6-1CC5-44EE-BFDB-4B364A0C0511}" type="slidenum">
              <a:rPr lang="en-GB" smtClean="0"/>
              <a:t>‹#›</a:t>
            </a:fld>
            <a:endParaRPr lang="en-GB"/>
          </a:p>
        </p:txBody>
      </p:sp>
    </p:spTree>
    <p:extLst>
      <p:ext uri="{BB962C8B-B14F-4D97-AF65-F5344CB8AC3E}">
        <p14:creationId xmlns:p14="http://schemas.microsoft.com/office/powerpoint/2010/main" val="3365240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BEE8CD-6B27-4CF0-BB95-038AD5E457F5}"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16BEF6-1CC5-44EE-BFDB-4B364A0C0511}" type="slidenum">
              <a:rPr lang="en-GB" smtClean="0"/>
              <a:t>‹#›</a:t>
            </a:fld>
            <a:endParaRPr lang="en-GB"/>
          </a:p>
        </p:txBody>
      </p:sp>
    </p:spTree>
    <p:extLst>
      <p:ext uri="{BB962C8B-B14F-4D97-AF65-F5344CB8AC3E}">
        <p14:creationId xmlns:p14="http://schemas.microsoft.com/office/powerpoint/2010/main" val="3091307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BEE8CD-6B27-4CF0-BB95-038AD5E457F5}"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16BEF6-1CC5-44EE-BFDB-4B364A0C0511}" type="slidenum">
              <a:rPr lang="en-GB" smtClean="0"/>
              <a:t>‹#›</a:t>
            </a:fld>
            <a:endParaRPr lang="en-GB"/>
          </a:p>
        </p:txBody>
      </p:sp>
    </p:spTree>
    <p:extLst>
      <p:ext uri="{BB962C8B-B14F-4D97-AF65-F5344CB8AC3E}">
        <p14:creationId xmlns:p14="http://schemas.microsoft.com/office/powerpoint/2010/main" val="3313508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7BEE8CD-6B27-4CF0-BB95-038AD5E457F5}"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16BEF6-1CC5-44EE-BFDB-4B364A0C0511}" type="slidenum">
              <a:rPr lang="en-GB" smtClean="0"/>
              <a:t>‹#›</a:t>
            </a:fld>
            <a:endParaRPr lang="en-GB"/>
          </a:p>
        </p:txBody>
      </p:sp>
    </p:spTree>
    <p:extLst>
      <p:ext uri="{BB962C8B-B14F-4D97-AF65-F5344CB8AC3E}">
        <p14:creationId xmlns:p14="http://schemas.microsoft.com/office/powerpoint/2010/main" val="3769541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7BEE8CD-6B27-4CF0-BB95-038AD5E457F5}"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16BEF6-1CC5-44EE-BFDB-4B364A0C0511}" type="slidenum">
              <a:rPr lang="en-GB" smtClean="0"/>
              <a:t>‹#›</a:t>
            </a:fld>
            <a:endParaRPr lang="en-GB"/>
          </a:p>
        </p:txBody>
      </p:sp>
    </p:spTree>
    <p:extLst>
      <p:ext uri="{BB962C8B-B14F-4D97-AF65-F5344CB8AC3E}">
        <p14:creationId xmlns:p14="http://schemas.microsoft.com/office/powerpoint/2010/main" val="2084768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7BEE8CD-6B27-4CF0-BB95-038AD5E457F5}"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16BEF6-1CC5-44EE-BFDB-4B364A0C0511}" type="slidenum">
              <a:rPr lang="en-GB" smtClean="0"/>
              <a:t>‹#›</a:t>
            </a:fld>
            <a:endParaRPr lang="en-GB"/>
          </a:p>
        </p:txBody>
      </p:sp>
    </p:spTree>
    <p:extLst>
      <p:ext uri="{BB962C8B-B14F-4D97-AF65-F5344CB8AC3E}">
        <p14:creationId xmlns:p14="http://schemas.microsoft.com/office/powerpoint/2010/main" val="2572678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E8CD-6B27-4CF0-BB95-038AD5E457F5}"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16BEF6-1CC5-44EE-BFDB-4B364A0C0511}" type="slidenum">
              <a:rPr lang="en-GB" smtClean="0"/>
              <a:t>‹#›</a:t>
            </a:fld>
            <a:endParaRPr lang="en-GB"/>
          </a:p>
        </p:txBody>
      </p:sp>
    </p:spTree>
    <p:extLst>
      <p:ext uri="{BB962C8B-B14F-4D97-AF65-F5344CB8AC3E}">
        <p14:creationId xmlns:p14="http://schemas.microsoft.com/office/powerpoint/2010/main" val="3845438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BEE8CD-6B27-4CF0-BB95-038AD5E457F5}"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16BEF6-1CC5-44EE-BFDB-4B364A0C0511}" type="slidenum">
              <a:rPr lang="en-GB" smtClean="0"/>
              <a:t>‹#›</a:t>
            </a:fld>
            <a:endParaRPr lang="en-GB"/>
          </a:p>
        </p:txBody>
      </p:sp>
    </p:spTree>
    <p:extLst>
      <p:ext uri="{BB962C8B-B14F-4D97-AF65-F5344CB8AC3E}">
        <p14:creationId xmlns:p14="http://schemas.microsoft.com/office/powerpoint/2010/main" val="378127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A9194AF-09C4-481B-AED0-9B7AE31D0DB1}"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588CC6-267B-4A15-BAA7-946A703EC902}" type="slidenum">
              <a:rPr lang="en-GB" smtClean="0"/>
              <a:t>‹#›</a:t>
            </a:fld>
            <a:endParaRPr lang="en-GB"/>
          </a:p>
        </p:txBody>
      </p:sp>
    </p:spTree>
    <p:extLst>
      <p:ext uri="{BB962C8B-B14F-4D97-AF65-F5344CB8AC3E}">
        <p14:creationId xmlns:p14="http://schemas.microsoft.com/office/powerpoint/2010/main" val="1783952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BEE8CD-6B27-4CF0-BB95-038AD5E457F5}"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16BEF6-1CC5-44EE-BFDB-4B364A0C0511}" type="slidenum">
              <a:rPr lang="en-GB" smtClean="0"/>
              <a:t>‹#›</a:t>
            </a:fld>
            <a:endParaRPr lang="en-GB"/>
          </a:p>
        </p:txBody>
      </p:sp>
    </p:spTree>
    <p:extLst>
      <p:ext uri="{BB962C8B-B14F-4D97-AF65-F5344CB8AC3E}">
        <p14:creationId xmlns:p14="http://schemas.microsoft.com/office/powerpoint/2010/main" val="3612879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BEE8CD-6B27-4CF0-BB95-038AD5E457F5}"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16BEF6-1CC5-44EE-BFDB-4B364A0C0511}" type="slidenum">
              <a:rPr lang="en-GB" smtClean="0"/>
              <a:t>‹#›</a:t>
            </a:fld>
            <a:endParaRPr lang="en-GB"/>
          </a:p>
        </p:txBody>
      </p:sp>
    </p:spTree>
    <p:extLst>
      <p:ext uri="{BB962C8B-B14F-4D97-AF65-F5344CB8AC3E}">
        <p14:creationId xmlns:p14="http://schemas.microsoft.com/office/powerpoint/2010/main" val="3468601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BEE8CD-6B27-4CF0-BB95-038AD5E457F5}"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16BEF6-1CC5-44EE-BFDB-4B364A0C0511}" type="slidenum">
              <a:rPr lang="en-GB" smtClean="0"/>
              <a:t>‹#›</a:t>
            </a:fld>
            <a:endParaRPr lang="en-GB"/>
          </a:p>
        </p:txBody>
      </p:sp>
    </p:spTree>
    <p:extLst>
      <p:ext uri="{BB962C8B-B14F-4D97-AF65-F5344CB8AC3E}">
        <p14:creationId xmlns:p14="http://schemas.microsoft.com/office/powerpoint/2010/main" val="1055777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C833AB-474C-47AA-BC9D-0C41A31ADE0B}"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0C927-1F8F-4421-A35C-330B3D563DD5}" type="slidenum">
              <a:rPr lang="en-GB" smtClean="0"/>
              <a:t>‹#›</a:t>
            </a:fld>
            <a:endParaRPr lang="en-GB"/>
          </a:p>
        </p:txBody>
      </p:sp>
    </p:spTree>
    <p:extLst>
      <p:ext uri="{BB962C8B-B14F-4D97-AF65-F5344CB8AC3E}">
        <p14:creationId xmlns:p14="http://schemas.microsoft.com/office/powerpoint/2010/main" val="740217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C833AB-474C-47AA-BC9D-0C41A31ADE0B}"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0C927-1F8F-4421-A35C-330B3D563DD5}" type="slidenum">
              <a:rPr lang="en-GB" smtClean="0"/>
              <a:t>‹#›</a:t>
            </a:fld>
            <a:endParaRPr lang="en-GB"/>
          </a:p>
        </p:txBody>
      </p:sp>
    </p:spTree>
    <p:extLst>
      <p:ext uri="{BB962C8B-B14F-4D97-AF65-F5344CB8AC3E}">
        <p14:creationId xmlns:p14="http://schemas.microsoft.com/office/powerpoint/2010/main" val="1875986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C833AB-474C-47AA-BC9D-0C41A31ADE0B}"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0C927-1F8F-4421-A35C-330B3D563DD5}" type="slidenum">
              <a:rPr lang="en-GB" smtClean="0"/>
              <a:t>‹#›</a:t>
            </a:fld>
            <a:endParaRPr lang="en-GB"/>
          </a:p>
        </p:txBody>
      </p:sp>
    </p:spTree>
    <p:extLst>
      <p:ext uri="{BB962C8B-B14F-4D97-AF65-F5344CB8AC3E}">
        <p14:creationId xmlns:p14="http://schemas.microsoft.com/office/powerpoint/2010/main" val="3554914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C833AB-474C-47AA-BC9D-0C41A31ADE0B}"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70C927-1F8F-4421-A35C-330B3D563DD5}" type="slidenum">
              <a:rPr lang="en-GB" smtClean="0"/>
              <a:t>‹#›</a:t>
            </a:fld>
            <a:endParaRPr lang="en-GB"/>
          </a:p>
        </p:txBody>
      </p:sp>
    </p:spTree>
    <p:extLst>
      <p:ext uri="{BB962C8B-B14F-4D97-AF65-F5344CB8AC3E}">
        <p14:creationId xmlns:p14="http://schemas.microsoft.com/office/powerpoint/2010/main" val="808153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C833AB-474C-47AA-BC9D-0C41A31ADE0B}"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70C927-1F8F-4421-A35C-330B3D563DD5}" type="slidenum">
              <a:rPr lang="en-GB" smtClean="0"/>
              <a:t>‹#›</a:t>
            </a:fld>
            <a:endParaRPr lang="en-GB"/>
          </a:p>
        </p:txBody>
      </p:sp>
    </p:spTree>
    <p:extLst>
      <p:ext uri="{BB962C8B-B14F-4D97-AF65-F5344CB8AC3E}">
        <p14:creationId xmlns:p14="http://schemas.microsoft.com/office/powerpoint/2010/main" val="2467323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C833AB-474C-47AA-BC9D-0C41A31ADE0B}"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70C927-1F8F-4421-A35C-330B3D563DD5}" type="slidenum">
              <a:rPr lang="en-GB" smtClean="0"/>
              <a:t>‹#›</a:t>
            </a:fld>
            <a:endParaRPr lang="en-GB"/>
          </a:p>
        </p:txBody>
      </p:sp>
    </p:spTree>
    <p:extLst>
      <p:ext uri="{BB962C8B-B14F-4D97-AF65-F5344CB8AC3E}">
        <p14:creationId xmlns:p14="http://schemas.microsoft.com/office/powerpoint/2010/main" val="3598425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833AB-474C-47AA-BC9D-0C41A31ADE0B}"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70C927-1F8F-4421-A35C-330B3D563DD5}" type="slidenum">
              <a:rPr lang="en-GB" smtClean="0"/>
              <a:t>‹#›</a:t>
            </a:fld>
            <a:endParaRPr lang="en-GB"/>
          </a:p>
        </p:txBody>
      </p:sp>
    </p:spTree>
    <p:extLst>
      <p:ext uri="{BB962C8B-B14F-4D97-AF65-F5344CB8AC3E}">
        <p14:creationId xmlns:p14="http://schemas.microsoft.com/office/powerpoint/2010/main" val="22346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A9194AF-09C4-481B-AED0-9B7AE31D0DB1}"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588CC6-267B-4A15-BAA7-946A703EC902}" type="slidenum">
              <a:rPr lang="en-GB" smtClean="0"/>
              <a:t>‹#›</a:t>
            </a:fld>
            <a:endParaRPr lang="en-GB"/>
          </a:p>
        </p:txBody>
      </p:sp>
    </p:spTree>
    <p:extLst>
      <p:ext uri="{BB962C8B-B14F-4D97-AF65-F5344CB8AC3E}">
        <p14:creationId xmlns:p14="http://schemas.microsoft.com/office/powerpoint/2010/main" val="7155629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C833AB-474C-47AA-BC9D-0C41A31ADE0B}"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70C927-1F8F-4421-A35C-330B3D563DD5}" type="slidenum">
              <a:rPr lang="en-GB" smtClean="0"/>
              <a:t>‹#›</a:t>
            </a:fld>
            <a:endParaRPr lang="en-GB"/>
          </a:p>
        </p:txBody>
      </p:sp>
    </p:spTree>
    <p:extLst>
      <p:ext uri="{BB962C8B-B14F-4D97-AF65-F5344CB8AC3E}">
        <p14:creationId xmlns:p14="http://schemas.microsoft.com/office/powerpoint/2010/main" val="4122541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C833AB-474C-47AA-BC9D-0C41A31ADE0B}"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70C927-1F8F-4421-A35C-330B3D563DD5}" type="slidenum">
              <a:rPr lang="en-GB" smtClean="0"/>
              <a:t>‹#›</a:t>
            </a:fld>
            <a:endParaRPr lang="en-GB"/>
          </a:p>
        </p:txBody>
      </p:sp>
    </p:spTree>
    <p:extLst>
      <p:ext uri="{BB962C8B-B14F-4D97-AF65-F5344CB8AC3E}">
        <p14:creationId xmlns:p14="http://schemas.microsoft.com/office/powerpoint/2010/main" val="2067419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C833AB-474C-47AA-BC9D-0C41A31ADE0B}"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0C927-1F8F-4421-A35C-330B3D563DD5}" type="slidenum">
              <a:rPr lang="en-GB" smtClean="0"/>
              <a:t>‹#›</a:t>
            </a:fld>
            <a:endParaRPr lang="en-GB"/>
          </a:p>
        </p:txBody>
      </p:sp>
    </p:spTree>
    <p:extLst>
      <p:ext uri="{BB962C8B-B14F-4D97-AF65-F5344CB8AC3E}">
        <p14:creationId xmlns:p14="http://schemas.microsoft.com/office/powerpoint/2010/main" val="35946014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C833AB-474C-47AA-BC9D-0C41A31ADE0B}"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0C927-1F8F-4421-A35C-330B3D563DD5}" type="slidenum">
              <a:rPr lang="en-GB" smtClean="0"/>
              <a:t>‹#›</a:t>
            </a:fld>
            <a:endParaRPr lang="en-GB"/>
          </a:p>
        </p:txBody>
      </p:sp>
    </p:spTree>
    <p:extLst>
      <p:ext uri="{BB962C8B-B14F-4D97-AF65-F5344CB8AC3E}">
        <p14:creationId xmlns:p14="http://schemas.microsoft.com/office/powerpoint/2010/main" val="15251827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9444" y="3873214"/>
            <a:ext cx="5040000" cy="64800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429444" y="4532777"/>
            <a:ext cx="5040000" cy="378000"/>
          </a:xfrm>
        </p:spPr>
        <p:txBody>
          <a:bodyPr/>
          <a:lstStyle>
            <a:lvl1pPr marL="0" indent="0" algn="l">
              <a:lnSpc>
                <a:spcPts val="1600"/>
              </a:lnSpc>
              <a:spcAft>
                <a:spcPts val="0"/>
              </a:spcAft>
              <a:buNone/>
              <a:defRPr sz="16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19D80475-6204-43D8-A835-AFDF6F439E50}" type="datetimeFigureOut">
              <a:rPr lang="en-GB" smtClean="0">
                <a:solidFill>
                  <a:prstClr val="white"/>
                </a:solidFill>
              </a:rPr>
              <a:pPr/>
              <a:t>19/02/2021</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p:txBody>
          <a:bodyPr/>
          <a:lstStyle/>
          <a:p>
            <a:fld id="{D237A776-6457-4F29-B053-C5112CF4D376}" type="slidenum">
              <a:rPr lang="en-GB" smtClean="0">
                <a:solidFill>
                  <a:prstClr val="white"/>
                </a:solidFill>
              </a:rPr>
              <a:pPr/>
              <a:t>‹#›</a:t>
            </a:fld>
            <a:endParaRPr lang="en-GB">
              <a:solidFill>
                <a:prstClr val="white"/>
              </a:solidFill>
            </a:endParaRPr>
          </a:p>
        </p:txBody>
      </p:sp>
      <p:sp>
        <p:nvSpPr>
          <p:cNvPr id="16" name="Picture Placeholder 15"/>
          <p:cNvSpPr>
            <a:spLocks noGrp="1"/>
          </p:cNvSpPr>
          <p:nvPr>
            <p:ph type="pic" sz="quarter" idx="13"/>
          </p:nvPr>
        </p:nvSpPr>
        <p:spPr>
          <a:xfrm>
            <a:off x="-5059" y="-1943"/>
            <a:ext cx="8238466" cy="377766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6 w 10016"/>
              <a:gd name="connsiteY0" fmla="*/ 10000 h 10000"/>
              <a:gd name="connsiteX1" fmla="*/ 0 w 10016"/>
              <a:gd name="connsiteY1" fmla="*/ 5414 h 10000"/>
              <a:gd name="connsiteX2" fmla="*/ 10016 w 10016"/>
              <a:gd name="connsiteY2" fmla="*/ 0 h 10000"/>
              <a:gd name="connsiteX3" fmla="*/ 8016 w 10016"/>
              <a:gd name="connsiteY3" fmla="*/ 10000 h 10000"/>
              <a:gd name="connsiteX4" fmla="*/ 16 w 10016"/>
              <a:gd name="connsiteY4" fmla="*/ 10000 h 10000"/>
              <a:gd name="connsiteX0" fmla="*/ 16 w 8016"/>
              <a:gd name="connsiteY0" fmla="*/ 10056 h 10056"/>
              <a:gd name="connsiteX1" fmla="*/ 0 w 8016"/>
              <a:gd name="connsiteY1" fmla="*/ 5470 h 10056"/>
              <a:gd name="connsiteX2" fmla="*/ 7141 w 8016"/>
              <a:gd name="connsiteY2" fmla="*/ 0 h 10056"/>
              <a:gd name="connsiteX3" fmla="*/ 8016 w 8016"/>
              <a:gd name="connsiteY3" fmla="*/ 10056 h 10056"/>
              <a:gd name="connsiteX4" fmla="*/ 16 w 8016"/>
              <a:gd name="connsiteY4" fmla="*/ 10056 h 10056"/>
              <a:gd name="connsiteX0" fmla="*/ 20 w 10576"/>
              <a:gd name="connsiteY0" fmla="*/ 10021 h 10021"/>
              <a:gd name="connsiteX1" fmla="*/ 0 w 10576"/>
              <a:gd name="connsiteY1" fmla="*/ 5461 h 10021"/>
              <a:gd name="connsiteX2" fmla="*/ 8908 w 10576"/>
              <a:gd name="connsiteY2" fmla="*/ 21 h 10021"/>
              <a:gd name="connsiteX3" fmla="*/ 9321 w 10576"/>
              <a:gd name="connsiteY3" fmla="*/ 3802 h 10021"/>
              <a:gd name="connsiteX4" fmla="*/ 10000 w 10576"/>
              <a:gd name="connsiteY4" fmla="*/ 10021 h 10021"/>
              <a:gd name="connsiteX5" fmla="*/ 20 w 10576"/>
              <a:gd name="connsiteY5" fmla="*/ 10021 h 10021"/>
              <a:gd name="connsiteX0" fmla="*/ 20 w 10576"/>
              <a:gd name="connsiteY0" fmla="*/ 10021 h 10021"/>
              <a:gd name="connsiteX1" fmla="*/ 0 w 10576"/>
              <a:gd name="connsiteY1" fmla="*/ 5461 h 10021"/>
              <a:gd name="connsiteX2" fmla="*/ 8908 w 10576"/>
              <a:gd name="connsiteY2" fmla="*/ 21 h 10021"/>
              <a:gd name="connsiteX3" fmla="*/ 9321 w 10576"/>
              <a:gd name="connsiteY3" fmla="*/ 3802 h 10021"/>
              <a:gd name="connsiteX4" fmla="*/ 10000 w 10576"/>
              <a:gd name="connsiteY4" fmla="*/ 10021 h 10021"/>
              <a:gd name="connsiteX5" fmla="*/ 20 w 10576"/>
              <a:gd name="connsiteY5" fmla="*/ 10021 h 10021"/>
              <a:gd name="connsiteX0" fmla="*/ 20 w 11968"/>
              <a:gd name="connsiteY0" fmla="*/ 10174 h 10174"/>
              <a:gd name="connsiteX1" fmla="*/ 0 w 11968"/>
              <a:gd name="connsiteY1" fmla="*/ 5614 h 10174"/>
              <a:gd name="connsiteX2" fmla="*/ 8908 w 11968"/>
              <a:gd name="connsiteY2" fmla="*/ 174 h 10174"/>
              <a:gd name="connsiteX3" fmla="*/ 11936 w 11968"/>
              <a:gd name="connsiteY3" fmla="*/ 1403 h 10174"/>
              <a:gd name="connsiteX4" fmla="*/ 10000 w 11968"/>
              <a:gd name="connsiteY4" fmla="*/ 10174 h 10174"/>
              <a:gd name="connsiteX5" fmla="*/ 20 w 11968"/>
              <a:gd name="connsiteY5" fmla="*/ 10174 h 10174"/>
              <a:gd name="connsiteX0" fmla="*/ 20 w 11968"/>
              <a:gd name="connsiteY0" fmla="*/ 10179 h 10179"/>
              <a:gd name="connsiteX1" fmla="*/ 0 w 11968"/>
              <a:gd name="connsiteY1" fmla="*/ 5619 h 10179"/>
              <a:gd name="connsiteX2" fmla="*/ 8908 w 11968"/>
              <a:gd name="connsiteY2" fmla="*/ 179 h 10179"/>
              <a:gd name="connsiteX3" fmla="*/ 11936 w 11968"/>
              <a:gd name="connsiteY3" fmla="*/ 1389 h 10179"/>
              <a:gd name="connsiteX4" fmla="*/ 10000 w 11968"/>
              <a:gd name="connsiteY4" fmla="*/ 10179 h 10179"/>
              <a:gd name="connsiteX5" fmla="*/ 20 w 11968"/>
              <a:gd name="connsiteY5" fmla="*/ 10179 h 10179"/>
              <a:gd name="connsiteX0" fmla="*/ 20 w 11968"/>
              <a:gd name="connsiteY0" fmla="*/ 10053 h 10053"/>
              <a:gd name="connsiteX1" fmla="*/ 0 w 11968"/>
              <a:gd name="connsiteY1" fmla="*/ 5493 h 10053"/>
              <a:gd name="connsiteX2" fmla="*/ 8908 w 11968"/>
              <a:gd name="connsiteY2" fmla="*/ 53 h 10053"/>
              <a:gd name="connsiteX3" fmla="*/ 11936 w 11968"/>
              <a:gd name="connsiteY3" fmla="*/ 1263 h 10053"/>
              <a:gd name="connsiteX4" fmla="*/ 10000 w 11968"/>
              <a:gd name="connsiteY4" fmla="*/ 10053 h 10053"/>
              <a:gd name="connsiteX5" fmla="*/ 20 w 11968"/>
              <a:gd name="connsiteY5" fmla="*/ 10053 h 10053"/>
              <a:gd name="connsiteX0" fmla="*/ 20 w 11968"/>
              <a:gd name="connsiteY0" fmla="*/ 10000 h 10000"/>
              <a:gd name="connsiteX1" fmla="*/ 0 w 11968"/>
              <a:gd name="connsiteY1" fmla="*/ 5440 h 10000"/>
              <a:gd name="connsiteX2" fmla="*/ 8908 w 11968"/>
              <a:gd name="connsiteY2" fmla="*/ 0 h 10000"/>
              <a:gd name="connsiteX3" fmla="*/ 11936 w 11968"/>
              <a:gd name="connsiteY3" fmla="*/ 1210 h 10000"/>
              <a:gd name="connsiteX4" fmla="*/ 10000 w 11968"/>
              <a:gd name="connsiteY4" fmla="*/ 10000 h 10000"/>
              <a:gd name="connsiteX5" fmla="*/ 20 w 11968"/>
              <a:gd name="connsiteY5" fmla="*/ 10000 h 10000"/>
              <a:gd name="connsiteX0" fmla="*/ 20 w 12427"/>
              <a:gd name="connsiteY0" fmla="*/ 10192 h 10192"/>
              <a:gd name="connsiteX1" fmla="*/ 0 w 12427"/>
              <a:gd name="connsiteY1" fmla="*/ 5632 h 10192"/>
              <a:gd name="connsiteX2" fmla="*/ 8908 w 12427"/>
              <a:gd name="connsiteY2" fmla="*/ 192 h 10192"/>
              <a:gd name="connsiteX3" fmla="*/ 12407 w 12427"/>
              <a:gd name="connsiteY3" fmla="*/ 266 h 10192"/>
              <a:gd name="connsiteX4" fmla="*/ 10000 w 12427"/>
              <a:gd name="connsiteY4" fmla="*/ 10192 h 10192"/>
              <a:gd name="connsiteX5" fmla="*/ 20 w 12427"/>
              <a:gd name="connsiteY5" fmla="*/ 10192 h 10192"/>
              <a:gd name="connsiteX0" fmla="*/ 20 w 12427"/>
              <a:gd name="connsiteY0" fmla="*/ 10000 h 10000"/>
              <a:gd name="connsiteX1" fmla="*/ 0 w 12427"/>
              <a:gd name="connsiteY1" fmla="*/ 5440 h 10000"/>
              <a:gd name="connsiteX2" fmla="*/ 8908 w 12427"/>
              <a:gd name="connsiteY2" fmla="*/ 0 h 10000"/>
              <a:gd name="connsiteX3" fmla="*/ 12407 w 12427"/>
              <a:gd name="connsiteY3" fmla="*/ 74 h 10000"/>
              <a:gd name="connsiteX4" fmla="*/ 10000 w 12427"/>
              <a:gd name="connsiteY4" fmla="*/ 10000 h 10000"/>
              <a:gd name="connsiteX5" fmla="*/ 20 w 12427"/>
              <a:gd name="connsiteY5" fmla="*/ 10000 h 10000"/>
              <a:gd name="connsiteX0" fmla="*/ 20 w 12407"/>
              <a:gd name="connsiteY0" fmla="*/ 10000 h 10000"/>
              <a:gd name="connsiteX1" fmla="*/ 0 w 12407"/>
              <a:gd name="connsiteY1" fmla="*/ 5440 h 10000"/>
              <a:gd name="connsiteX2" fmla="*/ 8908 w 12407"/>
              <a:gd name="connsiteY2" fmla="*/ 0 h 10000"/>
              <a:gd name="connsiteX3" fmla="*/ 12407 w 12407"/>
              <a:gd name="connsiteY3" fmla="*/ 74 h 10000"/>
              <a:gd name="connsiteX4" fmla="*/ 10000 w 12407"/>
              <a:gd name="connsiteY4" fmla="*/ 10000 h 10000"/>
              <a:gd name="connsiteX5" fmla="*/ 20 w 12407"/>
              <a:gd name="connsiteY5" fmla="*/ 10000 h 10000"/>
              <a:gd name="connsiteX0" fmla="*/ 20 w 12407"/>
              <a:gd name="connsiteY0" fmla="*/ 10000 h 10000"/>
              <a:gd name="connsiteX1" fmla="*/ 0 w 12407"/>
              <a:gd name="connsiteY1" fmla="*/ 5440 h 10000"/>
              <a:gd name="connsiteX2" fmla="*/ 8908 w 12407"/>
              <a:gd name="connsiteY2" fmla="*/ 0 h 10000"/>
              <a:gd name="connsiteX3" fmla="*/ 12407 w 12407"/>
              <a:gd name="connsiteY3" fmla="*/ 74 h 10000"/>
              <a:gd name="connsiteX4" fmla="*/ 10872 w 12407"/>
              <a:gd name="connsiteY4" fmla="*/ 7411 h 10000"/>
              <a:gd name="connsiteX5" fmla="*/ 20 w 12407"/>
              <a:gd name="connsiteY5" fmla="*/ 10000 h 10000"/>
              <a:gd name="connsiteX0" fmla="*/ 20 w 12407"/>
              <a:gd name="connsiteY0" fmla="*/ 10000 h 10000"/>
              <a:gd name="connsiteX1" fmla="*/ 0 w 12407"/>
              <a:gd name="connsiteY1" fmla="*/ 5440 h 10000"/>
              <a:gd name="connsiteX2" fmla="*/ 8908 w 12407"/>
              <a:gd name="connsiteY2" fmla="*/ 0 h 10000"/>
              <a:gd name="connsiteX3" fmla="*/ 12407 w 12407"/>
              <a:gd name="connsiteY3" fmla="*/ 74 h 10000"/>
              <a:gd name="connsiteX4" fmla="*/ 10872 w 12407"/>
              <a:gd name="connsiteY4" fmla="*/ 7411 h 10000"/>
              <a:gd name="connsiteX5" fmla="*/ 20 w 12407"/>
              <a:gd name="connsiteY5" fmla="*/ 10000 h 10000"/>
              <a:gd name="connsiteX0" fmla="*/ 34 w 12407"/>
              <a:gd name="connsiteY0" fmla="*/ 9925 h 9925"/>
              <a:gd name="connsiteX1" fmla="*/ 0 w 12407"/>
              <a:gd name="connsiteY1" fmla="*/ 5440 h 9925"/>
              <a:gd name="connsiteX2" fmla="*/ 8908 w 12407"/>
              <a:gd name="connsiteY2" fmla="*/ 0 h 9925"/>
              <a:gd name="connsiteX3" fmla="*/ 12407 w 12407"/>
              <a:gd name="connsiteY3" fmla="*/ 74 h 9925"/>
              <a:gd name="connsiteX4" fmla="*/ 10872 w 12407"/>
              <a:gd name="connsiteY4" fmla="*/ 7411 h 9925"/>
              <a:gd name="connsiteX5" fmla="*/ 34 w 12407"/>
              <a:gd name="connsiteY5" fmla="*/ 9925 h 9925"/>
              <a:gd name="connsiteX0" fmla="*/ 27 w 9965"/>
              <a:gd name="connsiteY0" fmla="*/ 10000 h 10000"/>
              <a:gd name="connsiteX1" fmla="*/ 0 w 9965"/>
              <a:gd name="connsiteY1" fmla="*/ 5481 h 10000"/>
              <a:gd name="connsiteX2" fmla="*/ 7180 w 9965"/>
              <a:gd name="connsiteY2" fmla="*/ 0 h 10000"/>
              <a:gd name="connsiteX3" fmla="*/ 9965 w 9965"/>
              <a:gd name="connsiteY3" fmla="*/ 61 h 10000"/>
              <a:gd name="connsiteX4" fmla="*/ 8763 w 9965"/>
              <a:gd name="connsiteY4" fmla="*/ 7467 h 10000"/>
              <a:gd name="connsiteX5" fmla="*/ 27 w 9965"/>
              <a:gd name="connsiteY5" fmla="*/ 10000 h 10000"/>
              <a:gd name="connsiteX0" fmla="*/ 27 w 10000"/>
              <a:gd name="connsiteY0" fmla="*/ 10000 h 10000"/>
              <a:gd name="connsiteX1" fmla="*/ 0 w 10000"/>
              <a:gd name="connsiteY1" fmla="*/ 5481 h 10000"/>
              <a:gd name="connsiteX2" fmla="*/ 7205 w 10000"/>
              <a:gd name="connsiteY2" fmla="*/ 0 h 10000"/>
              <a:gd name="connsiteX3" fmla="*/ 10000 w 10000"/>
              <a:gd name="connsiteY3" fmla="*/ 61 h 10000"/>
              <a:gd name="connsiteX4" fmla="*/ 8794 w 10000"/>
              <a:gd name="connsiteY4" fmla="*/ 7467 h 10000"/>
              <a:gd name="connsiteX5" fmla="*/ 27 w 10000"/>
              <a:gd name="connsiteY5" fmla="*/ 10000 h 10000"/>
              <a:gd name="connsiteX0" fmla="*/ 27 w 10000"/>
              <a:gd name="connsiteY0" fmla="*/ 9948 h 9948"/>
              <a:gd name="connsiteX1" fmla="*/ 0 w 10000"/>
              <a:gd name="connsiteY1" fmla="*/ 5429 h 9948"/>
              <a:gd name="connsiteX2" fmla="*/ 7153 w 10000"/>
              <a:gd name="connsiteY2" fmla="*/ 0 h 9948"/>
              <a:gd name="connsiteX3" fmla="*/ 10000 w 10000"/>
              <a:gd name="connsiteY3" fmla="*/ 9 h 9948"/>
              <a:gd name="connsiteX4" fmla="*/ 8794 w 10000"/>
              <a:gd name="connsiteY4" fmla="*/ 7415 h 9948"/>
              <a:gd name="connsiteX5" fmla="*/ 27 w 10000"/>
              <a:gd name="connsiteY5" fmla="*/ 9948 h 9948"/>
              <a:gd name="connsiteX0" fmla="*/ 27 w 10000"/>
              <a:gd name="connsiteY0" fmla="*/ 10000 h 10000"/>
              <a:gd name="connsiteX1" fmla="*/ 0 w 10000"/>
              <a:gd name="connsiteY1" fmla="*/ 5457 h 10000"/>
              <a:gd name="connsiteX2" fmla="*/ 7153 w 10000"/>
              <a:gd name="connsiteY2" fmla="*/ 0 h 10000"/>
              <a:gd name="connsiteX3" fmla="*/ 10000 w 10000"/>
              <a:gd name="connsiteY3" fmla="*/ 9 h 10000"/>
              <a:gd name="connsiteX4" fmla="*/ 8794 w 10000"/>
              <a:gd name="connsiteY4" fmla="*/ 7454 h 10000"/>
              <a:gd name="connsiteX5" fmla="*/ 27 w 10000"/>
              <a:gd name="connsiteY5" fmla="*/ 10000 h 10000"/>
              <a:gd name="connsiteX0" fmla="*/ 27 w 10003"/>
              <a:gd name="connsiteY0" fmla="*/ 10000 h 10000"/>
              <a:gd name="connsiteX1" fmla="*/ 0 w 10003"/>
              <a:gd name="connsiteY1" fmla="*/ 5457 h 10000"/>
              <a:gd name="connsiteX2" fmla="*/ 7153 w 10003"/>
              <a:gd name="connsiteY2" fmla="*/ 0 h 10000"/>
              <a:gd name="connsiteX3" fmla="*/ 10003 w 10003"/>
              <a:gd name="connsiteY3" fmla="*/ 4 h 10000"/>
              <a:gd name="connsiteX4" fmla="*/ 8794 w 10003"/>
              <a:gd name="connsiteY4" fmla="*/ 7454 h 10000"/>
              <a:gd name="connsiteX5" fmla="*/ 27 w 10003"/>
              <a:gd name="connsiteY5" fmla="*/ 10000 h 10000"/>
              <a:gd name="connsiteX0" fmla="*/ 27 w 10003"/>
              <a:gd name="connsiteY0" fmla="*/ 10000 h 10000"/>
              <a:gd name="connsiteX1" fmla="*/ 0 w 10003"/>
              <a:gd name="connsiteY1" fmla="*/ 5457 h 10000"/>
              <a:gd name="connsiteX2" fmla="*/ 7153 w 10003"/>
              <a:gd name="connsiteY2" fmla="*/ 0 h 10000"/>
              <a:gd name="connsiteX3" fmla="*/ 10003 w 10003"/>
              <a:gd name="connsiteY3" fmla="*/ 4 h 10000"/>
              <a:gd name="connsiteX4" fmla="*/ 8794 w 10003"/>
              <a:gd name="connsiteY4" fmla="*/ 7454 h 10000"/>
              <a:gd name="connsiteX5" fmla="*/ 27 w 10003"/>
              <a:gd name="connsiteY5" fmla="*/ 10000 h 10000"/>
              <a:gd name="connsiteX0" fmla="*/ 27 w 10003"/>
              <a:gd name="connsiteY0" fmla="*/ 10000 h 10000"/>
              <a:gd name="connsiteX1" fmla="*/ 0 w 10003"/>
              <a:gd name="connsiteY1" fmla="*/ 5457 h 10000"/>
              <a:gd name="connsiteX2" fmla="*/ 7153 w 10003"/>
              <a:gd name="connsiteY2" fmla="*/ 0 h 10000"/>
              <a:gd name="connsiteX3" fmla="*/ 10003 w 10003"/>
              <a:gd name="connsiteY3" fmla="*/ 4 h 10000"/>
              <a:gd name="connsiteX4" fmla="*/ 8774 w 10003"/>
              <a:gd name="connsiteY4" fmla="*/ 7445 h 10000"/>
              <a:gd name="connsiteX5" fmla="*/ 27 w 10003"/>
              <a:gd name="connsiteY5" fmla="*/ 10000 h 10000"/>
              <a:gd name="connsiteX0" fmla="*/ 27 w 10003"/>
              <a:gd name="connsiteY0" fmla="*/ 10000 h 10000"/>
              <a:gd name="connsiteX1" fmla="*/ 0 w 10003"/>
              <a:gd name="connsiteY1" fmla="*/ 5457 h 10000"/>
              <a:gd name="connsiteX2" fmla="*/ 7153 w 10003"/>
              <a:gd name="connsiteY2" fmla="*/ 0 h 10000"/>
              <a:gd name="connsiteX3" fmla="*/ 10003 w 10003"/>
              <a:gd name="connsiteY3" fmla="*/ 4 h 10000"/>
              <a:gd name="connsiteX4" fmla="*/ 8780 w 10003"/>
              <a:gd name="connsiteY4" fmla="*/ 7440 h 10000"/>
              <a:gd name="connsiteX5" fmla="*/ 27 w 10003"/>
              <a:gd name="connsiteY5" fmla="*/ 10000 h 10000"/>
              <a:gd name="connsiteX0" fmla="*/ 27 w 10003"/>
              <a:gd name="connsiteY0" fmla="*/ 10000 h 10000"/>
              <a:gd name="connsiteX1" fmla="*/ 0 w 10003"/>
              <a:gd name="connsiteY1" fmla="*/ 5457 h 10000"/>
              <a:gd name="connsiteX2" fmla="*/ 7153 w 10003"/>
              <a:gd name="connsiteY2" fmla="*/ 0 h 10000"/>
              <a:gd name="connsiteX3" fmla="*/ 10003 w 10003"/>
              <a:gd name="connsiteY3" fmla="*/ 4 h 10000"/>
              <a:gd name="connsiteX4" fmla="*/ 8780 w 10003"/>
              <a:gd name="connsiteY4" fmla="*/ 7440 h 10000"/>
              <a:gd name="connsiteX5" fmla="*/ 27 w 10003"/>
              <a:gd name="connsiteY5" fmla="*/ 10000 h 10000"/>
              <a:gd name="connsiteX0" fmla="*/ 27 w 10003"/>
              <a:gd name="connsiteY0" fmla="*/ 10000 h 10000"/>
              <a:gd name="connsiteX1" fmla="*/ 0 w 10003"/>
              <a:gd name="connsiteY1" fmla="*/ 5457 h 10000"/>
              <a:gd name="connsiteX2" fmla="*/ 7153 w 10003"/>
              <a:gd name="connsiteY2" fmla="*/ 0 h 10000"/>
              <a:gd name="connsiteX3" fmla="*/ 10003 w 10003"/>
              <a:gd name="connsiteY3" fmla="*/ 4 h 10000"/>
              <a:gd name="connsiteX4" fmla="*/ 8780 w 10003"/>
              <a:gd name="connsiteY4" fmla="*/ 7440 h 10000"/>
              <a:gd name="connsiteX5" fmla="*/ 27 w 10003"/>
              <a:gd name="connsiteY5" fmla="*/ 10000 h 10000"/>
              <a:gd name="connsiteX0" fmla="*/ 27 w 10003"/>
              <a:gd name="connsiteY0" fmla="*/ 10000 h 10000"/>
              <a:gd name="connsiteX1" fmla="*/ 0 w 10003"/>
              <a:gd name="connsiteY1" fmla="*/ 5457 h 10000"/>
              <a:gd name="connsiteX2" fmla="*/ 7153 w 10003"/>
              <a:gd name="connsiteY2" fmla="*/ 0 h 10000"/>
              <a:gd name="connsiteX3" fmla="*/ 10003 w 10003"/>
              <a:gd name="connsiteY3" fmla="*/ 4 h 10000"/>
              <a:gd name="connsiteX4" fmla="*/ 8780 w 10003"/>
              <a:gd name="connsiteY4" fmla="*/ 7440 h 10000"/>
              <a:gd name="connsiteX5" fmla="*/ 27 w 10003"/>
              <a:gd name="connsiteY5" fmla="*/ 10000 h 10000"/>
              <a:gd name="connsiteX0" fmla="*/ 27 w 10003"/>
              <a:gd name="connsiteY0" fmla="*/ 10000 h 10000"/>
              <a:gd name="connsiteX1" fmla="*/ 0 w 10003"/>
              <a:gd name="connsiteY1" fmla="*/ 5457 h 10000"/>
              <a:gd name="connsiteX2" fmla="*/ 7153 w 10003"/>
              <a:gd name="connsiteY2" fmla="*/ 0 h 10000"/>
              <a:gd name="connsiteX3" fmla="*/ 10003 w 10003"/>
              <a:gd name="connsiteY3" fmla="*/ 4 h 10000"/>
              <a:gd name="connsiteX4" fmla="*/ 8780 w 10003"/>
              <a:gd name="connsiteY4" fmla="*/ 7440 h 10000"/>
              <a:gd name="connsiteX5" fmla="*/ 27 w 10003"/>
              <a:gd name="connsiteY5" fmla="*/ 10000 h 10000"/>
              <a:gd name="connsiteX0" fmla="*/ 10 w 9986"/>
              <a:gd name="connsiteY0" fmla="*/ 10000 h 10000"/>
              <a:gd name="connsiteX1" fmla="*/ 0 w 9986"/>
              <a:gd name="connsiteY1" fmla="*/ 5433 h 10000"/>
              <a:gd name="connsiteX2" fmla="*/ 7136 w 9986"/>
              <a:gd name="connsiteY2" fmla="*/ 0 h 10000"/>
              <a:gd name="connsiteX3" fmla="*/ 9986 w 9986"/>
              <a:gd name="connsiteY3" fmla="*/ 4 h 10000"/>
              <a:gd name="connsiteX4" fmla="*/ 8763 w 9986"/>
              <a:gd name="connsiteY4" fmla="*/ 7440 h 10000"/>
              <a:gd name="connsiteX5" fmla="*/ 10 w 9986"/>
              <a:gd name="connsiteY5" fmla="*/ 10000 h 10000"/>
              <a:gd name="connsiteX0" fmla="*/ 0 w 10004"/>
              <a:gd name="connsiteY0" fmla="*/ 9976 h 9976"/>
              <a:gd name="connsiteX1" fmla="*/ 4 w 10004"/>
              <a:gd name="connsiteY1" fmla="*/ 5433 h 9976"/>
              <a:gd name="connsiteX2" fmla="*/ 7150 w 10004"/>
              <a:gd name="connsiteY2" fmla="*/ 0 h 9976"/>
              <a:gd name="connsiteX3" fmla="*/ 10004 w 10004"/>
              <a:gd name="connsiteY3" fmla="*/ 4 h 9976"/>
              <a:gd name="connsiteX4" fmla="*/ 8779 w 10004"/>
              <a:gd name="connsiteY4" fmla="*/ 7440 h 9976"/>
              <a:gd name="connsiteX5" fmla="*/ 0 w 10004"/>
              <a:gd name="connsiteY5" fmla="*/ 9976 h 9976"/>
              <a:gd name="connsiteX0" fmla="*/ 0 w 10000"/>
              <a:gd name="connsiteY0" fmla="*/ 10000 h 10000"/>
              <a:gd name="connsiteX1" fmla="*/ 4 w 10000"/>
              <a:gd name="connsiteY1" fmla="*/ 5446 h 10000"/>
              <a:gd name="connsiteX2" fmla="*/ 7147 w 10000"/>
              <a:gd name="connsiteY2" fmla="*/ 0 h 10000"/>
              <a:gd name="connsiteX3" fmla="*/ 10000 w 10000"/>
              <a:gd name="connsiteY3" fmla="*/ 4 h 10000"/>
              <a:gd name="connsiteX4" fmla="*/ 8775 w 10000"/>
              <a:gd name="connsiteY4" fmla="*/ 7458 h 10000"/>
              <a:gd name="connsiteX5" fmla="*/ 0 w 10000"/>
              <a:gd name="connsiteY5" fmla="*/ 10000 h 10000"/>
              <a:gd name="connsiteX0" fmla="*/ 0 w 10000"/>
              <a:gd name="connsiteY0" fmla="*/ 10000 h 10000"/>
              <a:gd name="connsiteX1" fmla="*/ 4 w 10000"/>
              <a:gd name="connsiteY1" fmla="*/ 5446 h 10000"/>
              <a:gd name="connsiteX2" fmla="*/ 7147 w 10000"/>
              <a:gd name="connsiteY2" fmla="*/ 0 h 10000"/>
              <a:gd name="connsiteX3" fmla="*/ 10000 w 10000"/>
              <a:gd name="connsiteY3" fmla="*/ 4 h 10000"/>
              <a:gd name="connsiteX4" fmla="*/ 8775 w 10000"/>
              <a:gd name="connsiteY4" fmla="*/ 7458 h 10000"/>
              <a:gd name="connsiteX5" fmla="*/ 0 w 10000"/>
              <a:gd name="connsiteY5" fmla="*/ 10000 h 10000"/>
              <a:gd name="connsiteX0" fmla="*/ 0 w 10000"/>
              <a:gd name="connsiteY0" fmla="*/ 10000 h 10000"/>
              <a:gd name="connsiteX1" fmla="*/ 4 w 10000"/>
              <a:gd name="connsiteY1" fmla="*/ 5446 h 10000"/>
              <a:gd name="connsiteX2" fmla="*/ 7147 w 10000"/>
              <a:gd name="connsiteY2" fmla="*/ 0 h 10000"/>
              <a:gd name="connsiteX3" fmla="*/ 10000 w 10000"/>
              <a:gd name="connsiteY3" fmla="*/ 4 h 10000"/>
              <a:gd name="connsiteX4" fmla="*/ 8775 w 10000"/>
              <a:gd name="connsiteY4" fmla="*/ 7458 h 10000"/>
              <a:gd name="connsiteX5" fmla="*/ 0 w 10000"/>
              <a:gd name="connsiteY5" fmla="*/ 10000 h 10000"/>
              <a:gd name="connsiteX0" fmla="*/ 0 w 10000"/>
              <a:gd name="connsiteY0" fmla="*/ 10000 h 10000"/>
              <a:gd name="connsiteX1" fmla="*/ 7 w 10000"/>
              <a:gd name="connsiteY1" fmla="*/ 5446 h 10000"/>
              <a:gd name="connsiteX2" fmla="*/ 7147 w 10000"/>
              <a:gd name="connsiteY2" fmla="*/ 0 h 10000"/>
              <a:gd name="connsiteX3" fmla="*/ 10000 w 10000"/>
              <a:gd name="connsiteY3" fmla="*/ 4 h 10000"/>
              <a:gd name="connsiteX4" fmla="*/ 8775 w 10000"/>
              <a:gd name="connsiteY4" fmla="*/ 7458 h 10000"/>
              <a:gd name="connsiteX5" fmla="*/ 0 w 10000"/>
              <a:gd name="connsiteY5" fmla="*/ 10000 h 10000"/>
              <a:gd name="connsiteX0" fmla="*/ 2 w 10002"/>
              <a:gd name="connsiteY0" fmla="*/ 10000 h 10000"/>
              <a:gd name="connsiteX1" fmla="*/ 3 w 10002"/>
              <a:gd name="connsiteY1" fmla="*/ 5455 h 10000"/>
              <a:gd name="connsiteX2" fmla="*/ 7149 w 10002"/>
              <a:gd name="connsiteY2" fmla="*/ 0 h 10000"/>
              <a:gd name="connsiteX3" fmla="*/ 10002 w 10002"/>
              <a:gd name="connsiteY3" fmla="*/ 4 h 10000"/>
              <a:gd name="connsiteX4" fmla="*/ 8777 w 10002"/>
              <a:gd name="connsiteY4" fmla="*/ 7458 h 10000"/>
              <a:gd name="connsiteX5" fmla="*/ 2 w 10002"/>
              <a:gd name="connsiteY5" fmla="*/ 10000 h 10000"/>
              <a:gd name="connsiteX0" fmla="*/ 1 w 10001"/>
              <a:gd name="connsiteY0" fmla="*/ 10000 h 10000"/>
              <a:gd name="connsiteX1" fmla="*/ 2 w 10001"/>
              <a:gd name="connsiteY1" fmla="*/ 5455 h 10000"/>
              <a:gd name="connsiteX2" fmla="*/ 7148 w 10001"/>
              <a:gd name="connsiteY2" fmla="*/ 0 h 10000"/>
              <a:gd name="connsiteX3" fmla="*/ 10001 w 10001"/>
              <a:gd name="connsiteY3" fmla="*/ 4 h 10000"/>
              <a:gd name="connsiteX4" fmla="*/ 8776 w 10001"/>
              <a:gd name="connsiteY4" fmla="*/ 7458 h 10000"/>
              <a:gd name="connsiteX5" fmla="*/ 1 w 10001"/>
              <a:gd name="connsiteY5" fmla="*/ 10000 h 10000"/>
              <a:gd name="connsiteX0" fmla="*/ 1 w 10001"/>
              <a:gd name="connsiteY0" fmla="*/ 10001 h 10001"/>
              <a:gd name="connsiteX1" fmla="*/ 2 w 10001"/>
              <a:gd name="connsiteY1" fmla="*/ 5456 h 10001"/>
              <a:gd name="connsiteX2" fmla="*/ 7148 w 10001"/>
              <a:gd name="connsiteY2" fmla="*/ 1 h 10001"/>
              <a:gd name="connsiteX3" fmla="*/ 10001 w 10001"/>
              <a:gd name="connsiteY3" fmla="*/ 0 h 10001"/>
              <a:gd name="connsiteX4" fmla="*/ 8776 w 10001"/>
              <a:gd name="connsiteY4" fmla="*/ 7459 h 10001"/>
              <a:gd name="connsiteX5" fmla="*/ 1 w 10001"/>
              <a:gd name="connsiteY5" fmla="*/ 10001 h 10001"/>
              <a:gd name="connsiteX0" fmla="*/ 1 w 10015"/>
              <a:gd name="connsiteY0" fmla="*/ 10001 h 10001"/>
              <a:gd name="connsiteX1" fmla="*/ 2 w 10015"/>
              <a:gd name="connsiteY1" fmla="*/ 5456 h 10001"/>
              <a:gd name="connsiteX2" fmla="*/ 7148 w 10015"/>
              <a:gd name="connsiteY2" fmla="*/ 1 h 10001"/>
              <a:gd name="connsiteX3" fmla="*/ 10015 w 10015"/>
              <a:gd name="connsiteY3" fmla="*/ 0 h 10001"/>
              <a:gd name="connsiteX4" fmla="*/ 8776 w 10015"/>
              <a:gd name="connsiteY4" fmla="*/ 7459 h 10001"/>
              <a:gd name="connsiteX5" fmla="*/ 1 w 10015"/>
              <a:gd name="connsiteY5" fmla="*/ 10001 h 10001"/>
              <a:gd name="connsiteX0" fmla="*/ 1 w 10012"/>
              <a:gd name="connsiteY0" fmla="*/ 10001 h 10001"/>
              <a:gd name="connsiteX1" fmla="*/ 2 w 10012"/>
              <a:gd name="connsiteY1" fmla="*/ 5456 h 10001"/>
              <a:gd name="connsiteX2" fmla="*/ 7148 w 10012"/>
              <a:gd name="connsiteY2" fmla="*/ 1 h 10001"/>
              <a:gd name="connsiteX3" fmla="*/ 10012 w 10012"/>
              <a:gd name="connsiteY3" fmla="*/ 0 h 10001"/>
              <a:gd name="connsiteX4" fmla="*/ 8776 w 10012"/>
              <a:gd name="connsiteY4" fmla="*/ 7459 h 10001"/>
              <a:gd name="connsiteX5" fmla="*/ 1 w 10012"/>
              <a:gd name="connsiteY5" fmla="*/ 10001 h 10001"/>
              <a:gd name="connsiteX0" fmla="*/ 1 w 10003"/>
              <a:gd name="connsiteY0" fmla="*/ 10001 h 10001"/>
              <a:gd name="connsiteX1" fmla="*/ 2 w 10003"/>
              <a:gd name="connsiteY1" fmla="*/ 5456 h 10001"/>
              <a:gd name="connsiteX2" fmla="*/ 7148 w 10003"/>
              <a:gd name="connsiteY2" fmla="*/ 1 h 10001"/>
              <a:gd name="connsiteX3" fmla="*/ 10003 w 10003"/>
              <a:gd name="connsiteY3" fmla="*/ 0 h 10001"/>
              <a:gd name="connsiteX4" fmla="*/ 8776 w 10003"/>
              <a:gd name="connsiteY4" fmla="*/ 7459 h 10001"/>
              <a:gd name="connsiteX5" fmla="*/ 1 w 10003"/>
              <a:gd name="connsiteY5" fmla="*/ 10001 h 10001"/>
              <a:gd name="connsiteX0" fmla="*/ 3 w 10005"/>
              <a:gd name="connsiteY0" fmla="*/ 10001 h 10001"/>
              <a:gd name="connsiteX1" fmla="*/ 1 w 10005"/>
              <a:gd name="connsiteY1" fmla="*/ 5456 h 10001"/>
              <a:gd name="connsiteX2" fmla="*/ 7150 w 10005"/>
              <a:gd name="connsiteY2" fmla="*/ 1 h 10001"/>
              <a:gd name="connsiteX3" fmla="*/ 10005 w 10005"/>
              <a:gd name="connsiteY3" fmla="*/ 0 h 10001"/>
              <a:gd name="connsiteX4" fmla="*/ 8778 w 10005"/>
              <a:gd name="connsiteY4" fmla="*/ 7459 h 10001"/>
              <a:gd name="connsiteX5" fmla="*/ 3 w 10005"/>
              <a:gd name="connsiteY5" fmla="*/ 1000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5" h="10001">
                <a:moveTo>
                  <a:pt x="3" y="10001"/>
                </a:moveTo>
                <a:cubicBezTo>
                  <a:pt x="2" y="8463"/>
                  <a:pt x="-2" y="6985"/>
                  <a:pt x="1" y="5456"/>
                </a:cubicBezTo>
                <a:lnTo>
                  <a:pt x="7150" y="1"/>
                </a:lnTo>
                <a:lnTo>
                  <a:pt x="10005" y="0"/>
                </a:lnTo>
                <a:cubicBezTo>
                  <a:pt x="9620" y="2354"/>
                  <a:pt x="9156" y="5167"/>
                  <a:pt x="8778" y="7459"/>
                </a:cubicBezTo>
                <a:lnTo>
                  <a:pt x="3" y="10001"/>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1048066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6C5D839-6E90-45E8-BECD-BE17EE1977D2}" type="slidenum">
              <a:rPr lang="en-GB" smtClean="0"/>
              <a:t>‹#›</a:t>
            </a:fld>
            <a:endParaRPr lang="en-GB"/>
          </a:p>
        </p:txBody>
      </p:sp>
    </p:spTree>
    <p:extLst>
      <p:ext uri="{BB962C8B-B14F-4D97-AF65-F5344CB8AC3E}">
        <p14:creationId xmlns:p14="http://schemas.microsoft.com/office/powerpoint/2010/main" val="319184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194AF-09C4-481B-AED0-9B7AE31D0DB1}"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588CC6-267B-4A15-BAA7-946A703EC902}" type="slidenum">
              <a:rPr lang="en-GB" smtClean="0"/>
              <a:t>‹#›</a:t>
            </a:fld>
            <a:endParaRPr lang="en-GB"/>
          </a:p>
        </p:txBody>
      </p:sp>
    </p:spTree>
    <p:extLst>
      <p:ext uri="{BB962C8B-B14F-4D97-AF65-F5344CB8AC3E}">
        <p14:creationId xmlns:p14="http://schemas.microsoft.com/office/powerpoint/2010/main" val="281948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9194AF-09C4-481B-AED0-9B7AE31D0DB1}"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588CC6-267B-4A15-BAA7-946A703EC902}" type="slidenum">
              <a:rPr lang="en-GB" smtClean="0"/>
              <a:t>‹#›</a:t>
            </a:fld>
            <a:endParaRPr lang="en-GB"/>
          </a:p>
        </p:txBody>
      </p:sp>
    </p:spTree>
    <p:extLst>
      <p:ext uri="{BB962C8B-B14F-4D97-AF65-F5344CB8AC3E}">
        <p14:creationId xmlns:p14="http://schemas.microsoft.com/office/powerpoint/2010/main" val="254122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9194AF-09C4-481B-AED0-9B7AE31D0DB1}"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588CC6-267B-4A15-BAA7-946A703EC902}" type="slidenum">
              <a:rPr lang="en-GB" smtClean="0"/>
              <a:t>‹#›</a:t>
            </a:fld>
            <a:endParaRPr lang="en-GB"/>
          </a:p>
        </p:txBody>
      </p:sp>
    </p:spTree>
    <p:extLst>
      <p:ext uri="{BB962C8B-B14F-4D97-AF65-F5344CB8AC3E}">
        <p14:creationId xmlns:p14="http://schemas.microsoft.com/office/powerpoint/2010/main" val="154173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9194AF-09C4-481B-AED0-9B7AE31D0DB1}"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88CC6-267B-4A15-BAA7-946A703EC902}" type="slidenum">
              <a:rPr lang="en-GB" smtClean="0"/>
              <a:t>‹#›</a:t>
            </a:fld>
            <a:endParaRPr lang="en-GB"/>
          </a:p>
        </p:txBody>
      </p:sp>
    </p:spTree>
    <p:extLst>
      <p:ext uri="{BB962C8B-B14F-4D97-AF65-F5344CB8AC3E}">
        <p14:creationId xmlns:p14="http://schemas.microsoft.com/office/powerpoint/2010/main" val="222023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9194AF-09C4-481B-AED0-9B7AE31D0DB1}"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88CC6-267B-4A15-BAA7-946A703EC902}" type="slidenum">
              <a:rPr lang="en-GB" smtClean="0"/>
              <a:t>‹#›</a:t>
            </a:fld>
            <a:endParaRPr lang="en-GB"/>
          </a:p>
        </p:txBody>
      </p:sp>
    </p:spTree>
    <p:extLst>
      <p:ext uri="{BB962C8B-B14F-4D97-AF65-F5344CB8AC3E}">
        <p14:creationId xmlns:p14="http://schemas.microsoft.com/office/powerpoint/2010/main" val="187749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3.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4.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4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A9194AF-09C4-481B-AED0-9B7AE31D0DB1}" type="datetimeFigureOut">
              <a:rPr lang="en-GB" smtClean="0"/>
              <a:t>19/02/2021</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3588CC6-267B-4A15-BAA7-946A703EC902}" type="slidenum">
              <a:rPr lang="en-GB" smtClean="0"/>
              <a:t>‹#›</a:t>
            </a:fld>
            <a:endParaRPr lang="en-GB"/>
          </a:p>
        </p:txBody>
      </p:sp>
      <p:grpSp>
        <p:nvGrpSpPr>
          <p:cNvPr id="7" name="Group 6"/>
          <p:cNvGrpSpPr/>
          <p:nvPr userDrawn="1"/>
        </p:nvGrpSpPr>
        <p:grpSpPr>
          <a:xfrm>
            <a:off x="0" y="4083918"/>
            <a:ext cx="9144000" cy="1059582"/>
            <a:chOff x="0" y="4083918"/>
            <a:chExt cx="9144000" cy="1059582"/>
          </a:xfrm>
        </p:grpSpPr>
        <p:sp>
          <p:nvSpPr>
            <p:cNvPr id="8" name="Right Triangle 7"/>
            <p:cNvSpPr/>
            <p:nvPr/>
          </p:nvSpPr>
          <p:spPr>
            <a:xfrm flipH="1">
              <a:off x="0" y="4083918"/>
              <a:ext cx="9144000" cy="1059582"/>
            </a:xfrm>
            <a:prstGeom prst="rtTriangle">
              <a:avLst/>
            </a:prstGeom>
            <a:solidFill>
              <a:srgbClr val="3C105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92000" y="4514400"/>
              <a:ext cx="1800200" cy="404953"/>
            </a:xfrm>
            <a:prstGeom prst="rect">
              <a:avLst/>
            </a:prstGeom>
          </p:spPr>
        </p:pic>
      </p:grpSp>
    </p:spTree>
    <p:extLst>
      <p:ext uri="{BB962C8B-B14F-4D97-AF65-F5344CB8AC3E}">
        <p14:creationId xmlns:p14="http://schemas.microsoft.com/office/powerpoint/2010/main" val="2385132929"/>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366E60F-A2AF-4FAF-BDD3-F8BC7B02084A}" type="datetimeFigureOut">
              <a:rPr lang="en-GB" smtClean="0"/>
              <a:t>19/02/2021</a:t>
            </a:fld>
            <a:endParaRPr lang="en-GB"/>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464B767-64BC-4F8D-952F-7BA859266727}" type="slidenum">
              <a:rPr lang="en-GB" smtClean="0"/>
              <a:t>‹#›</a:t>
            </a:fld>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8778"/>
            <a:ext cx="9144000" cy="5172278"/>
          </a:xfrm>
          <a:prstGeom prst="rect">
            <a:avLst/>
          </a:prstGeom>
        </p:spPr>
      </p:pic>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567652" y="4443958"/>
            <a:ext cx="2085628" cy="486647"/>
          </a:xfrm>
          <a:prstGeom prst="rect">
            <a:avLst/>
          </a:prstGeom>
        </p:spPr>
      </p:pic>
    </p:spTree>
    <p:extLst>
      <p:ext uri="{BB962C8B-B14F-4D97-AF65-F5344CB8AC3E}">
        <p14:creationId xmlns:p14="http://schemas.microsoft.com/office/powerpoint/2010/main" val="3134200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64" r:id="rId5"/>
    <p:sldLayoutId id="2147483665" r:id="rId6"/>
    <p:sldLayoutId id="2147483666"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7BEE8CD-6B27-4CF0-BB95-038AD5E457F5}" type="datetimeFigureOut">
              <a:rPr lang="en-GB" smtClean="0"/>
              <a:t>19/02/2021</a:t>
            </a:fld>
            <a:endParaRPr lang="en-GB"/>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316BEF6-1CC5-44EE-BFDB-4B364A0C0511}" type="slidenum">
              <a:rPr lang="en-GB" smtClean="0"/>
              <a:t>‹#›</a:t>
            </a:fld>
            <a:endParaRPr lang="en-GB"/>
          </a:p>
        </p:txBody>
      </p:sp>
      <p:pic>
        <p:nvPicPr>
          <p:cNvPr id="7" name="Content Placeholder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20538"/>
            <a:ext cx="9167020" cy="5185096"/>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660232" y="4380931"/>
            <a:ext cx="2104503" cy="473405"/>
          </a:xfrm>
          <a:prstGeom prst="rect">
            <a:avLst/>
          </a:prstGeom>
        </p:spPr>
      </p:pic>
    </p:spTree>
    <p:extLst>
      <p:ext uri="{BB962C8B-B14F-4D97-AF65-F5344CB8AC3E}">
        <p14:creationId xmlns:p14="http://schemas.microsoft.com/office/powerpoint/2010/main" val="14781184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2C833AB-474C-47AA-BC9D-0C41A31ADE0B}" type="datetimeFigureOut">
              <a:rPr lang="en-GB" smtClean="0"/>
              <a:t>19/02/2021</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70C927-1F8F-4421-A35C-330B3D563DD5}" type="slidenum">
              <a:rPr lang="en-GB" smtClean="0"/>
              <a:t>‹#›</a:t>
            </a:fld>
            <a:endParaRPr lang="en-GB"/>
          </a:p>
        </p:txBody>
      </p:sp>
    </p:spTree>
    <p:extLst>
      <p:ext uri="{BB962C8B-B14F-4D97-AF65-F5344CB8AC3E}">
        <p14:creationId xmlns:p14="http://schemas.microsoft.com/office/powerpoint/2010/main" val="376032280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A9194AF-09C4-481B-AED0-9B7AE31D0DB1}" type="datetimeFigureOut">
              <a:rPr lang="en-GB" smtClean="0"/>
              <a:t>19/02/2021</a:t>
            </a:fld>
            <a:endParaRPr lang="en-GB"/>
          </a:p>
        </p:txBody>
      </p:sp>
      <p:sp>
        <p:nvSpPr>
          <p:cNvPr id="5" name="Footer Placeholder 4"/>
          <p:cNvSpPr>
            <a:spLocks noGrp="1"/>
          </p:cNvSpPr>
          <p:nvPr>
            <p:ph type="ftr" sz="quarter" idx="3"/>
          </p:nvPr>
        </p:nvSpPr>
        <p:spPr>
          <a:xfrm>
            <a:off x="3124200" y="4767264"/>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3588CC6-267B-4A15-BAA7-946A703EC902}" type="slidenum">
              <a:rPr lang="en-GB" smtClean="0"/>
              <a:t>‹#›</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670"/>
            <a:ext cx="9144000" cy="517227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653" y="4443959"/>
            <a:ext cx="2085628" cy="486647"/>
          </a:xfrm>
          <a:prstGeom prst="rect">
            <a:avLst/>
          </a:prstGeom>
        </p:spPr>
      </p:pic>
    </p:spTree>
    <p:extLst>
      <p:ext uri="{BB962C8B-B14F-4D97-AF65-F5344CB8AC3E}">
        <p14:creationId xmlns:p14="http://schemas.microsoft.com/office/powerpoint/2010/main" val="3295869673"/>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hyperlink" Target="http://www.lionheart.org.uk/support-u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5" y="3867895"/>
            <a:ext cx="4464496" cy="1152128"/>
          </a:xfrm>
        </p:spPr>
        <p:txBody>
          <a:bodyPr>
            <a:normAutofit/>
          </a:bodyPr>
          <a:lstStyle/>
          <a:p>
            <a:r>
              <a:rPr lang="en-GB" sz="3600" b="1" dirty="0"/>
              <a:t>Juliet Smithson</a:t>
            </a:r>
            <a:br>
              <a:rPr lang="en-GB" sz="2800" dirty="0"/>
            </a:br>
            <a:r>
              <a:rPr lang="en-GB" sz="2800" dirty="0"/>
              <a:t>Head of Operations</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02" y="195486"/>
            <a:ext cx="2808312" cy="63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Placeholder 26" descr="A group of people walking in front of a building&#10;&#10;Description automatically generated">
            <a:extLst>
              <a:ext uri="{FF2B5EF4-FFF2-40B4-BE49-F238E27FC236}">
                <a16:creationId xmlns:a16="http://schemas.microsoft.com/office/drawing/2014/main" id="{FA569AD0-EF6D-47A7-B29F-AF9D9FFF3AA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3379" b="23379"/>
          <a:stretch>
            <a:fillRect/>
          </a:stretch>
        </p:blipFill>
        <p:spPr/>
      </p:pic>
    </p:spTree>
    <p:extLst>
      <p:ext uri="{BB962C8B-B14F-4D97-AF65-F5344CB8AC3E}">
        <p14:creationId xmlns:p14="http://schemas.microsoft.com/office/powerpoint/2010/main" val="168085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78"/>
            <a:ext cx="9144000" cy="51722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653" y="4227935"/>
            <a:ext cx="2085628" cy="486647"/>
          </a:xfrm>
          <a:prstGeom prst="rect">
            <a:avLst/>
          </a:prstGeom>
        </p:spPr>
      </p:pic>
      <p:sp>
        <p:nvSpPr>
          <p:cNvPr id="6" name="Title 3"/>
          <p:cNvSpPr>
            <a:spLocks noGrp="1"/>
          </p:cNvSpPr>
          <p:nvPr/>
        </p:nvSpPr>
        <p:spPr>
          <a:xfrm>
            <a:off x="1071460" y="3412898"/>
            <a:ext cx="4840841" cy="1440160"/>
          </a:xfrm>
          <a:prstGeom prst="rect">
            <a:avLst/>
          </a:prstGeom>
        </p:spPr>
        <p:txBody>
          <a:bodyPr vert="horz" lIns="0" tIns="0" rIns="0" bIns="0" rtlCol="0" anchor="t" anchorCtr="0">
            <a:noAutofit/>
          </a:bodyPr>
          <a:lstStyle>
            <a:lvl1pPr algn="l" defTabSz="914400" rtl="0" eaLnBrk="1" latinLnBrk="0" hangingPunct="1">
              <a:lnSpc>
                <a:spcPts val="3200"/>
              </a:lnSpc>
              <a:spcBef>
                <a:spcPct val="0"/>
              </a:spcBef>
              <a:buNone/>
              <a:defRPr sz="3200" b="1" kern="1200" cap="none" baseline="0">
                <a:solidFill>
                  <a:schemeClr val="bg1"/>
                </a:solidFill>
                <a:latin typeface="+mj-lt"/>
                <a:ea typeface="+mj-ea"/>
                <a:cs typeface="+mj-cs"/>
              </a:defRPr>
            </a:lvl1pPr>
          </a:lstStyle>
          <a:p>
            <a:pPr defTabSz="914378"/>
            <a:endParaRPr lang="en-GB" dirty="0">
              <a:solidFill>
                <a:prstClr val="white"/>
              </a:solidFill>
              <a:latin typeface="Calibri"/>
            </a:endParaRPr>
          </a:p>
        </p:txBody>
      </p:sp>
      <p:pic>
        <p:nvPicPr>
          <p:cNvPr id="7" name="Picture 6"/>
          <p:cNvPicPr>
            <a:picLocks noGrp="1"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192022" y="339503"/>
            <a:ext cx="478877" cy="418067"/>
          </a:xfrm>
          <a:prstGeom prst="rect">
            <a:avLst/>
          </a:prstGeom>
        </p:spPr>
      </p:pic>
      <p:pic>
        <p:nvPicPr>
          <p:cNvPr id="1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99592" y="129340"/>
            <a:ext cx="4320480" cy="501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Icon&#10;&#10;Description automatically generated">
            <a:extLst>
              <a:ext uri="{FF2B5EF4-FFF2-40B4-BE49-F238E27FC236}">
                <a16:creationId xmlns:a16="http://schemas.microsoft.com/office/drawing/2014/main" id="{9E690C35-C140-48DC-8554-F405609D08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9043" y="3697232"/>
            <a:ext cx="1018034" cy="1109474"/>
          </a:xfrm>
          <a:prstGeom prst="rect">
            <a:avLst/>
          </a:prstGeom>
        </p:spPr>
      </p:pic>
      <p:pic>
        <p:nvPicPr>
          <p:cNvPr id="12" name="Picture 11" descr="Icon&#10;&#10;Description automatically generated">
            <a:extLst>
              <a:ext uri="{FF2B5EF4-FFF2-40B4-BE49-F238E27FC236}">
                <a16:creationId xmlns:a16="http://schemas.microsoft.com/office/drawing/2014/main" id="{BC60B31D-A5C5-40B1-B899-65FEE443A1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4636" y="935452"/>
            <a:ext cx="688849" cy="896114"/>
          </a:xfrm>
          <a:prstGeom prst="rect">
            <a:avLst/>
          </a:prstGeom>
        </p:spPr>
      </p:pic>
      <p:pic>
        <p:nvPicPr>
          <p:cNvPr id="13" name="Picture 12" descr="Icon&#10;&#10;Description automatically generated">
            <a:extLst>
              <a:ext uri="{FF2B5EF4-FFF2-40B4-BE49-F238E27FC236}">
                <a16:creationId xmlns:a16="http://schemas.microsoft.com/office/drawing/2014/main" id="{3FFF16F6-52C1-4EC7-BAFE-E30713F6B8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40249" y="2210072"/>
            <a:ext cx="688849" cy="896114"/>
          </a:xfrm>
          <a:prstGeom prst="rect">
            <a:avLst/>
          </a:prstGeom>
        </p:spPr>
      </p:pic>
      <p:pic>
        <p:nvPicPr>
          <p:cNvPr id="10" name="Picture 9" descr="A picture containing text, tableware, dishware&#10;&#10;Description automatically generated">
            <a:extLst>
              <a:ext uri="{FF2B5EF4-FFF2-40B4-BE49-F238E27FC236}">
                <a16:creationId xmlns:a16="http://schemas.microsoft.com/office/drawing/2014/main" id="{07F8CC31-8A91-4B91-9E20-18908C699B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7363" y="492621"/>
            <a:ext cx="1507108" cy="1679798"/>
          </a:xfrm>
          <a:prstGeom prst="rect">
            <a:avLst/>
          </a:prstGeom>
        </p:spPr>
      </p:pic>
      <p:pic>
        <p:nvPicPr>
          <p:cNvPr id="18" name="Picture 17" descr="Icon&#10;&#10;Description automatically generated">
            <a:extLst>
              <a:ext uri="{FF2B5EF4-FFF2-40B4-BE49-F238E27FC236}">
                <a16:creationId xmlns:a16="http://schemas.microsoft.com/office/drawing/2014/main" id="{7676C848-382C-44A7-9250-7430135A2C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156" y="2338634"/>
            <a:ext cx="1018034" cy="1109474"/>
          </a:xfrm>
          <a:prstGeom prst="rect">
            <a:avLst/>
          </a:prstGeom>
        </p:spPr>
      </p:pic>
    </p:spTree>
    <p:extLst>
      <p:ext uri="{BB962C8B-B14F-4D97-AF65-F5344CB8AC3E}">
        <p14:creationId xmlns:p14="http://schemas.microsoft.com/office/powerpoint/2010/main" val="220553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78"/>
            <a:ext cx="9144000" cy="51722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653" y="4227935"/>
            <a:ext cx="2085628" cy="486647"/>
          </a:xfrm>
          <a:prstGeom prst="rect">
            <a:avLst/>
          </a:prstGeom>
        </p:spPr>
      </p:pic>
      <p:sp>
        <p:nvSpPr>
          <p:cNvPr id="6" name="Title 3"/>
          <p:cNvSpPr>
            <a:spLocks noGrp="1"/>
          </p:cNvSpPr>
          <p:nvPr/>
        </p:nvSpPr>
        <p:spPr>
          <a:xfrm>
            <a:off x="1071460" y="3412898"/>
            <a:ext cx="4840841" cy="1440160"/>
          </a:xfrm>
          <a:prstGeom prst="rect">
            <a:avLst/>
          </a:prstGeom>
        </p:spPr>
        <p:txBody>
          <a:bodyPr vert="horz" lIns="0" tIns="0" rIns="0" bIns="0" rtlCol="0" anchor="t" anchorCtr="0">
            <a:noAutofit/>
          </a:bodyPr>
          <a:lstStyle>
            <a:lvl1pPr algn="l" defTabSz="914400" rtl="0" eaLnBrk="1" latinLnBrk="0" hangingPunct="1">
              <a:lnSpc>
                <a:spcPts val="3200"/>
              </a:lnSpc>
              <a:spcBef>
                <a:spcPct val="0"/>
              </a:spcBef>
              <a:buNone/>
              <a:defRPr sz="3200" b="1" kern="1200" cap="none" baseline="0">
                <a:solidFill>
                  <a:schemeClr val="bg1"/>
                </a:solidFill>
                <a:latin typeface="+mj-lt"/>
                <a:ea typeface="+mj-ea"/>
                <a:cs typeface="+mj-cs"/>
              </a:defRPr>
            </a:lvl1pPr>
          </a:lstStyle>
          <a:p>
            <a:pPr defTabSz="914378"/>
            <a:endParaRPr lang="en-GB" dirty="0">
              <a:solidFill>
                <a:prstClr val="white"/>
              </a:solidFill>
              <a:latin typeface="Calibri"/>
            </a:endParaRPr>
          </a:p>
        </p:txBody>
      </p:sp>
      <p:pic>
        <p:nvPicPr>
          <p:cNvPr id="7" name="Picture 6"/>
          <p:cNvPicPr>
            <a:picLocks noGrp="1"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192022" y="339503"/>
            <a:ext cx="478877" cy="418067"/>
          </a:xfrm>
          <a:prstGeom prst="rect">
            <a:avLst/>
          </a:prstGeom>
        </p:spPr>
      </p:pic>
      <p:pic>
        <p:nvPicPr>
          <p:cNvPr id="1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99592" y="129340"/>
            <a:ext cx="4320480" cy="501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A picture containing text, tableware, dishware&#10;&#10;Description automatically generated">
            <a:extLst>
              <a:ext uri="{FF2B5EF4-FFF2-40B4-BE49-F238E27FC236}">
                <a16:creationId xmlns:a16="http://schemas.microsoft.com/office/drawing/2014/main" id="{07F8CC31-8A91-4B91-9E20-18908C699B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851" y="2730959"/>
            <a:ext cx="1507108" cy="1679798"/>
          </a:xfrm>
          <a:prstGeom prst="rect">
            <a:avLst/>
          </a:prstGeom>
        </p:spPr>
      </p:pic>
      <p:pic>
        <p:nvPicPr>
          <p:cNvPr id="18" name="Picture 17" descr="Icon&#10;&#10;Description automatically generated">
            <a:extLst>
              <a:ext uri="{FF2B5EF4-FFF2-40B4-BE49-F238E27FC236}">
                <a16:creationId xmlns:a16="http://schemas.microsoft.com/office/drawing/2014/main" id="{7676C848-382C-44A7-9250-7430135A2C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37129" y="2296686"/>
            <a:ext cx="1018034" cy="1109474"/>
          </a:xfrm>
          <a:prstGeom prst="rect">
            <a:avLst/>
          </a:prstGeom>
        </p:spPr>
      </p:pic>
      <p:pic>
        <p:nvPicPr>
          <p:cNvPr id="20" name="Picture 19" descr="Logo&#10;&#10;Description automatically generated">
            <a:extLst>
              <a:ext uri="{FF2B5EF4-FFF2-40B4-BE49-F238E27FC236}">
                <a16:creationId xmlns:a16="http://schemas.microsoft.com/office/drawing/2014/main" id="{63C3B486-0813-403A-BA44-C1436257BE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5294" y="859120"/>
            <a:ext cx="853442" cy="853442"/>
          </a:xfrm>
          <a:prstGeom prst="rect">
            <a:avLst/>
          </a:prstGeom>
        </p:spPr>
      </p:pic>
    </p:spTree>
    <p:extLst>
      <p:ext uri="{BB962C8B-B14F-4D97-AF65-F5344CB8AC3E}">
        <p14:creationId xmlns:p14="http://schemas.microsoft.com/office/powerpoint/2010/main" val="321629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9376CD-1DAB-4991-8020-4F5831DDD6EB}"/>
              </a:ext>
            </a:extLst>
          </p:cNvPr>
          <p:cNvSpPr>
            <a:spLocks noGrp="1"/>
          </p:cNvSpPr>
          <p:nvPr>
            <p:ph type="ctrTitle"/>
          </p:nvPr>
        </p:nvSpPr>
        <p:spPr>
          <a:xfrm>
            <a:off x="1681293" y="3160119"/>
            <a:ext cx="3528392" cy="1258660"/>
          </a:xfrm>
        </p:spPr>
        <p:txBody>
          <a:bodyPr>
            <a:noAutofit/>
          </a:bodyPr>
          <a:lstStyle/>
          <a:p>
            <a:r>
              <a:rPr lang="en-GB" sz="1800" dirty="0">
                <a:solidFill>
                  <a:srgbClr val="000000"/>
                </a:solidFill>
                <a:latin typeface="Calibri" panose="020F0502020204030204" pitchFamily="34" charset="0"/>
                <a:cs typeface="Calibri" panose="020F0502020204030204" pitchFamily="34" charset="0"/>
              </a:rPr>
              <a:t>“I wish I had contacted </a:t>
            </a:r>
            <a:r>
              <a:rPr lang="en-GB" sz="1800" dirty="0" err="1">
                <a:solidFill>
                  <a:srgbClr val="000000"/>
                </a:solidFill>
                <a:latin typeface="Calibri" panose="020F0502020204030204" pitchFamily="34" charset="0"/>
                <a:cs typeface="Calibri" panose="020F0502020204030204" pitchFamily="34" charset="0"/>
              </a:rPr>
              <a:t>LionHeart</a:t>
            </a:r>
            <a:r>
              <a:rPr lang="en-GB" sz="1800" dirty="0">
                <a:solidFill>
                  <a:srgbClr val="000000"/>
                </a:solidFill>
                <a:latin typeface="Calibri" panose="020F0502020204030204" pitchFamily="34" charset="0"/>
                <a:cs typeface="Calibri" panose="020F0502020204030204" pitchFamily="34" charset="0"/>
              </a:rPr>
              <a:t> sooner - it probably would have meant that I would have sorted things out so much sooner” </a:t>
            </a:r>
            <a:endParaRPr lang="en-GB" sz="1800" dirty="0">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F21C34F6-8861-4C98-BCB5-CDF7BBC4226B}"/>
              </a:ext>
            </a:extLst>
          </p:cNvPr>
          <p:cNvGraphicFramePr>
            <a:graphicFrameLocks noGrp="1"/>
          </p:cNvGraphicFramePr>
          <p:nvPr/>
        </p:nvGraphicFramePr>
        <p:xfrm>
          <a:off x="2411760" y="339502"/>
          <a:ext cx="3898776" cy="274320"/>
        </p:xfrm>
        <a:graphic>
          <a:graphicData uri="http://schemas.openxmlformats.org/drawingml/2006/table">
            <a:tbl>
              <a:tblPr firstRow="1" firstCol="1" bandRow="1">
                <a:tableStyleId>{5C22544A-7EE6-4342-B048-85BDC9FD1C3A}</a:tableStyleId>
              </a:tblPr>
              <a:tblGrid>
                <a:gridCol w="3898776">
                  <a:extLst>
                    <a:ext uri="{9D8B030D-6E8A-4147-A177-3AD203B41FA5}">
                      <a16:colId xmlns:a16="http://schemas.microsoft.com/office/drawing/2014/main" val="2019685504"/>
                    </a:ext>
                  </a:extLst>
                </a:gridCol>
              </a:tblGrid>
              <a:tr h="0">
                <a:tc>
                  <a:txBody>
                    <a:bodyPr/>
                    <a:lstStyle/>
                    <a:p>
                      <a:pPr>
                        <a:spcAft>
                          <a:spcPts val="0"/>
                        </a:spcAft>
                      </a:pPr>
                      <a:r>
                        <a:rPr lang="en-GB" sz="1800" dirty="0">
                          <a:solidFill>
                            <a:schemeClr val="accent4">
                              <a:lumMod val="75000"/>
                            </a:schemeClr>
                          </a:solidFill>
                          <a:effectLst/>
                        </a:rPr>
                        <a:t>FEEDBACK</a:t>
                      </a:r>
                      <a:endParaRPr lang="en-GB" sz="18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11" marR="60311" marT="0" marB="0">
                    <a:noFill/>
                  </a:tcPr>
                </a:tc>
                <a:extLst>
                  <a:ext uri="{0D108BD9-81ED-4DB2-BD59-A6C34878D82A}">
                    <a16:rowId xmlns:a16="http://schemas.microsoft.com/office/drawing/2014/main" val="355340459"/>
                  </a:ext>
                </a:extLst>
              </a:tr>
            </a:tbl>
          </a:graphicData>
        </a:graphic>
      </p:graphicFrame>
      <p:pic>
        <p:nvPicPr>
          <p:cNvPr id="8" name="Picture 7" descr="A person standing in front of a building&#10;&#10;Description automatically generated">
            <a:extLst>
              <a:ext uri="{FF2B5EF4-FFF2-40B4-BE49-F238E27FC236}">
                <a16:creationId xmlns:a16="http://schemas.microsoft.com/office/drawing/2014/main" id="{1FFCDDBF-0AC1-477D-A46F-A0B2E2EE8D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61" y="2499742"/>
            <a:ext cx="1691127" cy="1128351"/>
          </a:xfrm>
          <a:prstGeom prst="rect">
            <a:avLst/>
          </a:prstGeom>
          <a:ln>
            <a:solidFill>
              <a:srgbClr val="7030A0"/>
            </a:solidFill>
          </a:ln>
        </p:spPr>
      </p:pic>
      <p:pic>
        <p:nvPicPr>
          <p:cNvPr id="10" name="Picture 9" descr="A person sitting at a table using a computer&#10;&#10;Description automatically generated">
            <a:extLst>
              <a:ext uri="{FF2B5EF4-FFF2-40B4-BE49-F238E27FC236}">
                <a16:creationId xmlns:a16="http://schemas.microsoft.com/office/drawing/2014/main" id="{8E9777B4-BB30-4A39-8894-31573D6FDA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8" y="51470"/>
            <a:ext cx="1691680" cy="1128351"/>
          </a:xfrm>
          <a:prstGeom prst="rect">
            <a:avLst/>
          </a:prstGeom>
          <a:ln>
            <a:solidFill>
              <a:srgbClr val="7030A0"/>
            </a:solidFill>
          </a:ln>
        </p:spPr>
      </p:pic>
      <p:pic>
        <p:nvPicPr>
          <p:cNvPr id="12" name="Picture 11" descr="A person wearing glasses&#10;&#10;Description automatically generated">
            <a:extLst>
              <a:ext uri="{FF2B5EF4-FFF2-40B4-BE49-F238E27FC236}">
                <a16:creationId xmlns:a16="http://schemas.microsoft.com/office/drawing/2014/main" id="{935A8FBE-FD88-4174-B9B8-8C9B9CB096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61" y="1275606"/>
            <a:ext cx="1692527" cy="1128351"/>
          </a:xfrm>
          <a:prstGeom prst="rect">
            <a:avLst/>
          </a:prstGeom>
          <a:ln>
            <a:solidFill>
              <a:srgbClr val="7030A0"/>
            </a:solidFill>
          </a:ln>
        </p:spPr>
      </p:pic>
      <p:pic>
        <p:nvPicPr>
          <p:cNvPr id="14" name="Picture 13" descr="A person sitting in a living room&#10;&#10;Description automatically generated">
            <a:extLst>
              <a:ext uri="{FF2B5EF4-FFF2-40B4-BE49-F238E27FC236}">
                <a16:creationId xmlns:a16="http://schemas.microsoft.com/office/drawing/2014/main" id="{48D2D8AF-0C7A-4062-A460-D4B279DAA9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62" y="3723878"/>
            <a:ext cx="1691126" cy="1128545"/>
          </a:xfrm>
          <a:prstGeom prst="rect">
            <a:avLst/>
          </a:prstGeom>
          <a:ln>
            <a:solidFill>
              <a:srgbClr val="7030A0"/>
            </a:solidFill>
          </a:ln>
        </p:spPr>
      </p:pic>
      <p:sp>
        <p:nvSpPr>
          <p:cNvPr id="16" name="TextBox 15">
            <a:extLst>
              <a:ext uri="{FF2B5EF4-FFF2-40B4-BE49-F238E27FC236}">
                <a16:creationId xmlns:a16="http://schemas.microsoft.com/office/drawing/2014/main" id="{1FEE8D2D-173D-402E-9AA3-99DC97239340}"/>
              </a:ext>
            </a:extLst>
          </p:cNvPr>
          <p:cNvSpPr txBox="1"/>
          <p:nvPr/>
        </p:nvSpPr>
        <p:spPr>
          <a:xfrm>
            <a:off x="6084168" y="2166820"/>
            <a:ext cx="2938133" cy="1477328"/>
          </a:xfrm>
          <a:prstGeom prst="rect">
            <a:avLst/>
          </a:prstGeom>
          <a:noFill/>
        </p:spPr>
        <p:txBody>
          <a:bodyPr wrap="square" rtlCol="0">
            <a:spAutoFit/>
          </a:bodyPr>
          <a:lstStyle/>
          <a:p>
            <a:pPr algn="ctr"/>
            <a:r>
              <a:rPr lang="en-GB" dirty="0"/>
              <a:t>“I thought the service offered was excellent: it has changed my life and my family’s life, and I feel we are heading in a positive direction again”</a:t>
            </a:r>
          </a:p>
        </p:txBody>
      </p:sp>
      <p:sp>
        <p:nvSpPr>
          <p:cNvPr id="17" name="TextBox 16">
            <a:extLst>
              <a:ext uri="{FF2B5EF4-FFF2-40B4-BE49-F238E27FC236}">
                <a16:creationId xmlns:a16="http://schemas.microsoft.com/office/drawing/2014/main" id="{825F0673-223B-4BA8-849D-5A04AFAE8FAF}"/>
              </a:ext>
            </a:extLst>
          </p:cNvPr>
          <p:cNvSpPr txBox="1"/>
          <p:nvPr/>
        </p:nvSpPr>
        <p:spPr>
          <a:xfrm>
            <a:off x="1768593" y="735654"/>
            <a:ext cx="4800568" cy="1200329"/>
          </a:xfrm>
          <a:prstGeom prst="rect">
            <a:avLst/>
          </a:prstGeom>
          <a:noFill/>
        </p:spPr>
        <p:txBody>
          <a:bodyPr wrap="square" rtlCol="0">
            <a:spAutoFit/>
          </a:bodyPr>
          <a:lstStyle/>
          <a:p>
            <a:pPr algn="ctr"/>
            <a:r>
              <a:rPr lang="en-GB" dirty="0"/>
              <a:t>“As a self employed sole trader, there is no support available to me … I didn’t even qualify for sickness benefit so the monthly grants I received from </a:t>
            </a:r>
            <a:r>
              <a:rPr lang="en-GB" dirty="0" err="1"/>
              <a:t>LionHeart</a:t>
            </a:r>
            <a:r>
              <a:rPr lang="en-GB" dirty="0"/>
              <a:t> were a real blessing.”</a:t>
            </a:r>
          </a:p>
        </p:txBody>
      </p:sp>
    </p:spTree>
    <p:extLst>
      <p:ext uri="{BB962C8B-B14F-4D97-AF65-F5344CB8AC3E}">
        <p14:creationId xmlns:p14="http://schemas.microsoft.com/office/powerpoint/2010/main" val="3892116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78"/>
            <a:ext cx="9144000" cy="51722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653" y="4227935"/>
            <a:ext cx="2085628" cy="486647"/>
          </a:xfrm>
          <a:prstGeom prst="rect">
            <a:avLst/>
          </a:prstGeom>
        </p:spPr>
      </p:pic>
      <p:sp>
        <p:nvSpPr>
          <p:cNvPr id="6" name="Title 3"/>
          <p:cNvSpPr>
            <a:spLocks noGrp="1"/>
          </p:cNvSpPr>
          <p:nvPr/>
        </p:nvSpPr>
        <p:spPr>
          <a:xfrm>
            <a:off x="1071460" y="3412898"/>
            <a:ext cx="4840841" cy="1440160"/>
          </a:xfrm>
          <a:prstGeom prst="rect">
            <a:avLst/>
          </a:prstGeom>
        </p:spPr>
        <p:txBody>
          <a:bodyPr vert="horz" lIns="0" tIns="0" rIns="0" bIns="0" rtlCol="0" anchor="t" anchorCtr="0">
            <a:noAutofit/>
          </a:bodyPr>
          <a:lstStyle>
            <a:lvl1pPr algn="l" defTabSz="914400" rtl="0" eaLnBrk="1" latinLnBrk="0" hangingPunct="1">
              <a:lnSpc>
                <a:spcPts val="3200"/>
              </a:lnSpc>
              <a:spcBef>
                <a:spcPct val="0"/>
              </a:spcBef>
              <a:buNone/>
              <a:defRPr sz="3200" b="1" kern="1200" cap="none" baseline="0">
                <a:solidFill>
                  <a:schemeClr val="bg1"/>
                </a:solidFill>
                <a:latin typeface="+mj-lt"/>
                <a:ea typeface="+mj-ea"/>
                <a:cs typeface="+mj-cs"/>
              </a:defRPr>
            </a:lvl1pPr>
          </a:lstStyle>
          <a:p>
            <a:pPr defTabSz="914378">
              <a:defRPr/>
            </a:pPr>
            <a:endParaRPr lang="en-GB" dirty="0">
              <a:solidFill>
                <a:prstClr val="white"/>
              </a:solidFill>
              <a:latin typeface="Calibri"/>
            </a:endParaRPr>
          </a:p>
        </p:txBody>
      </p:sp>
      <p:pic>
        <p:nvPicPr>
          <p:cNvPr id="7" name="Picture 6"/>
          <p:cNvPicPr>
            <a:picLocks noGrp="1"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192022" y="339503"/>
            <a:ext cx="478877" cy="418067"/>
          </a:xfrm>
          <a:prstGeom prst="rect">
            <a:avLst/>
          </a:prstGeom>
        </p:spPr>
      </p:pic>
      <p:sp>
        <p:nvSpPr>
          <p:cNvPr id="9" name="TextBox 8"/>
          <p:cNvSpPr txBox="1"/>
          <p:nvPr/>
        </p:nvSpPr>
        <p:spPr>
          <a:xfrm>
            <a:off x="178279" y="499752"/>
            <a:ext cx="3016746" cy="461665"/>
          </a:xfrm>
          <a:prstGeom prst="rect">
            <a:avLst/>
          </a:prstGeom>
          <a:noFill/>
        </p:spPr>
        <p:txBody>
          <a:bodyPr wrap="square" rtlCol="0">
            <a:spAutoFit/>
          </a:bodyPr>
          <a:lstStyle/>
          <a:p>
            <a:pPr defTabSz="914378">
              <a:defRPr/>
            </a:pPr>
            <a:r>
              <a:rPr lang="en-GB" sz="2400" b="1" dirty="0">
                <a:solidFill>
                  <a:prstClr val="white"/>
                </a:solidFill>
                <a:latin typeface="Calibri"/>
              </a:rPr>
              <a:t>Our Funding</a:t>
            </a:r>
          </a:p>
        </p:txBody>
      </p:sp>
      <p:sp>
        <p:nvSpPr>
          <p:cNvPr id="13" name="Freeform 5">
            <a:extLst>
              <a:ext uri="{FF2B5EF4-FFF2-40B4-BE49-F238E27FC236}">
                <a16:creationId xmlns:a16="http://schemas.microsoft.com/office/drawing/2014/main" id="{22EB3584-4024-44E5-9FA7-C839370302A8}"/>
              </a:ext>
            </a:extLst>
          </p:cNvPr>
          <p:cNvSpPr>
            <a:spLocks/>
          </p:cNvSpPr>
          <p:nvPr/>
        </p:nvSpPr>
        <p:spPr bwMode="auto">
          <a:xfrm>
            <a:off x="1020638" y="1146616"/>
            <a:ext cx="1871663" cy="2251472"/>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chemeClr val="accent4">
              <a:lumMod val="40000"/>
              <a:lumOff val="60000"/>
            </a:schemeClr>
          </a:solidFill>
          <a:ln w="28575">
            <a:solidFill>
              <a:schemeClr val="tx1">
                <a:lumMod val="50000"/>
                <a:lumOff val="50000"/>
              </a:schemeClr>
            </a:solidFill>
            <a:prstDash val="solid"/>
            <a:round/>
            <a:headEnd/>
            <a:tailEnd/>
          </a:ln>
        </p:spPr>
        <p:txBody>
          <a:bodyPr bIns="405000" anchor="ctr"/>
          <a:lstStyle/>
          <a:p>
            <a:pPr algn="ctr" defTabSz="685800">
              <a:defRPr/>
            </a:pPr>
            <a:r>
              <a:rPr lang="en-US" sz="1350" dirty="0">
                <a:solidFill>
                  <a:prstClr val="black"/>
                </a:solidFill>
                <a:latin typeface="Calibri"/>
                <a:cs typeface="Arial" charset="0"/>
              </a:rPr>
              <a:t>Legacies &amp; </a:t>
            </a:r>
          </a:p>
          <a:p>
            <a:pPr algn="ctr" defTabSz="685800">
              <a:defRPr/>
            </a:pPr>
            <a:r>
              <a:rPr lang="en-US" sz="1350" dirty="0">
                <a:solidFill>
                  <a:prstClr val="black"/>
                </a:solidFill>
                <a:latin typeface="Calibri"/>
                <a:cs typeface="Arial" charset="0"/>
              </a:rPr>
              <a:t>donations                  from members</a:t>
            </a:r>
            <a:endParaRPr lang="en-GB" sz="1350" dirty="0">
              <a:solidFill>
                <a:prstClr val="black"/>
              </a:solidFill>
              <a:latin typeface="Calibri"/>
              <a:cs typeface="Arial" charset="0"/>
            </a:endParaRPr>
          </a:p>
        </p:txBody>
      </p:sp>
      <p:sp>
        <p:nvSpPr>
          <p:cNvPr id="14" name="Freeform 6">
            <a:extLst>
              <a:ext uri="{FF2B5EF4-FFF2-40B4-BE49-F238E27FC236}">
                <a16:creationId xmlns:a16="http://schemas.microsoft.com/office/drawing/2014/main" id="{52C4D2C1-4FC0-4AF6-B3AE-097CD84D4EB6}"/>
              </a:ext>
            </a:extLst>
          </p:cNvPr>
          <p:cNvSpPr>
            <a:spLocks/>
          </p:cNvSpPr>
          <p:nvPr/>
        </p:nvSpPr>
        <p:spPr bwMode="auto">
          <a:xfrm>
            <a:off x="1022608" y="3018279"/>
            <a:ext cx="2251472" cy="1871663"/>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chemeClr val="accent4">
              <a:lumMod val="20000"/>
              <a:lumOff val="80000"/>
            </a:schemeClr>
          </a:solidFill>
          <a:ln w="28575">
            <a:solidFill>
              <a:schemeClr val="tx1">
                <a:lumMod val="50000"/>
                <a:lumOff val="50000"/>
              </a:schemeClr>
            </a:solidFill>
            <a:prstDash val="solid"/>
            <a:round/>
            <a:headEnd/>
            <a:tailEnd/>
          </a:ln>
        </p:spPr>
        <p:txBody>
          <a:bodyPr rIns="351000" anchor="ctr" anchorCtr="1"/>
          <a:lstStyle/>
          <a:p>
            <a:pPr algn="ctr" defTabSz="685800">
              <a:defRPr/>
            </a:pPr>
            <a:r>
              <a:rPr lang="en-US" sz="1350" dirty="0">
                <a:solidFill>
                  <a:prstClr val="black"/>
                </a:solidFill>
                <a:latin typeface="Calibri"/>
                <a:cs typeface="Arial" charset="0"/>
              </a:rPr>
              <a:t>Corporate donations</a:t>
            </a:r>
            <a:endParaRPr lang="en-GB" sz="1350" dirty="0">
              <a:solidFill>
                <a:prstClr val="black"/>
              </a:solidFill>
              <a:latin typeface="Calibri"/>
              <a:cs typeface="Arial" charset="0"/>
            </a:endParaRPr>
          </a:p>
        </p:txBody>
      </p:sp>
      <p:sp>
        <p:nvSpPr>
          <p:cNvPr id="15" name="Freeform 7">
            <a:extLst>
              <a:ext uri="{FF2B5EF4-FFF2-40B4-BE49-F238E27FC236}">
                <a16:creationId xmlns:a16="http://schemas.microsoft.com/office/drawing/2014/main" id="{D95899D4-D66E-4D13-8374-3B923827A723}"/>
              </a:ext>
            </a:extLst>
          </p:cNvPr>
          <p:cNvSpPr>
            <a:spLocks/>
          </p:cNvSpPr>
          <p:nvPr/>
        </p:nvSpPr>
        <p:spPr bwMode="auto">
          <a:xfrm>
            <a:off x="2497549" y="1146616"/>
            <a:ext cx="2251472" cy="1871663"/>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chemeClr val="accent4">
              <a:lumMod val="60000"/>
              <a:lumOff val="40000"/>
            </a:schemeClr>
          </a:solidFill>
          <a:ln w="28575">
            <a:solidFill>
              <a:schemeClr val="tx1">
                <a:lumMod val="50000"/>
                <a:lumOff val="50000"/>
              </a:schemeClr>
            </a:solidFill>
            <a:prstDash val="solid"/>
            <a:round/>
            <a:headEnd/>
            <a:tailEnd/>
          </a:ln>
        </p:spPr>
        <p:txBody>
          <a:bodyPr lIns="351000" anchor="ctr"/>
          <a:lstStyle/>
          <a:p>
            <a:pPr algn="ctr" defTabSz="685800">
              <a:defRPr/>
            </a:pPr>
            <a:r>
              <a:rPr lang="en-US" sz="1350" dirty="0">
                <a:solidFill>
                  <a:prstClr val="black"/>
                </a:solidFill>
                <a:latin typeface="Calibri"/>
                <a:cs typeface="Arial" charset="0"/>
              </a:rPr>
              <a:t>Fundraising events</a:t>
            </a:r>
            <a:endParaRPr lang="en-GB" sz="1350" dirty="0">
              <a:solidFill>
                <a:prstClr val="black"/>
              </a:solidFill>
              <a:latin typeface="Calibri"/>
              <a:cs typeface="Arial" charset="0"/>
            </a:endParaRPr>
          </a:p>
        </p:txBody>
      </p:sp>
      <p:sp>
        <p:nvSpPr>
          <p:cNvPr id="16" name="Freeform 8">
            <a:extLst>
              <a:ext uri="{FF2B5EF4-FFF2-40B4-BE49-F238E27FC236}">
                <a16:creationId xmlns:a16="http://schemas.microsoft.com/office/drawing/2014/main" id="{7E55AA6E-A430-4DEB-A173-EB08D0A6A9BC}"/>
              </a:ext>
            </a:extLst>
          </p:cNvPr>
          <p:cNvSpPr>
            <a:spLocks/>
          </p:cNvSpPr>
          <p:nvPr/>
        </p:nvSpPr>
        <p:spPr bwMode="auto">
          <a:xfrm>
            <a:off x="2890331" y="2642040"/>
            <a:ext cx="1872853" cy="2250281"/>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chemeClr val="accent4">
              <a:lumMod val="75000"/>
            </a:schemeClr>
          </a:solidFill>
          <a:ln w="28575">
            <a:solidFill>
              <a:schemeClr val="tx1">
                <a:lumMod val="50000"/>
                <a:lumOff val="50000"/>
              </a:schemeClr>
            </a:solidFill>
            <a:prstDash val="solid"/>
            <a:round/>
            <a:headEnd/>
            <a:tailEnd/>
          </a:ln>
        </p:spPr>
        <p:txBody>
          <a:bodyPr tIns="351000" anchor="ctr" anchorCtr="1"/>
          <a:lstStyle/>
          <a:p>
            <a:pPr defTabSz="685800">
              <a:defRPr/>
            </a:pPr>
            <a:r>
              <a:rPr lang="en-US" sz="1500" dirty="0">
                <a:solidFill>
                  <a:prstClr val="white"/>
                </a:solidFill>
                <a:latin typeface="Calibri"/>
                <a:cs typeface="Arial" charset="0"/>
              </a:rPr>
              <a:t>Investments</a:t>
            </a:r>
            <a:endParaRPr lang="en-GB" sz="1500" dirty="0">
              <a:solidFill>
                <a:prstClr val="white"/>
              </a:solidFill>
              <a:latin typeface="Calibri"/>
              <a:cs typeface="Arial" charset="0"/>
            </a:endParaRPr>
          </a:p>
        </p:txBody>
      </p:sp>
    </p:spTree>
    <p:extLst>
      <p:ext uri="{BB962C8B-B14F-4D97-AF65-F5344CB8AC3E}">
        <p14:creationId xmlns:p14="http://schemas.microsoft.com/office/powerpoint/2010/main" val="4081889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21A4-68A6-4E7A-B749-8422BCA64747}"/>
              </a:ext>
            </a:extLst>
          </p:cNvPr>
          <p:cNvSpPr>
            <a:spLocks noGrp="1"/>
          </p:cNvSpPr>
          <p:nvPr>
            <p:ph type="title"/>
          </p:nvPr>
        </p:nvSpPr>
        <p:spPr>
          <a:xfrm>
            <a:off x="1331640" y="1879386"/>
            <a:ext cx="6192688" cy="857250"/>
          </a:xfrm>
        </p:spPr>
        <p:txBody>
          <a:bodyPr>
            <a:normAutofit fontScale="90000"/>
          </a:bodyPr>
          <a:lstStyle/>
          <a:p>
            <a:pPr algn="l"/>
            <a:r>
              <a:rPr lang="en-GB" sz="3100" dirty="0"/>
              <a:t>If you have already donated with your subs - </a:t>
            </a:r>
            <a:r>
              <a:rPr lang="en-GB" sz="3600" b="1" i="1" dirty="0">
                <a:solidFill>
                  <a:schemeClr val="accent4">
                    <a:lumMod val="75000"/>
                  </a:schemeClr>
                </a:solidFill>
              </a:rPr>
              <a:t>Thank you!</a:t>
            </a:r>
          </a:p>
        </p:txBody>
      </p:sp>
      <p:sp>
        <p:nvSpPr>
          <p:cNvPr id="4" name="TextBox 3">
            <a:extLst>
              <a:ext uri="{FF2B5EF4-FFF2-40B4-BE49-F238E27FC236}">
                <a16:creationId xmlns:a16="http://schemas.microsoft.com/office/drawing/2014/main" id="{6D0F1E64-519D-4595-A4B8-89EC255D426C}"/>
              </a:ext>
            </a:extLst>
          </p:cNvPr>
          <p:cNvSpPr txBox="1"/>
          <p:nvPr/>
        </p:nvSpPr>
        <p:spPr>
          <a:xfrm>
            <a:off x="179512" y="3147814"/>
            <a:ext cx="6694766" cy="1295868"/>
          </a:xfrm>
          <a:prstGeom prst="rect">
            <a:avLst/>
          </a:prstGeom>
          <a:noFill/>
        </p:spPr>
        <p:txBody>
          <a:bodyPr wrap="square" rtlCol="0">
            <a:spAutoFit/>
          </a:bodyPr>
          <a:lstStyle/>
          <a:p>
            <a:pPr marL="285750" lvl="0" indent="-285750">
              <a:lnSpc>
                <a:spcPct val="150000"/>
              </a:lnSpc>
              <a:buBlip>
                <a:blip r:embed="rId3"/>
              </a:buBlip>
            </a:pPr>
            <a:r>
              <a:rPr lang="en-GB" dirty="0"/>
              <a:t>If you haven’t donated we ask for £25 annually or £2 per month</a:t>
            </a:r>
          </a:p>
          <a:p>
            <a:pPr marL="285750" lvl="0" indent="-285750">
              <a:lnSpc>
                <a:spcPct val="150000"/>
              </a:lnSpc>
              <a:buBlip>
                <a:blip r:embed="rId3"/>
              </a:buBlip>
            </a:pPr>
            <a:r>
              <a:rPr lang="en-GB" dirty="0"/>
              <a:t>You can donate online now - </a:t>
            </a:r>
            <a:r>
              <a:rPr lang="en-GB" b="1" dirty="0">
                <a:solidFill>
                  <a:schemeClr val="accent4">
                    <a:lumMod val="75000"/>
                  </a:schemeClr>
                </a:solidFill>
                <a:hlinkClick r:id="rId4"/>
              </a:rPr>
              <a:t>www.lionheart.org.uk/support-us</a:t>
            </a:r>
            <a:endParaRPr lang="en-GB" b="1" dirty="0">
              <a:solidFill>
                <a:schemeClr val="accent4">
                  <a:lumMod val="75000"/>
                </a:schemeClr>
              </a:solidFill>
            </a:endParaRPr>
          </a:p>
          <a:p>
            <a:pPr lvl="0">
              <a:lnSpc>
                <a:spcPct val="150000"/>
              </a:lnSpc>
            </a:pPr>
            <a:endParaRPr lang="en-GB" b="1" dirty="0">
              <a:solidFill>
                <a:schemeClr val="accent4">
                  <a:lumMod val="75000"/>
                </a:schemeClr>
              </a:solidFill>
            </a:endParaRPr>
          </a:p>
        </p:txBody>
      </p:sp>
      <p:pic>
        <p:nvPicPr>
          <p:cNvPr id="3" name="Picture 2">
            <a:extLst>
              <a:ext uri="{FF2B5EF4-FFF2-40B4-BE49-F238E27FC236}">
                <a16:creationId xmlns:a16="http://schemas.microsoft.com/office/drawing/2014/main" id="{5D1AC48E-E50D-4087-8560-8D9CAAE154E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00702" y="1879386"/>
            <a:ext cx="800659" cy="757957"/>
          </a:xfrm>
          <a:prstGeom prst="rect">
            <a:avLst/>
          </a:prstGeom>
        </p:spPr>
      </p:pic>
      <p:sp>
        <p:nvSpPr>
          <p:cNvPr id="5" name="TextBox 4">
            <a:extLst>
              <a:ext uri="{FF2B5EF4-FFF2-40B4-BE49-F238E27FC236}">
                <a16:creationId xmlns:a16="http://schemas.microsoft.com/office/drawing/2014/main" id="{53185982-5256-410C-B239-822C747B2139}"/>
              </a:ext>
            </a:extLst>
          </p:cNvPr>
          <p:cNvSpPr txBox="1"/>
          <p:nvPr/>
        </p:nvSpPr>
        <p:spPr>
          <a:xfrm>
            <a:off x="611560" y="483518"/>
            <a:ext cx="3816424" cy="707886"/>
          </a:xfrm>
          <a:prstGeom prst="rect">
            <a:avLst/>
          </a:prstGeom>
          <a:noFill/>
        </p:spPr>
        <p:txBody>
          <a:bodyPr wrap="square" rtlCol="0">
            <a:spAutoFit/>
          </a:bodyPr>
          <a:lstStyle/>
          <a:p>
            <a:r>
              <a:rPr lang="en-GB" sz="4000" b="1" dirty="0"/>
              <a:t>Support Us</a:t>
            </a:r>
          </a:p>
        </p:txBody>
      </p:sp>
    </p:spTree>
    <p:extLst>
      <p:ext uri="{BB962C8B-B14F-4D97-AF65-F5344CB8AC3E}">
        <p14:creationId xmlns:p14="http://schemas.microsoft.com/office/powerpoint/2010/main" val="1244131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8477759C-B903-473C-8B1F-A2CAE796D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125" y="476015"/>
            <a:ext cx="3992860" cy="3039341"/>
          </a:xfrm>
          <a:prstGeom prst="rect">
            <a:avLst/>
          </a:prstGeom>
        </p:spPr>
      </p:pic>
      <p:sp>
        <p:nvSpPr>
          <p:cNvPr id="12" name="Title 11">
            <a:extLst>
              <a:ext uri="{FF2B5EF4-FFF2-40B4-BE49-F238E27FC236}">
                <a16:creationId xmlns:a16="http://schemas.microsoft.com/office/drawing/2014/main" id="{1581BA2F-DD5E-4958-B36F-87EB367C9CB5}"/>
              </a:ext>
            </a:extLst>
          </p:cNvPr>
          <p:cNvSpPr>
            <a:spLocks noGrp="1"/>
          </p:cNvSpPr>
          <p:nvPr>
            <p:ph type="ctrTitle"/>
          </p:nvPr>
        </p:nvSpPr>
        <p:spPr>
          <a:xfrm>
            <a:off x="0" y="3394110"/>
            <a:ext cx="7772400" cy="1102519"/>
          </a:xfrm>
        </p:spPr>
        <p:txBody>
          <a:bodyPr>
            <a:normAutofit fontScale="90000"/>
          </a:bodyPr>
          <a:lstStyle/>
          <a:p>
            <a:r>
              <a:rPr lang="en-GB" sz="4000" b="1" dirty="0"/>
              <a:t>www.lionheart.org.uk</a:t>
            </a:r>
            <a:br>
              <a:rPr lang="en-GB" sz="4000" b="1" dirty="0"/>
            </a:br>
            <a:r>
              <a:rPr lang="en-GB" sz="4000" b="1" dirty="0"/>
              <a:t>Tel: </a:t>
            </a:r>
            <a:r>
              <a:rPr lang="en-GB" sz="4200" b="1" i="0" dirty="0">
                <a:effectLst/>
                <a:latin typeface="museoSans500"/>
              </a:rPr>
              <a:t>0800 009 2960</a:t>
            </a:r>
            <a:endParaRPr lang="en-GB" sz="4200" b="1" dirty="0"/>
          </a:p>
        </p:txBody>
      </p:sp>
      <p:pic>
        <p:nvPicPr>
          <p:cNvPr id="14" name="Picture 13" descr="A picture containing object, drawing&#10;&#10;Description automatically generated">
            <a:extLst>
              <a:ext uri="{FF2B5EF4-FFF2-40B4-BE49-F238E27FC236}">
                <a16:creationId xmlns:a16="http://schemas.microsoft.com/office/drawing/2014/main" id="{18AFA749-71C9-4D99-99C9-DD067AA1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355" y="2559042"/>
            <a:ext cx="784531" cy="804796"/>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BED6622E-A0B7-463F-8139-361CE7FAA5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7355" y="1650549"/>
            <a:ext cx="784531" cy="804796"/>
          </a:xfrm>
          <a:prstGeom prst="rect">
            <a:avLst/>
          </a:prstGeom>
        </p:spPr>
      </p:pic>
      <p:pic>
        <p:nvPicPr>
          <p:cNvPr id="18" name="Picture 17" descr="A picture containing wheel&#10;&#10;Description automatically generated">
            <a:extLst>
              <a:ext uri="{FF2B5EF4-FFF2-40B4-BE49-F238E27FC236}">
                <a16:creationId xmlns:a16="http://schemas.microsoft.com/office/drawing/2014/main" id="{EA357F15-9C24-4D29-B6CE-F105989BB8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9429" y="742056"/>
            <a:ext cx="784531" cy="804796"/>
          </a:xfrm>
          <a:prstGeom prst="rect">
            <a:avLst/>
          </a:prstGeom>
        </p:spPr>
      </p:pic>
    </p:spTree>
    <p:extLst>
      <p:ext uri="{BB962C8B-B14F-4D97-AF65-F5344CB8AC3E}">
        <p14:creationId xmlns:p14="http://schemas.microsoft.com/office/powerpoint/2010/main" val="173930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78"/>
            <a:ext cx="9144000" cy="51722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653" y="4227935"/>
            <a:ext cx="2085628" cy="486647"/>
          </a:xfrm>
          <a:prstGeom prst="rect">
            <a:avLst/>
          </a:prstGeom>
        </p:spPr>
      </p:pic>
      <p:sp>
        <p:nvSpPr>
          <p:cNvPr id="6" name="Title 3"/>
          <p:cNvSpPr>
            <a:spLocks noGrp="1"/>
          </p:cNvSpPr>
          <p:nvPr/>
        </p:nvSpPr>
        <p:spPr>
          <a:xfrm>
            <a:off x="1071460" y="3412898"/>
            <a:ext cx="4840841" cy="1440160"/>
          </a:xfrm>
          <a:prstGeom prst="rect">
            <a:avLst/>
          </a:prstGeom>
        </p:spPr>
        <p:txBody>
          <a:bodyPr vert="horz" lIns="0" tIns="0" rIns="0" bIns="0" rtlCol="0" anchor="t" anchorCtr="0">
            <a:noAutofit/>
          </a:bodyPr>
          <a:lstStyle>
            <a:lvl1pPr algn="l" defTabSz="914400" rtl="0" eaLnBrk="1" latinLnBrk="0" hangingPunct="1">
              <a:lnSpc>
                <a:spcPts val="3200"/>
              </a:lnSpc>
              <a:spcBef>
                <a:spcPct val="0"/>
              </a:spcBef>
              <a:buNone/>
              <a:defRPr sz="3200" b="1" kern="1200" cap="none" baseline="0">
                <a:solidFill>
                  <a:schemeClr val="bg1"/>
                </a:solidFill>
                <a:latin typeface="+mj-lt"/>
                <a:ea typeface="+mj-ea"/>
                <a:cs typeface="+mj-cs"/>
              </a:defRPr>
            </a:lvl1pPr>
          </a:lstStyle>
          <a:p>
            <a:pPr defTabSz="914378"/>
            <a:endParaRPr lang="en-GB" dirty="0">
              <a:solidFill>
                <a:prstClr val="white"/>
              </a:solidFill>
              <a:latin typeface="Calibri"/>
            </a:endParaRPr>
          </a:p>
        </p:txBody>
      </p:sp>
      <p:pic>
        <p:nvPicPr>
          <p:cNvPr id="7" name="Picture 6"/>
          <p:cNvPicPr>
            <a:picLocks noGrp="1"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192022" y="339503"/>
            <a:ext cx="478877" cy="418067"/>
          </a:xfrm>
          <a:prstGeom prst="rect">
            <a:avLst/>
          </a:prstGeom>
        </p:spPr>
      </p:pic>
      <p:sp>
        <p:nvSpPr>
          <p:cNvPr id="9" name="TextBox 8"/>
          <p:cNvSpPr txBox="1"/>
          <p:nvPr/>
        </p:nvSpPr>
        <p:spPr>
          <a:xfrm>
            <a:off x="251520" y="757392"/>
            <a:ext cx="1872208" cy="461665"/>
          </a:xfrm>
          <a:prstGeom prst="rect">
            <a:avLst/>
          </a:prstGeom>
          <a:noFill/>
        </p:spPr>
        <p:txBody>
          <a:bodyPr wrap="square" rtlCol="0">
            <a:spAutoFit/>
          </a:bodyPr>
          <a:lstStyle/>
          <a:p>
            <a:pPr defTabSz="914378"/>
            <a:r>
              <a:rPr lang="en-GB" sz="2400" b="1" dirty="0">
                <a:solidFill>
                  <a:prstClr val="white"/>
                </a:solidFill>
                <a:latin typeface="Calibri"/>
              </a:rPr>
              <a:t>What we do:</a:t>
            </a:r>
          </a:p>
        </p:txBody>
      </p:sp>
      <p:sp>
        <p:nvSpPr>
          <p:cNvPr id="10" name="TextBox 9"/>
          <p:cNvSpPr txBox="1"/>
          <p:nvPr/>
        </p:nvSpPr>
        <p:spPr>
          <a:xfrm>
            <a:off x="3851920" y="1491630"/>
            <a:ext cx="3096344" cy="1477328"/>
          </a:xfrm>
          <a:prstGeom prst="rect">
            <a:avLst/>
          </a:prstGeom>
          <a:noFill/>
        </p:spPr>
        <p:txBody>
          <a:bodyPr wrap="square" rtlCol="0">
            <a:spAutoFit/>
          </a:bodyPr>
          <a:lstStyle/>
          <a:p>
            <a:pPr defTabSz="914378"/>
            <a:r>
              <a:rPr lang="en-GB" dirty="0">
                <a:solidFill>
                  <a:prstClr val="white"/>
                </a:solidFill>
                <a:latin typeface="Calibri"/>
              </a:rPr>
              <a:t>We offer personal, flexible support for all RICS professionals and their families to help them overcome life’s unexpected challenges.</a:t>
            </a:r>
          </a:p>
        </p:txBody>
      </p:sp>
      <p:pic>
        <p:nvPicPr>
          <p:cNvPr id="1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99592" y="129340"/>
            <a:ext cx="4320480" cy="501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486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437"/>
            <a:ext cx="4896544" cy="1102519"/>
          </a:xfrm>
        </p:spPr>
        <p:txBody>
          <a:bodyPr>
            <a:normAutofit/>
          </a:bodyPr>
          <a:lstStyle/>
          <a:p>
            <a:r>
              <a:rPr lang="en-GB" sz="4000" dirty="0" err="1"/>
              <a:t>LionHeart</a:t>
            </a:r>
            <a:r>
              <a:rPr lang="en-GB" sz="4000" dirty="0"/>
              <a:t> Services</a:t>
            </a:r>
          </a:p>
        </p:txBody>
      </p:sp>
      <p:sp>
        <p:nvSpPr>
          <p:cNvPr id="3" name="Subtitle 2"/>
          <p:cNvSpPr>
            <a:spLocks noGrp="1"/>
          </p:cNvSpPr>
          <p:nvPr>
            <p:ph type="subTitle" idx="1"/>
          </p:nvPr>
        </p:nvSpPr>
        <p:spPr>
          <a:xfrm>
            <a:off x="0" y="1478614"/>
            <a:ext cx="4240560" cy="720080"/>
          </a:xfrm>
        </p:spPr>
        <p:txBody>
          <a:bodyPr/>
          <a:lstStyle/>
          <a:p>
            <a:r>
              <a:rPr lang="en-GB" dirty="0"/>
              <a:t>TRAINING</a:t>
            </a:r>
          </a:p>
        </p:txBody>
      </p:sp>
      <p:sp>
        <p:nvSpPr>
          <p:cNvPr id="4" name="Subtitle 2">
            <a:extLst>
              <a:ext uri="{FF2B5EF4-FFF2-40B4-BE49-F238E27FC236}">
                <a16:creationId xmlns:a16="http://schemas.microsoft.com/office/drawing/2014/main" id="{B065BE1F-38CA-4610-96F0-09A1FAEC6742}"/>
              </a:ext>
            </a:extLst>
          </p:cNvPr>
          <p:cNvSpPr txBox="1">
            <a:spLocks/>
          </p:cNvSpPr>
          <p:nvPr/>
        </p:nvSpPr>
        <p:spPr>
          <a:xfrm>
            <a:off x="4198346" y="1500344"/>
            <a:ext cx="4240560" cy="72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tint val="75000"/>
                  </a:prstClr>
                </a:solidFill>
                <a:effectLst/>
                <a:uLnTx/>
                <a:uFillTx/>
                <a:latin typeface="Calibri"/>
                <a:ea typeface="+mn-ea"/>
                <a:cs typeface="+mn-cs"/>
              </a:rPr>
              <a:t>HELPLINE</a:t>
            </a:r>
          </a:p>
        </p:txBody>
      </p:sp>
      <p:pic>
        <p:nvPicPr>
          <p:cNvPr id="6" name="Picture 5" descr="A picture containing building, door&#10;&#10;Description automatically generated">
            <a:extLst>
              <a:ext uri="{FF2B5EF4-FFF2-40B4-BE49-F238E27FC236}">
                <a16:creationId xmlns:a16="http://schemas.microsoft.com/office/drawing/2014/main" id="{EB441122-1109-4E65-9546-0ED2AE613C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4288" y="2220424"/>
            <a:ext cx="948677" cy="171947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6BC8C1CF-BE96-44F7-A625-F6BBC1885F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858" y="2198694"/>
            <a:ext cx="1662597" cy="1885224"/>
          </a:xfrm>
          <a:prstGeom prst="rect">
            <a:avLst/>
          </a:prstGeom>
        </p:spPr>
      </p:pic>
    </p:spTree>
    <p:extLst>
      <p:ext uri="{BB962C8B-B14F-4D97-AF65-F5344CB8AC3E}">
        <p14:creationId xmlns:p14="http://schemas.microsoft.com/office/powerpoint/2010/main" val="69059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069FC4F-4458-4F5E-B2F4-A9E2F845E256}"/>
              </a:ext>
            </a:extLst>
          </p:cNvPr>
          <p:cNvPicPr>
            <a:picLocks noChangeAspect="1"/>
          </p:cNvPicPr>
          <p:nvPr/>
        </p:nvPicPr>
        <p:blipFill>
          <a:blip r:embed="rId3"/>
          <a:stretch>
            <a:fillRect/>
          </a:stretch>
        </p:blipFill>
        <p:spPr>
          <a:xfrm>
            <a:off x="323528" y="915566"/>
            <a:ext cx="3175707" cy="2931790"/>
          </a:xfrm>
          <a:prstGeom prst="rect">
            <a:avLst/>
          </a:prstGeom>
        </p:spPr>
      </p:pic>
      <p:pic>
        <p:nvPicPr>
          <p:cNvPr id="14" name="Picture 13">
            <a:extLst>
              <a:ext uri="{FF2B5EF4-FFF2-40B4-BE49-F238E27FC236}">
                <a16:creationId xmlns:a16="http://schemas.microsoft.com/office/drawing/2014/main" id="{B81BE37E-B7E1-4FFC-9B3E-62775B639CFB}"/>
              </a:ext>
            </a:extLst>
          </p:cNvPr>
          <p:cNvPicPr>
            <a:picLocks noChangeAspect="1"/>
          </p:cNvPicPr>
          <p:nvPr/>
        </p:nvPicPr>
        <p:blipFill>
          <a:blip r:embed="rId4"/>
          <a:stretch>
            <a:fillRect/>
          </a:stretch>
        </p:blipFill>
        <p:spPr>
          <a:xfrm>
            <a:off x="4623532" y="897885"/>
            <a:ext cx="3214688" cy="1019175"/>
          </a:xfrm>
          <a:prstGeom prst="rect">
            <a:avLst/>
          </a:prstGeom>
        </p:spPr>
      </p:pic>
      <p:pic>
        <p:nvPicPr>
          <p:cNvPr id="16" name="Picture 15">
            <a:extLst>
              <a:ext uri="{FF2B5EF4-FFF2-40B4-BE49-F238E27FC236}">
                <a16:creationId xmlns:a16="http://schemas.microsoft.com/office/drawing/2014/main" id="{1E199276-E24E-4370-9555-E993C8444895}"/>
              </a:ext>
            </a:extLst>
          </p:cNvPr>
          <p:cNvPicPr>
            <a:picLocks noChangeAspect="1"/>
          </p:cNvPicPr>
          <p:nvPr/>
        </p:nvPicPr>
        <p:blipFill>
          <a:blip r:embed="rId5"/>
          <a:stretch>
            <a:fillRect/>
          </a:stretch>
        </p:blipFill>
        <p:spPr>
          <a:xfrm>
            <a:off x="4572000" y="1984732"/>
            <a:ext cx="3317752" cy="1882444"/>
          </a:xfrm>
          <a:prstGeom prst="rect">
            <a:avLst/>
          </a:prstGeom>
        </p:spPr>
      </p:pic>
    </p:spTree>
    <p:extLst>
      <p:ext uri="{BB962C8B-B14F-4D97-AF65-F5344CB8AC3E}">
        <p14:creationId xmlns:p14="http://schemas.microsoft.com/office/powerpoint/2010/main" val="203870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DE1662-9238-4304-BBAA-C0D425CDECD5}"/>
              </a:ext>
            </a:extLst>
          </p:cNvPr>
          <p:cNvPicPr>
            <a:picLocks noChangeAspect="1"/>
          </p:cNvPicPr>
          <p:nvPr/>
        </p:nvPicPr>
        <p:blipFill>
          <a:blip r:embed="rId3"/>
          <a:stretch>
            <a:fillRect/>
          </a:stretch>
        </p:blipFill>
        <p:spPr>
          <a:xfrm>
            <a:off x="30193" y="123198"/>
            <a:ext cx="4397791" cy="4483241"/>
          </a:xfrm>
          <a:prstGeom prst="rect">
            <a:avLst/>
          </a:prstGeom>
        </p:spPr>
      </p:pic>
      <p:sp>
        <p:nvSpPr>
          <p:cNvPr id="4" name="TextBox 3">
            <a:extLst>
              <a:ext uri="{FF2B5EF4-FFF2-40B4-BE49-F238E27FC236}">
                <a16:creationId xmlns:a16="http://schemas.microsoft.com/office/drawing/2014/main" id="{449238BB-0864-427B-A2E5-C0AB3C289079}"/>
              </a:ext>
            </a:extLst>
          </p:cNvPr>
          <p:cNvSpPr txBox="1"/>
          <p:nvPr/>
        </p:nvSpPr>
        <p:spPr>
          <a:xfrm>
            <a:off x="4860032" y="915566"/>
            <a:ext cx="3960440" cy="1446550"/>
          </a:xfrm>
          <a:prstGeom prst="rect">
            <a:avLst/>
          </a:prstGeom>
          <a:noFill/>
        </p:spPr>
        <p:txBody>
          <a:bodyPr wrap="square" rtlCol="0">
            <a:spAutoFit/>
          </a:bodyPr>
          <a:lstStyle/>
          <a:p>
            <a:r>
              <a:rPr lang="en-US" sz="4400" dirty="0"/>
              <a:t>Our ambassador team</a:t>
            </a:r>
            <a:endParaRPr lang="en-GB" sz="4400" dirty="0"/>
          </a:p>
        </p:txBody>
      </p:sp>
    </p:spTree>
    <p:extLst>
      <p:ext uri="{BB962C8B-B14F-4D97-AF65-F5344CB8AC3E}">
        <p14:creationId xmlns:p14="http://schemas.microsoft.com/office/powerpoint/2010/main" val="3126094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437"/>
            <a:ext cx="4896544" cy="1102519"/>
          </a:xfrm>
        </p:spPr>
        <p:txBody>
          <a:bodyPr>
            <a:normAutofit/>
          </a:bodyPr>
          <a:lstStyle/>
          <a:p>
            <a:r>
              <a:rPr lang="en-GB" sz="4000" dirty="0" err="1"/>
              <a:t>LionHeart</a:t>
            </a:r>
            <a:r>
              <a:rPr lang="en-GB" sz="4000" dirty="0"/>
              <a:t> Services</a:t>
            </a:r>
          </a:p>
        </p:txBody>
      </p:sp>
      <p:sp>
        <p:nvSpPr>
          <p:cNvPr id="3" name="Subtitle 2"/>
          <p:cNvSpPr>
            <a:spLocks noGrp="1"/>
          </p:cNvSpPr>
          <p:nvPr>
            <p:ph type="subTitle" idx="1"/>
          </p:nvPr>
        </p:nvSpPr>
        <p:spPr>
          <a:xfrm>
            <a:off x="0" y="1478614"/>
            <a:ext cx="4240560" cy="720080"/>
          </a:xfrm>
        </p:spPr>
        <p:txBody>
          <a:bodyPr/>
          <a:lstStyle/>
          <a:p>
            <a:r>
              <a:rPr lang="en-GB" dirty="0"/>
              <a:t>TRAINING</a:t>
            </a:r>
          </a:p>
        </p:txBody>
      </p:sp>
      <p:sp>
        <p:nvSpPr>
          <p:cNvPr id="4" name="Subtitle 2">
            <a:extLst>
              <a:ext uri="{FF2B5EF4-FFF2-40B4-BE49-F238E27FC236}">
                <a16:creationId xmlns:a16="http://schemas.microsoft.com/office/drawing/2014/main" id="{B065BE1F-38CA-4610-96F0-09A1FAEC6742}"/>
              </a:ext>
            </a:extLst>
          </p:cNvPr>
          <p:cNvSpPr txBox="1">
            <a:spLocks/>
          </p:cNvSpPr>
          <p:nvPr/>
        </p:nvSpPr>
        <p:spPr>
          <a:xfrm>
            <a:off x="4198346" y="1500344"/>
            <a:ext cx="4240560" cy="72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tint val="75000"/>
                  </a:prstClr>
                </a:solidFill>
                <a:effectLst/>
                <a:uLnTx/>
                <a:uFillTx/>
                <a:latin typeface="Calibri"/>
                <a:ea typeface="+mn-ea"/>
                <a:cs typeface="+mn-cs"/>
              </a:rPr>
              <a:t>HELPLINE</a:t>
            </a:r>
          </a:p>
        </p:txBody>
      </p:sp>
      <p:pic>
        <p:nvPicPr>
          <p:cNvPr id="6" name="Picture 5" descr="A picture containing building, door&#10;&#10;Description automatically generated">
            <a:extLst>
              <a:ext uri="{FF2B5EF4-FFF2-40B4-BE49-F238E27FC236}">
                <a16:creationId xmlns:a16="http://schemas.microsoft.com/office/drawing/2014/main" id="{EB441122-1109-4E65-9546-0ED2AE613C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4288" y="2220424"/>
            <a:ext cx="948677" cy="171947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6BC8C1CF-BE96-44F7-A625-F6BBC1885F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858" y="2198694"/>
            <a:ext cx="1662597" cy="1885224"/>
          </a:xfrm>
          <a:prstGeom prst="rect">
            <a:avLst/>
          </a:prstGeom>
        </p:spPr>
      </p:pic>
    </p:spTree>
    <p:extLst>
      <p:ext uri="{BB962C8B-B14F-4D97-AF65-F5344CB8AC3E}">
        <p14:creationId xmlns:p14="http://schemas.microsoft.com/office/powerpoint/2010/main" val="885736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78"/>
            <a:ext cx="9144000" cy="51722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653" y="4227935"/>
            <a:ext cx="2085628" cy="486647"/>
          </a:xfrm>
          <a:prstGeom prst="rect">
            <a:avLst/>
          </a:prstGeom>
        </p:spPr>
      </p:pic>
      <p:sp>
        <p:nvSpPr>
          <p:cNvPr id="6" name="Title 3"/>
          <p:cNvSpPr>
            <a:spLocks noGrp="1"/>
          </p:cNvSpPr>
          <p:nvPr/>
        </p:nvSpPr>
        <p:spPr>
          <a:xfrm>
            <a:off x="1071460" y="3412898"/>
            <a:ext cx="4840841" cy="1440160"/>
          </a:xfrm>
          <a:prstGeom prst="rect">
            <a:avLst/>
          </a:prstGeom>
        </p:spPr>
        <p:txBody>
          <a:bodyPr vert="horz" lIns="0" tIns="0" rIns="0" bIns="0" rtlCol="0" anchor="t" anchorCtr="0">
            <a:noAutofit/>
          </a:bodyPr>
          <a:lstStyle>
            <a:lvl1pPr algn="l" defTabSz="914400" rtl="0" eaLnBrk="1" latinLnBrk="0" hangingPunct="1">
              <a:lnSpc>
                <a:spcPts val="3200"/>
              </a:lnSpc>
              <a:spcBef>
                <a:spcPct val="0"/>
              </a:spcBef>
              <a:buNone/>
              <a:defRPr sz="3200" b="1" kern="1200" cap="none" baseline="0">
                <a:solidFill>
                  <a:schemeClr val="bg1"/>
                </a:solidFill>
                <a:latin typeface="+mj-lt"/>
                <a:ea typeface="+mj-ea"/>
                <a:cs typeface="+mj-cs"/>
              </a:defRPr>
            </a:lvl1pPr>
          </a:lstStyle>
          <a:p>
            <a:pPr defTabSz="914378">
              <a:defRPr/>
            </a:pPr>
            <a:endParaRPr lang="en-GB" dirty="0">
              <a:solidFill>
                <a:prstClr val="white"/>
              </a:solidFill>
              <a:latin typeface="Calibri"/>
            </a:endParaRPr>
          </a:p>
        </p:txBody>
      </p:sp>
      <p:pic>
        <p:nvPicPr>
          <p:cNvPr id="7" name="Picture 6"/>
          <p:cNvPicPr>
            <a:picLocks noGrp="1"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192022" y="339503"/>
            <a:ext cx="478877" cy="418067"/>
          </a:xfrm>
          <a:prstGeom prst="rect">
            <a:avLst/>
          </a:prstGeom>
        </p:spPr>
      </p:pic>
      <p:sp>
        <p:nvSpPr>
          <p:cNvPr id="9" name="TextBox 8"/>
          <p:cNvSpPr txBox="1"/>
          <p:nvPr/>
        </p:nvSpPr>
        <p:spPr>
          <a:xfrm>
            <a:off x="251520" y="757392"/>
            <a:ext cx="3016746" cy="461665"/>
          </a:xfrm>
          <a:prstGeom prst="rect">
            <a:avLst/>
          </a:prstGeom>
          <a:noFill/>
        </p:spPr>
        <p:txBody>
          <a:bodyPr wrap="square" rtlCol="0">
            <a:spAutoFit/>
          </a:bodyPr>
          <a:lstStyle/>
          <a:p>
            <a:pPr defTabSz="914378">
              <a:defRPr/>
            </a:pPr>
            <a:r>
              <a:rPr lang="en-GB" sz="2400" b="1" dirty="0">
                <a:solidFill>
                  <a:prstClr val="white"/>
                </a:solidFill>
                <a:latin typeface="Calibri"/>
              </a:rPr>
              <a:t>Our services</a:t>
            </a:r>
          </a:p>
        </p:txBody>
      </p:sp>
      <p:sp>
        <p:nvSpPr>
          <p:cNvPr id="10" name="TextBox 9"/>
          <p:cNvSpPr txBox="1"/>
          <p:nvPr/>
        </p:nvSpPr>
        <p:spPr>
          <a:xfrm>
            <a:off x="3851920" y="1491630"/>
            <a:ext cx="3096344" cy="369332"/>
          </a:xfrm>
          <a:prstGeom prst="rect">
            <a:avLst/>
          </a:prstGeom>
          <a:noFill/>
        </p:spPr>
        <p:txBody>
          <a:bodyPr wrap="square" rtlCol="0">
            <a:spAutoFit/>
          </a:bodyPr>
          <a:lstStyle/>
          <a:p>
            <a:pPr defTabSz="914378">
              <a:defRPr/>
            </a:pPr>
            <a:endParaRPr lang="en-GB" dirty="0">
              <a:solidFill>
                <a:prstClr val="white"/>
              </a:solidFill>
              <a:latin typeface="Calibri"/>
            </a:endParaRPr>
          </a:p>
        </p:txBody>
      </p:sp>
      <p:sp>
        <p:nvSpPr>
          <p:cNvPr id="8" name="TextBox 7">
            <a:extLst>
              <a:ext uri="{FF2B5EF4-FFF2-40B4-BE49-F238E27FC236}">
                <a16:creationId xmlns:a16="http://schemas.microsoft.com/office/drawing/2014/main" id="{EDB548A1-38A0-40D2-B86F-C453B7A4DDBF}"/>
              </a:ext>
            </a:extLst>
          </p:cNvPr>
          <p:cNvSpPr txBox="1"/>
          <p:nvPr/>
        </p:nvSpPr>
        <p:spPr>
          <a:xfrm>
            <a:off x="1096566" y="1532335"/>
            <a:ext cx="5597128" cy="1685077"/>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dirty="0">
                <a:solidFill>
                  <a:prstClr val="white"/>
                </a:solidFill>
                <a:latin typeface="Calibri"/>
              </a:rPr>
              <a:t>Financial support</a:t>
            </a:r>
          </a:p>
          <a:p>
            <a:pPr marL="214313" indent="-214313" defTabSz="685800">
              <a:buFont typeface="Arial" panose="020B0604020202020204" pitchFamily="34" charset="0"/>
              <a:buChar char="•"/>
              <a:defRPr/>
            </a:pPr>
            <a:r>
              <a:rPr lang="en-US" dirty="0">
                <a:solidFill>
                  <a:prstClr val="white"/>
                </a:solidFill>
                <a:latin typeface="Calibri"/>
              </a:rPr>
              <a:t>Counselling and Cognitive </a:t>
            </a:r>
            <a:r>
              <a:rPr lang="en-US" dirty="0" err="1">
                <a:solidFill>
                  <a:prstClr val="white"/>
                </a:solidFill>
                <a:latin typeface="Calibri"/>
              </a:rPr>
              <a:t>Behavioural</a:t>
            </a:r>
            <a:r>
              <a:rPr lang="en-US" dirty="0">
                <a:solidFill>
                  <a:prstClr val="white"/>
                </a:solidFill>
                <a:latin typeface="Calibri"/>
              </a:rPr>
              <a:t> Therapy</a:t>
            </a:r>
          </a:p>
          <a:p>
            <a:pPr marL="214313" indent="-214313" defTabSz="685800">
              <a:buFont typeface="Arial" panose="020B0604020202020204" pitchFamily="34" charset="0"/>
              <a:buChar char="•"/>
              <a:defRPr/>
            </a:pPr>
            <a:r>
              <a:rPr lang="en-US" dirty="0">
                <a:solidFill>
                  <a:prstClr val="white"/>
                </a:solidFill>
                <a:latin typeface="Calibri"/>
              </a:rPr>
              <a:t>Back to work support</a:t>
            </a:r>
          </a:p>
          <a:p>
            <a:pPr marL="214313" indent="-214313" defTabSz="685800">
              <a:buFont typeface="Arial" panose="020B0604020202020204" pitchFamily="34" charset="0"/>
              <a:buChar char="•"/>
              <a:defRPr/>
            </a:pPr>
            <a:r>
              <a:rPr lang="en-US" dirty="0">
                <a:solidFill>
                  <a:prstClr val="white"/>
                </a:solidFill>
                <a:latin typeface="Calibri"/>
              </a:rPr>
              <a:t>Legal advice</a:t>
            </a:r>
          </a:p>
          <a:p>
            <a:pPr marL="214313" indent="-214313" defTabSz="685800">
              <a:buFont typeface="Arial" panose="020B0604020202020204" pitchFamily="34" charset="0"/>
              <a:buChar char="•"/>
              <a:defRPr/>
            </a:pPr>
            <a:r>
              <a:rPr lang="en-US" dirty="0">
                <a:solidFill>
                  <a:prstClr val="white"/>
                </a:solidFill>
                <a:latin typeface="Calibri"/>
              </a:rPr>
              <a:t>Coaching</a:t>
            </a:r>
          </a:p>
          <a:p>
            <a:pPr marL="214313" indent="-214313" defTabSz="685800">
              <a:buFont typeface="Arial" panose="020B0604020202020204" pitchFamily="34" charset="0"/>
              <a:buChar char="•"/>
              <a:defRPr/>
            </a:pPr>
            <a:endParaRPr lang="en-GB" sz="1350" dirty="0">
              <a:solidFill>
                <a:prstClr val="white"/>
              </a:solidFill>
              <a:latin typeface="Calibri"/>
            </a:endParaRPr>
          </a:p>
        </p:txBody>
      </p:sp>
    </p:spTree>
    <p:extLst>
      <p:ext uri="{BB962C8B-B14F-4D97-AF65-F5344CB8AC3E}">
        <p14:creationId xmlns:p14="http://schemas.microsoft.com/office/powerpoint/2010/main" val="240397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78"/>
            <a:ext cx="9144000" cy="51722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653" y="4227935"/>
            <a:ext cx="2085628" cy="486647"/>
          </a:xfrm>
          <a:prstGeom prst="rect">
            <a:avLst/>
          </a:prstGeom>
        </p:spPr>
      </p:pic>
      <p:sp>
        <p:nvSpPr>
          <p:cNvPr id="6" name="Title 3"/>
          <p:cNvSpPr>
            <a:spLocks noGrp="1"/>
          </p:cNvSpPr>
          <p:nvPr/>
        </p:nvSpPr>
        <p:spPr>
          <a:xfrm>
            <a:off x="1071460" y="3412898"/>
            <a:ext cx="4840841" cy="1440160"/>
          </a:xfrm>
          <a:prstGeom prst="rect">
            <a:avLst/>
          </a:prstGeom>
        </p:spPr>
        <p:txBody>
          <a:bodyPr vert="horz" lIns="0" tIns="0" rIns="0" bIns="0" rtlCol="0" anchor="t" anchorCtr="0">
            <a:noAutofit/>
          </a:bodyPr>
          <a:lstStyle>
            <a:lvl1pPr algn="l" defTabSz="914400" rtl="0" eaLnBrk="1" latinLnBrk="0" hangingPunct="1">
              <a:lnSpc>
                <a:spcPts val="3200"/>
              </a:lnSpc>
              <a:spcBef>
                <a:spcPct val="0"/>
              </a:spcBef>
              <a:buNone/>
              <a:defRPr sz="3200" b="1" kern="1200" cap="none" baseline="0">
                <a:solidFill>
                  <a:schemeClr val="bg1"/>
                </a:solidFill>
                <a:latin typeface="+mj-lt"/>
                <a:ea typeface="+mj-ea"/>
                <a:cs typeface="+mj-cs"/>
              </a:defRPr>
            </a:lvl1pPr>
          </a:lstStyle>
          <a:p>
            <a:pPr defTabSz="914378"/>
            <a:endParaRPr lang="en-GB" dirty="0">
              <a:solidFill>
                <a:prstClr val="white"/>
              </a:solidFill>
              <a:latin typeface="Calibri"/>
            </a:endParaRPr>
          </a:p>
        </p:txBody>
      </p:sp>
      <p:pic>
        <p:nvPicPr>
          <p:cNvPr id="7" name="Picture 6"/>
          <p:cNvPicPr>
            <a:picLocks noGrp="1"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192022" y="339503"/>
            <a:ext cx="478877" cy="418067"/>
          </a:xfrm>
          <a:prstGeom prst="rect">
            <a:avLst/>
          </a:prstGeom>
        </p:spPr>
      </p:pic>
      <p:sp>
        <p:nvSpPr>
          <p:cNvPr id="9" name="TextBox 8"/>
          <p:cNvSpPr txBox="1"/>
          <p:nvPr/>
        </p:nvSpPr>
        <p:spPr>
          <a:xfrm>
            <a:off x="111543" y="307918"/>
            <a:ext cx="3672408" cy="461665"/>
          </a:xfrm>
          <a:prstGeom prst="rect">
            <a:avLst/>
          </a:prstGeom>
          <a:noFill/>
        </p:spPr>
        <p:txBody>
          <a:bodyPr wrap="square" rtlCol="0">
            <a:spAutoFit/>
          </a:bodyPr>
          <a:lstStyle/>
          <a:p>
            <a:pPr defTabSz="914378"/>
            <a:r>
              <a:rPr lang="en-US" sz="2400" b="1" dirty="0">
                <a:solidFill>
                  <a:prstClr val="white"/>
                </a:solidFill>
                <a:latin typeface="Calibri"/>
              </a:rPr>
              <a:t>Our Covid-19 response</a:t>
            </a:r>
            <a:endParaRPr lang="en-GB" sz="2400" b="1" dirty="0">
              <a:solidFill>
                <a:prstClr val="white"/>
              </a:solidFill>
              <a:latin typeface="Calibri"/>
            </a:endParaRPr>
          </a:p>
        </p:txBody>
      </p:sp>
      <p:sp>
        <p:nvSpPr>
          <p:cNvPr id="10" name="TextBox 9"/>
          <p:cNvSpPr txBox="1"/>
          <p:nvPr/>
        </p:nvSpPr>
        <p:spPr>
          <a:xfrm>
            <a:off x="3851920" y="1491630"/>
            <a:ext cx="3096344" cy="369332"/>
          </a:xfrm>
          <a:prstGeom prst="rect">
            <a:avLst/>
          </a:prstGeom>
          <a:noFill/>
        </p:spPr>
        <p:txBody>
          <a:bodyPr wrap="square" rtlCol="0">
            <a:spAutoFit/>
          </a:bodyPr>
          <a:lstStyle/>
          <a:p>
            <a:pPr defTabSz="914378"/>
            <a:endParaRPr lang="en-GB" dirty="0">
              <a:solidFill>
                <a:prstClr val="white"/>
              </a:solidFill>
              <a:latin typeface="Calibri"/>
            </a:endParaRPr>
          </a:p>
        </p:txBody>
      </p:sp>
      <p:sp>
        <p:nvSpPr>
          <p:cNvPr id="8" name="TextBox 7">
            <a:extLst>
              <a:ext uri="{FF2B5EF4-FFF2-40B4-BE49-F238E27FC236}">
                <a16:creationId xmlns:a16="http://schemas.microsoft.com/office/drawing/2014/main" id="{EDB548A1-38A0-40D2-B86F-C453B7A4DDBF}"/>
              </a:ext>
            </a:extLst>
          </p:cNvPr>
          <p:cNvSpPr txBox="1"/>
          <p:nvPr/>
        </p:nvSpPr>
        <p:spPr>
          <a:xfrm>
            <a:off x="69813" y="825553"/>
            <a:ext cx="6339276" cy="4455066"/>
          </a:xfrm>
          <a:prstGeom prst="rect">
            <a:avLst/>
          </a:prstGeom>
          <a:noFill/>
        </p:spPr>
        <p:txBody>
          <a:bodyPr wrap="square" rtlCol="0">
            <a:spAutoFit/>
          </a:bodyPr>
          <a:lstStyle/>
          <a:p>
            <a:pPr marL="214313" indent="-214313" defTabSz="685800">
              <a:buFont typeface="Arial" panose="020B0604020202020204" pitchFamily="34" charset="0"/>
              <a:buChar char="•"/>
            </a:pPr>
            <a:r>
              <a:rPr lang="en-US" dirty="0">
                <a:solidFill>
                  <a:prstClr val="white"/>
                </a:solidFill>
                <a:latin typeface="Calibri"/>
              </a:rPr>
              <a:t>Requests for financial support doubled</a:t>
            </a:r>
          </a:p>
          <a:p>
            <a:pPr marL="742950" lvl="1" indent="-285750" defTabSz="685800">
              <a:buFont typeface="Courier New" panose="02070309020205020404" pitchFamily="49" charset="0"/>
              <a:buChar char="o"/>
            </a:pPr>
            <a:r>
              <a:rPr lang="en-US" dirty="0">
                <a:solidFill>
                  <a:prstClr val="white"/>
                </a:solidFill>
                <a:latin typeface="Calibri"/>
              </a:rPr>
              <a:t>So we released extra funds to pay more grants</a:t>
            </a:r>
          </a:p>
          <a:p>
            <a:pPr marL="214313" indent="-214313" defTabSz="685800">
              <a:buFont typeface="Arial" panose="020B0604020202020204" pitchFamily="34" charset="0"/>
              <a:buChar char="•"/>
            </a:pPr>
            <a:r>
              <a:rPr lang="en-US" dirty="0">
                <a:solidFill>
                  <a:prstClr val="white"/>
                </a:solidFill>
                <a:latin typeface="Calibri"/>
              </a:rPr>
              <a:t>Calls about mental health increased by 130%</a:t>
            </a:r>
          </a:p>
          <a:p>
            <a:pPr marL="742950" lvl="1" indent="-285750" defTabSz="685800">
              <a:buFont typeface="Courier New" panose="02070309020205020404" pitchFamily="49" charset="0"/>
              <a:buChar char="o"/>
            </a:pPr>
            <a:r>
              <a:rPr lang="en-US" dirty="0">
                <a:solidFill>
                  <a:prstClr val="white"/>
                </a:solidFill>
                <a:latin typeface="Calibri"/>
              </a:rPr>
              <a:t>So we increased flexibility on our counselling slots to give more space for professionals in need</a:t>
            </a:r>
          </a:p>
          <a:p>
            <a:pPr marL="742950" lvl="1" indent="-285750" defTabSz="685800">
              <a:buFont typeface="Courier New" panose="02070309020205020404" pitchFamily="49" charset="0"/>
              <a:buChar char="o"/>
            </a:pPr>
            <a:r>
              <a:rPr lang="en-US" dirty="0">
                <a:solidFill>
                  <a:prstClr val="white"/>
                </a:solidFill>
                <a:latin typeface="Calibri"/>
              </a:rPr>
              <a:t>We also commissioned new self help webinars to help those struggling with anxiety and stress</a:t>
            </a:r>
          </a:p>
          <a:p>
            <a:pPr marL="214313" indent="-214313" defTabSz="685800">
              <a:buFont typeface="Arial" panose="020B0604020202020204" pitchFamily="34" charset="0"/>
              <a:buChar char="•"/>
            </a:pPr>
            <a:r>
              <a:rPr lang="en-US" dirty="0">
                <a:solidFill>
                  <a:prstClr val="white"/>
                </a:solidFill>
                <a:latin typeface="Calibri"/>
              </a:rPr>
              <a:t>Calls about redundancy doubled</a:t>
            </a:r>
          </a:p>
          <a:p>
            <a:pPr marL="742950" lvl="1" indent="-285750" defTabSz="685800">
              <a:buFont typeface="Courier New" panose="02070309020205020404" pitchFamily="49" charset="0"/>
              <a:buChar char="o"/>
            </a:pPr>
            <a:r>
              <a:rPr lang="en-US" dirty="0">
                <a:solidFill>
                  <a:prstClr val="white"/>
                </a:solidFill>
                <a:latin typeface="Calibri"/>
              </a:rPr>
              <a:t>So we secured more resources from our back to work  and legal advice suppliers</a:t>
            </a:r>
          </a:p>
          <a:p>
            <a:pPr marL="214313" indent="-214313" defTabSz="685800">
              <a:buFont typeface="Arial" panose="020B0604020202020204" pitchFamily="34" charset="0"/>
              <a:buChar char="•"/>
            </a:pPr>
            <a:r>
              <a:rPr lang="en-US" dirty="0">
                <a:solidFill>
                  <a:prstClr val="white"/>
                </a:solidFill>
                <a:latin typeface="Calibri"/>
              </a:rPr>
              <a:t>Our workshop </a:t>
            </a:r>
            <a:r>
              <a:rPr lang="en-US" dirty="0" err="1">
                <a:solidFill>
                  <a:prstClr val="white"/>
                </a:solidFill>
                <a:latin typeface="Calibri"/>
              </a:rPr>
              <a:t>programme</a:t>
            </a:r>
            <a:r>
              <a:rPr lang="en-US" dirty="0">
                <a:solidFill>
                  <a:prstClr val="white"/>
                </a:solidFill>
                <a:latin typeface="Calibri"/>
              </a:rPr>
              <a:t> was cancelled as venues had to close</a:t>
            </a:r>
          </a:p>
          <a:p>
            <a:pPr marL="742950" lvl="1" indent="-285750" defTabSz="685800">
              <a:buFont typeface="Courier New" panose="02070309020205020404" pitchFamily="49" charset="0"/>
              <a:buChar char="o"/>
            </a:pPr>
            <a:r>
              <a:rPr lang="en-US" dirty="0">
                <a:solidFill>
                  <a:prstClr val="white"/>
                </a:solidFill>
                <a:latin typeface="Calibri"/>
              </a:rPr>
              <a:t>So we moved our entire </a:t>
            </a:r>
            <a:r>
              <a:rPr lang="en-US" dirty="0" err="1">
                <a:solidFill>
                  <a:prstClr val="white"/>
                </a:solidFill>
                <a:latin typeface="Calibri"/>
              </a:rPr>
              <a:t>programme</a:t>
            </a:r>
            <a:r>
              <a:rPr lang="en-US" dirty="0">
                <a:solidFill>
                  <a:prstClr val="white"/>
                </a:solidFill>
                <a:latin typeface="Calibri"/>
              </a:rPr>
              <a:t> online overnight, commissioned more than a dozen new webinars including ones on </a:t>
            </a:r>
            <a:r>
              <a:rPr lang="en-US" dirty="0" err="1">
                <a:solidFill>
                  <a:prstClr val="white"/>
                </a:solidFill>
                <a:latin typeface="Calibri"/>
              </a:rPr>
              <a:t>Covid</a:t>
            </a:r>
            <a:r>
              <a:rPr lang="en-US" dirty="0">
                <a:solidFill>
                  <a:prstClr val="white"/>
                </a:solidFill>
                <a:latin typeface="Calibri"/>
              </a:rPr>
              <a:t>  finances and job hunting and saw our audience rocket by 2600%</a:t>
            </a:r>
          </a:p>
          <a:p>
            <a:pPr marL="214313" indent="-214313" defTabSz="685800">
              <a:buFont typeface="Arial" panose="020B0604020202020204" pitchFamily="34" charset="0"/>
              <a:buChar char="•"/>
            </a:pPr>
            <a:endParaRPr lang="en-GB" sz="1350" dirty="0">
              <a:solidFill>
                <a:prstClr val="white"/>
              </a:solidFill>
              <a:latin typeface="Calibri"/>
            </a:endParaRPr>
          </a:p>
        </p:txBody>
      </p:sp>
    </p:spTree>
    <p:extLst>
      <p:ext uri="{BB962C8B-B14F-4D97-AF65-F5344CB8AC3E}">
        <p14:creationId xmlns:p14="http://schemas.microsoft.com/office/powerpoint/2010/main" val="164118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p:cTn id="1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p:cTn id="22"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8">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p:cTn id="2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 calcmode="lin" valueType="num">
                                      <p:cBhvr>
                                        <p:cTn id="38"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8">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anim calcmode="lin" valueType="num">
                                      <p:cBhvr>
                                        <p:cTn id="45"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 calcmode="lin" valueType="num">
                                      <p:cBhvr>
                                        <p:cTn id="52"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53"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54"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78"/>
            <a:ext cx="9144000" cy="51722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653" y="4227935"/>
            <a:ext cx="2085628" cy="486647"/>
          </a:xfrm>
          <a:prstGeom prst="rect">
            <a:avLst/>
          </a:prstGeom>
        </p:spPr>
      </p:pic>
      <p:sp>
        <p:nvSpPr>
          <p:cNvPr id="6" name="Title 3"/>
          <p:cNvSpPr>
            <a:spLocks noGrp="1"/>
          </p:cNvSpPr>
          <p:nvPr/>
        </p:nvSpPr>
        <p:spPr>
          <a:xfrm>
            <a:off x="1071460" y="3412898"/>
            <a:ext cx="4840841" cy="1440160"/>
          </a:xfrm>
          <a:prstGeom prst="rect">
            <a:avLst/>
          </a:prstGeom>
        </p:spPr>
        <p:txBody>
          <a:bodyPr vert="horz" lIns="0" tIns="0" rIns="0" bIns="0" rtlCol="0" anchor="t" anchorCtr="0">
            <a:noAutofit/>
          </a:bodyPr>
          <a:lstStyle>
            <a:lvl1pPr algn="l" defTabSz="914400" rtl="0" eaLnBrk="1" latinLnBrk="0" hangingPunct="1">
              <a:lnSpc>
                <a:spcPts val="3200"/>
              </a:lnSpc>
              <a:spcBef>
                <a:spcPct val="0"/>
              </a:spcBef>
              <a:buNone/>
              <a:defRPr sz="3200" b="1" kern="1200" cap="none" baseline="0">
                <a:solidFill>
                  <a:schemeClr val="bg1"/>
                </a:solidFill>
                <a:latin typeface="+mj-lt"/>
                <a:ea typeface="+mj-ea"/>
                <a:cs typeface="+mj-cs"/>
              </a:defRPr>
            </a:lvl1pPr>
          </a:lstStyle>
          <a:p>
            <a:pPr defTabSz="914378"/>
            <a:endParaRPr lang="en-GB" dirty="0">
              <a:solidFill>
                <a:prstClr val="white"/>
              </a:solidFill>
              <a:latin typeface="Calibri"/>
            </a:endParaRPr>
          </a:p>
        </p:txBody>
      </p:sp>
      <p:pic>
        <p:nvPicPr>
          <p:cNvPr id="7" name="Picture 6"/>
          <p:cNvPicPr>
            <a:picLocks noGrp="1"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192022" y="339503"/>
            <a:ext cx="478877" cy="418067"/>
          </a:xfrm>
          <a:prstGeom prst="rect">
            <a:avLst/>
          </a:prstGeom>
        </p:spPr>
      </p:pic>
      <p:pic>
        <p:nvPicPr>
          <p:cNvPr id="1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99592" y="129340"/>
            <a:ext cx="4320480" cy="501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Icon&#10;&#10;Description automatically generated">
            <a:extLst>
              <a:ext uri="{FF2B5EF4-FFF2-40B4-BE49-F238E27FC236}">
                <a16:creationId xmlns:a16="http://schemas.microsoft.com/office/drawing/2014/main" id="{BC60B31D-A5C5-40B1-B899-65FEE443A1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89439" y="2216532"/>
            <a:ext cx="688849" cy="896114"/>
          </a:xfrm>
          <a:prstGeom prst="rect">
            <a:avLst/>
          </a:prstGeom>
        </p:spPr>
      </p:pic>
      <p:pic>
        <p:nvPicPr>
          <p:cNvPr id="13" name="Picture 12" descr="Icon&#10;&#10;Description automatically generated">
            <a:extLst>
              <a:ext uri="{FF2B5EF4-FFF2-40B4-BE49-F238E27FC236}">
                <a16:creationId xmlns:a16="http://schemas.microsoft.com/office/drawing/2014/main" id="{3FFF16F6-52C1-4EC7-BAFE-E30713F6B8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5576" y="3500687"/>
            <a:ext cx="688849" cy="896114"/>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4796F846-836D-424D-9885-518DBC7A9E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411" y="3137560"/>
            <a:ext cx="1438239" cy="1438239"/>
          </a:xfrm>
          <a:prstGeom prst="rect">
            <a:avLst/>
          </a:prstGeom>
        </p:spPr>
      </p:pic>
      <p:pic>
        <p:nvPicPr>
          <p:cNvPr id="18" name="Picture 17" descr="Icon&#10;&#10;Description automatically generated">
            <a:extLst>
              <a:ext uri="{FF2B5EF4-FFF2-40B4-BE49-F238E27FC236}">
                <a16:creationId xmlns:a16="http://schemas.microsoft.com/office/drawing/2014/main" id="{7676C848-382C-44A7-9250-7430135A2C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76559" y="906581"/>
            <a:ext cx="1018034" cy="1109474"/>
          </a:xfrm>
          <a:prstGeom prst="rect">
            <a:avLst/>
          </a:prstGeom>
        </p:spPr>
      </p:pic>
      <p:pic>
        <p:nvPicPr>
          <p:cNvPr id="20" name="Picture 19" descr="Icon&#10;&#10;Description automatically generated">
            <a:extLst>
              <a:ext uri="{FF2B5EF4-FFF2-40B4-BE49-F238E27FC236}">
                <a16:creationId xmlns:a16="http://schemas.microsoft.com/office/drawing/2014/main" id="{98909259-62B0-4D9F-901A-E5B6F84202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411" y="959152"/>
            <a:ext cx="1018034" cy="1109474"/>
          </a:xfrm>
          <a:prstGeom prst="rect">
            <a:avLst/>
          </a:prstGeom>
        </p:spPr>
      </p:pic>
    </p:spTree>
    <p:extLst>
      <p:ext uri="{BB962C8B-B14F-4D97-AF65-F5344CB8AC3E}">
        <p14:creationId xmlns:p14="http://schemas.microsoft.com/office/powerpoint/2010/main" val="81577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H" id="{44C2ABAF-FFAE-426A-9E3B-DE33B9D11AE5}" vid="{AD3E5173-6101-4D1B-8E9D-E23B2CD6C26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Template>
  <TotalTime>1413</TotalTime>
  <Words>2118</Words>
  <Application>Microsoft Office PowerPoint</Application>
  <PresentationFormat>On-screen Show (16:9)</PresentationFormat>
  <Paragraphs>155</Paragraphs>
  <Slides>15</Slides>
  <Notes>15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15</vt:i4>
      </vt:variant>
    </vt:vector>
  </HeadingPairs>
  <TitlesOfParts>
    <vt:vector size="26" baseType="lpstr">
      <vt:lpstr>Arial</vt:lpstr>
      <vt:lpstr>Calibri</vt:lpstr>
      <vt:lpstr>Courier New</vt:lpstr>
      <vt:lpstr>museoSans500</vt:lpstr>
      <vt:lpstr>Symbol</vt:lpstr>
      <vt:lpstr>Wingdings</vt:lpstr>
      <vt:lpstr>Office Theme</vt:lpstr>
      <vt:lpstr>Custom Design</vt:lpstr>
      <vt:lpstr>1_Custom Design</vt:lpstr>
      <vt:lpstr>1_Office Theme</vt:lpstr>
      <vt:lpstr>1_LH</vt:lpstr>
      <vt:lpstr>Juliet Smithson Head of Operations</vt:lpstr>
      <vt:lpstr>PowerPoint Presentation</vt:lpstr>
      <vt:lpstr>LionHeart Services</vt:lpstr>
      <vt:lpstr>PowerPoint Presentation</vt:lpstr>
      <vt:lpstr>PowerPoint Presentation</vt:lpstr>
      <vt:lpstr>LionHeart Services</vt:lpstr>
      <vt:lpstr>PowerPoint Presentation</vt:lpstr>
      <vt:lpstr>PowerPoint Presentation</vt:lpstr>
      <vt:lpstr>PowerPoint Presentation</vt:lpstr>
      <vt:lpstr>PowerPoint Presentation</vt:lpstr>
      <vt:lpstr>PowerPoint Presentation</vt:lpstr>
      <vt:lpstr>“I wish I had contacted LionHeart sooner - it probably would have meant that I would have sorted things out so much sooner” </vt:lpstr>
      <vt:lpstr>PowerPoint Presentation</vt:lpstr>
      <vt:lpstr>If you have already donated with your subs - Thank you!</vt:lpstr>
      <vt:lpstr>www.lionheart.org.uk Tel: 0800 009 2960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Speaker Name</dc:title>
  <dc:creator>Glenn Gallocker</dc:creator>
  <cp:lastModifiedBy>Juliet Smithson</cp:lastModifiedBy>
  <cp:revision>78</cp:revision>
  <dcterms:created xsi:type="dcterms:W3CDTF">2019-11-26T08:36:29Z</dcterms:created>
  <dcterms:modified xsi:type="dcterms:W3CDTF">2021-02-19T15:02:17Z</dcterms:modified>
</cp:coreProperties>
</file>