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5"/>
  </p:notesMasterIdLst>
  <p:sldIdLst>
    <p:sldId id="258" r:id="rId2"/>
    <p:sldId id="362" r:id="rId3"/>
    <p:sldId id="363" r:id="rId4"/>
    <p:sldId id="400" r:id="rId5"/>
    <p:sldId id="366" r:id="rId6"/>
    <p:sldId id="378" r:id="rId7"/>
    <p:sldId id="381" r:id="rId8"/>
    <p:sldId id="402" r:id="rId9"/>
    <p:sldId id="394" r:id="rId10"/>
    <p:sldId id="384" r:id="rId11"/>
    <p:sldId id="391" r:id="rId12"/>
    <p:sldId id="406" r:id="rId13"/>
    <p:sldId id="405" r:id="rId14"/>
    <p:sldId id="401" r:id="rId15"/>
    <p:sldId id="409" r:id="rId16"/>
    <p:sldId id="397" r:id="rId17"/>
    <p:sldId id="410" r:id="rId18"/>
    <p:sldId id="312" r:id="rId19"/>
    <p:sldId id="390" r:id="rId20"/>
    <p:sldId id="399" r:id="rId21"/>
    <p:sldId id="331" r:id="rId22"/>
    <p:sldId id="300" r:id="rId23"/>
    <p:sldId id="326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FCDFF"/>
    <a:srgbClr val="002060"/>
    <a:srgbClr val="DBEEF4"/>
    <a:srgbClr val="FFFFFF"/>
    <a:srgbClr val="F57913"/>
    <a:srgbClr val="C5451F"/>
    <a:srgbClr val="DE582E"/>
    <a:srgbClr val="007B7B"/>
    <a:srgbClr val="59D5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500" autoAdjust="0"/>
    <p:restoredTop sz="78033" autoAdjust="0"/>
  </p:normalViewPr>
  <p:slideViewPr>
    <p:cSldViewPr snapToObjects="1">
      <p:cViewPr varScale="1">
        <p:scale>
          <a:sx n="70" d="100"/>
          <a:sy n="70" d="100"/>
        </p:scale>
        <p:origin x="1488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7C9113-B15B-8F47-852F-8D02BA62959C}" type="datetimeFigureOut">
              <a:rPr lang="en-US" smtClean="0"/>
              <a:pPr/>
              <a:t>6/24/2021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41886-C903-0341-91E4-3C04B827AE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84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41886-C903-0341-91E4-3C04B827AE9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055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41886-C903-0341-91E4-3C04B827AE9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61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.pd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.pd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.pd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.pd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.pd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.pd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.pd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5451F"/>
          </a:solidFill>
          <a:ln>
            <a:solidFill>
              <a:srgbClr val="DE582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419600" y="0"/>
            <a:ext cx="4724399" cy="6858000"/>
          </a:xfrm>
          <a:prstGeom prst="rect">
            <a:avLst/>
          </a:prstGeom>
          <a:solidFill>
            <a:srgbClr val="007B7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838200" y="0"/>
            <a:ext cx="7467600" cy="6858000"/>
            <a:chOff x="0" y="0"/>
            <a:chExt cx="8458200" cy="6858000"/>
          </a:xfrm>
        </p:grpSpPr>
        <p:sp>
          <p:nvSpPr>
            <p:cNvPr id="10" name="Chevron 9"/>
            <p:cNvSpPr/>
            <p:nvPr/>
          </p:nvSpPr>
          <p:spPr>
            <a:xfrm>
              <a:off x="1600200" y="0"/>
              <a:ext cx="6858000" cy="685800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Chevron 10"/>
            <p:cNvSpPr/>
            <p:nvPr/>
          </p:nvSpPr>
          <p:spPr>
            <a:xfrm>
              <a:off x="0" y="0"/>
              <a:ext cx="6858000" cy="685800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/>
          <p:cNvGrpSpPr/>
          <p:nvPr userDrawn="1"/>
        </p:nvGrpSpPr>
        <p:grpSpPr>
          <a:xfrm>
            <a:off x="0" y="0"/>
            <a:ext cx="7467600" cy="6858000"/>
            <a:chOff x="0" y="0"/>
            <a:chExt cx="8458200" cy="6858000"/>
          </a:xfrm>
        </p:grpSpPr>
        <p:sp>
          <p:nvSpPr>
            <p:cNvPr id="13" name="Chevron 12"/>
            <p:cNvSpPr/>
            <p:nvPr/>
          </p:nvSpPr>
          <p:spPr>
            <a:xfrm>
              <a:off x="1600200" y="0"/>
              <a:ext cx="6858000" cy="685800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Chevron 13"/>
            <p:cNvSpPr/>
            <p:nvPr/>
          </p:nvSpPr>
          <p:spPr>
            <a:xfrm>
              <a:off x="0" y="0"/>
              <a:ext cx="6858000" cy="685800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89522" y="2743200"/>
            <a:ext cx="4025678" cy="1143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"/>
            <a:ext cx="7162800" cy="1106264"/>
          </a:xfrm>
          <a:prstGeom prst="rect">
            <a:avLst/>
          </a:prstGeom>
          <a:solidFill>
            <a:srgbClr val="007B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6644006" y="0"/>
            <a:ext cx="1204594" cy="1106261"/>
            <a:chOff x="0" y="0"/>
            <a:chExt cx="8458200" cy="6858000"/>
          </a:xfrm>
        </p:grpSpPr>
        <p:sp>
          <p:nvSpPr>
            <p:cNvPr id="10" name="Chevron 9"/>
            <p:cNvSpPr/>
            <p:nvPr/>
          </p:nvSpPr>
          <p:spPr>
            <a:xfrm>
              <a:off x="1600200" y="0"/>
              <a:ext cx="6858000" cy="685800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Chevron 10"/>
            <p:cNvSpPr/>
            <p:nvPr/>
          </p:nvSpPr>
          <p:spPr>
            <a:xfrm>
              <a:off x="0" y="0"/>
              <a:ext cx="6858000" cy="685800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C545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6477000"/>
            <a:ext cx="8305800" cy="381000"/>
          </a:xfrm>
          <a:prstGeom prst="rect">
            <a:avLst/>
          </a:prstGeom>
          <a:solidFill>
            <a:srgbClr val="007B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8119535" y="6476999"/>
            <a:ext cx="414865" cy="380999"/>
            <a:chOff x="0" y="0"/>
            <a:chExt cx="8458200" cy="6858000"/>
          </a:xfrm>
        </p:grpSpPr>
        <p:sp>
          <p:nvSpPr>
            <p:cNvPr id="17" name="Chevron 16"/>
            <p:cNvSpPr/>
            <p:nvPr/>
          </p:nvSpPr>
          <p:spPr>
            <a:xfrm>
              <a:off x="1600200" y="0"/>
              <a:ext cx="6858000" cy="685800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Chevron 17"/>
            <p:cNvSpPr/>
            <p:nvPr/>
          </p:nvSpPr>
          <p:spPr>
            <a:xfrm>
              <a:off x="0" y="0"/>
              <a:ext cx="6858000" cy="685800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312738" y="373207"/>
            <a:ext cx="1602661" cy="455301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0" y="1106261"/>
            <a:ext cx="9144000" cy="53707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3210"/>
            <a:ext cx="3008313" cy="1093662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01715"/>
            <a:ext cx="5111750" cy="492444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bg1"/>
              </a:buClr>
              <a:buFont typeface="Wingdings 3" panose="05040102010807070707" pitchFamily="18" charset="2"/>
              <a:buChar char="Æ"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chemeClr val="bg1"/>
              </a:buClr>
              <a:buFont typeface="Wingdings 3" panose="05040102010807070707" pitchFamily="18" charset="2"/>
              <a:buChar char="Æ"/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bg1"/>
              </a:buClr>
              <a:buFont typeface="Wingdings 3" panose="05040102010807070707" pitchFamily="18" charset="2"/>
              <a:buChar char="Æ"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bg1"/>
              </a:buClr>
              <a:buFont typeface="Wingdings 3" panose="05040102010807070707" pitchFamily="18" charset="2"/>
              <a:buChar char="Æ"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bg1"/>
              </a:buClr>
              <a:buFont typeface="Wingdings 3" panose="05040102010807070707" pitchFamily="18" charset="2"/>
              <a:buChar char="Æ"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12525"/>
            <a:ext cx="3008313" cy="39136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" name="Title 1"/>
          <p:cNvSpPr txBox="1">
            <a:spLocks/>
          </p:cNvSpPr>
          <p:nvPr userDrawn="1"/>
        </p:nvSpPr>
        <p:spPr>
          <a:xfrm>
            <a:off x="1750" y="-18369"/>
            <a:ext cx="705243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96" y="6477001"/>
            <a:ext cx="2895600" cy="365125"/>
          </a:xfrm>
          <a:prstGeom prst="rect">
            <a:avLst/>
          </a:prstGeom>
        </p:spPr>
        <p:txBody>
          <a:bodyPr anchor="ctr"/>
          <a:lstStyle>
            <a:lvl1pPr algn="l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Challenging mediocrity</a:t>
            </a:r>
            <a:endParaRPr lang="en-US" dirty="0"/>
          </a:p>
        </p:txBody>
      </p:sp>
      <p:sp>
        <p:nvSpPr>
          <p:cNvPr id="39" name="Slide Number Placeholder 5"/>
          <p:cNvSpPr txBox="1">
            <a:spLocks/>
          </p:cNvSpPr>
          <p:nvPr userDrawn="1"/>
        </p:nvSpPr>
        <p:spPr>
          <a:xfrm>
            <a:off x="8316416" y="6482364"/>
            <a:ext cx="79668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ABAE214-FEBB-E74E-A5A7-C58CB1E3D286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"/>
            <a:ext cx="7162800" cy="1106264"/>
          </a:xfrm>
          <a:prstGeom prst="rect">
            <a:avLst/>
          </a:prstGeom>
          <a:solidFill>
            <a:srgbClr val="007B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6644006" y="0"/>
            <a:ext cx="1204594" cy="1106261"/>
            <a:chOff x="0" y="0"/>
            <a:chExt cx="8458200" cy="6858000"/>
          </a:xfrm>
        </p:grpSpPr>
        <p:sp>
          <p:nvSpPr>
            <p:cNvPr id="10" name="Chevron 9"/>
            <p:cNvSpPr/>
            <p:nvPr/>
          </p:nvSpPr>
          <p:spPr>
            <a:xfrm>
              <a:off x="1600200" y="0"/>
              <a:ext cx="6858000" cy="685800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Chevron 10"/>
            <p:cNvSpPr/>
            <p:nvPr/>
          </p:nvSpPr>
          <p:spPr>
            <a:xfrm>
              <a:off x="0" y="0"/>
              <a:ext cx="6858000" cy="685800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C545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6477000"/>
            <a:ext cx="8305800" cy="381000"/>
          </a:xfrm>
          <a:prstGeom prst="rect">
            <a:avLst/>
          </a:prstGeom>
          <a:solidFill>
            <a:srgbClr val="007B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8119535" y="6476999"/>
            <a:ext cx="414865" cy="380999"/>
            <a:chOff x="0" y="0"/>
            <a:chExt cx="8458200" cy="6858000"/>
          </a:xfrm>
        </p:grpSpPr>
        <p:sp>
          <p:nvSpPr>
            <p:cNvPr id="17" name="Chevron 16"/>
            <p:cNvSpPr/>
            <p:nvPr/>
          </p:nvSpPr>
          <p:spPr>
            <a:xfrm>
              <a:off x="1600200" y="0"/>
              <a:ext cx="6858000" cy="685800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Chevron 17"/>
            <p:cNvSpPr/>
            <p:nvPr/>
          </p:nvSpPr>
          <p:spPr>
            <a:xfrm>
              <a:off x="0" y="0"/>
              <a:ext cx="6858000" cy="685800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312738" y="373207"/>
            <a:ext cx="1602661" cy="455301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0" y="1106261"/>
            <a:ext cx="9144000" cy="53707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86408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" name="Title 1"/>
          <p:cNvSpPr txBox="1">
            <a:spLocks/>
          </p:cNvSpPr>
          <p:nvPr userDrawn="1"/>
        </p:nvSpPr>
        <p:spPr>
          <a:xfrm>
            <a:off x="1750" y="-18369"/>
            <a:ext cx="705243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96" y="6477001"/>
            <a:ext cx="2895600" cy="365125"/>
          </a:xfrm>
          <a:prstGeom prst="rect">
            <a:avLst/>
          </a:prstGeom>
        </p:spPr>
        <p:txBody>
          <a:bodyPr anchor="ctr"/>
          <a:lstStyle>
            <a:lvl1pPr algn="l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Challenging mediocrity</a:t>
            </a:r>
            <a:endParaRPr lang="en-US" dirty="0"/>
          </a:p>
        </p:txBody>
      </p:sp>
      <p:sp>
        <p:nvSpPr>
          <p:cNvPr id="39" name="Slide Number Placeholder 5"/>
          <p:cNvSpPr txBox="1">
            <a:spLocks/>
          </p:cNvSpPr>
          <p:nvPr userDrawn="1"/>
        </p:nvSpPr>
        <p:spPr>
          <a:xfrm>
            <a:off x="8316416" y="6482364"/>
            <a:ext cx="79668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ABAE214-FEBB-E74E-A5A7-C58CB1E3D286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3"/>
            <a:ext cx="7162800" cy="1106264"/>
          </a:xfrm>
          <a:prstGeom prst="rect">
            <a:avLst/>
          </a:prstGeom>
          <a:solidFill>
            <a:srgbClr val="007B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6644006" y="0"/>
            <a:ext cx="1204594" cy="1106261"/>
            <a:chOff x="0" y="0"/>
            <a:chExt cx="8458200" cy="6858000"/>
          </a:xfrm>
        </p:grpSpPr>
        <p:sp>
          <p:nvSpPr>
            <p:cNvPr id="8" name="Chevron 7"/>
            <p:cNvSpPr/>
            <p:nvPr/>
          </p:nvSpPr>
          <p:spPr>
            <a:xfrm>
              <a:off x="1600200" y="0"/>
              <a:ext cx="6858000" cy="685800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Chevron 8"/>
            <p:cNvSpPr/>
            <p:nvPr/>
          </p:nvSpPr>
          <p:spPr>
            <a:xfrm>
              <a:off x="0" y="0"/>
              <a:ext cx="6858000" cy="685800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0" name="Rectangle 9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C545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6477000"/>
            <a:ext cx="8305800" cy="381000"/>
          </a:xfrm>
          <a:prstGeom prst="rect">
            <a:avLst/>
          </a:prstGeom>
          <a:solidFill>
            <a:srgbClr val="007B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8119535" y="6476999"/>
            <a:ext cx="414865" cy="380999"/>
            <a:chOff x="0" y="0"/>
            <a:chExt cx="8458200" cy="6858000"/>
          </a:xfrm>
        </p:grpSpPr>
        <p:sp>
          <p:nvSpPr>
            <p:cNvPr id="15" name="Chevron 14"/>
            <p:cNvSpPr/>
            <p:nvPr/>
          </p:nvSpPr>
          <p:spPr>
            <a:xfrm>
              <a:off x="1600200" y="0"/>
              <a:ext cx="6858000" cy="685800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Chevron 15"/>
            <p:cNvSpPr/>
            <p:nvPr/>
          </p:nvSpPr>
          <p:spPr>
            <a:xfrm>
              <a:off x="0" y="0"/>
              <a:ext cx="6858000" cy="685800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312738" y="373207"/>
            <a:ext cx="1602661" cy="455301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0" y="1106261"/>
            <a:ext cx="9144000" cy="53707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1750" y="-18369"/>
            <a:ext cx="705243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96" y="6477001"/>
            <a:ext cx="2895600" cy="365125"/>
          </a:xfrm>
          <a:prstGeom prst="rect">
            <a:avLst/>
          </a:prstGeom>
        </p:spPr>
        <p:txBody>
          <a:bodyPr anchor="ctr"/>
          <a:lstStyle>
            <a:lvl1pPr algn="l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Challenging mediocrity</a:t>
            </a:r>
            <a:endParaRPr lang="en-US" dirty="0"/>
          </a:p>
        </p:txBody>
      </p:sp>
      <p:sp>
        <p:nvSpPr>
          <p:cNvPr id="37" name="Slide Number Placeholder 5"/>
          <p:cNvSpPr txBox="1">
            <a:spLocks/>
          </p:cNvSpPr>
          <p:nvPr userDrawn="1"/>
        </p:nvSpPr>
        <p:spPr>
          <a:xfrm>
            <a:off x="8316416" y="6482364"/>
            <a:ext cx="79668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ABAE214-FEBB-E74E-A5A7-C58CB1E3D286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"/>
            <a:ext cx="7162800" cy="1106264"/>
          </a:xfrm>
          <a:prstGeom prst="rect">
            <a:avLst/>
          </a:prstGeom>
          <a:solidFill>
            <a:srgbClr val="007B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6644006" y="0"/>
            <a:ext cx="1204594" cy="1106261"/>
            <a:chOff x="0" y="0"/>
            <a:chExt cx="8458200" cy="6858000"/>
          </a:xfrm>
        </p:grpSpPr>
        <p:sp>
          <p:nvSpPr>
            <p:cNvPr id="9" name="Chevron 8"/>
            <p:cNvSpPr/>
            <p:nvPr/>
          </p:nvSpPr>
          <p:spPr>
            <a:xfrm>
              <a:off x="1600200" y="0"/>
              <a:ext cx="6858000" cy="685800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Chevron 9"/>
            <p:cNvSpPr/>
            <p:nvPr/>
          </p:nvSpPr>
          <p:spPr>
            <a:xfrm>
              <a:off x="0" y="0"/>
              <a:ext cx="6858000" cy="685800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Rectangle 10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C545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6477000"/>
            <a:ext cx="8305800" cy="381000"/>
          </a:xfrm>
          <a:prstGeom prst="rect">
            <a:avLst/>
          </a:prstGeom>
          <a:solidFill>
            <a:srgbClr val="007B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8119535" y="6476999"/>
            <a:ext cx="414865" cy="380999"/>
            <a:chOff x="0" y="0"/>
            <a:chExt cx="8458200" cy="6858000"/>
          </a:xfrm>
        </p:grpSpPr>
        <p:sp>
          <p:nvSpPr>
            <p:cNvPr id="16" name="Chevron 15"/>
            <p:cNvSpPr/>
            <p:nvPr/>
          </p:nvSpPr>
          <p:spPr>
            <a:xfrm>
              <a:off x="1600200" y="0"/>
              <a:ext cx="6858000" cy="685800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Chevron 16"/>
            <p:cNvSpPr/>
            <p:nvPr/>
          </p:nvSpPr>
          <p:spPr>
            <a:xfrm>
              <a:off x="0" y="0"/>
              <a:ext cx="6858000" cy="685800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8" name="TextBox 17"/>
          <p:cNvSpPr txBox="1"/>
          <p:nvPr userDrawn="1"/>
        </p:nvSpPr>
        <p:spPr>
          <a:xfrm>
            <a:off x="798868" y="5673574"/>
            <a:ext cx="7315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Arial"/>
                <a:cs typeface="Arial"/>
              </a:rPr>
              <a:t>CHALLENGING MEDIOCRITY</a:t>
            </a:r>
            <a:endParaRPr lang="en-US" sz="1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12738" y="373207"/>
            <a:ext cx="1602661" cy="455301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-6784" y="1082598"/>
            <a:ext cx="9150784" cy="53707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0" y="-18369"/>
            <a:ext cx="705243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711349"/>
            <a:ext cx="8229600" cy="4525963"/>
          </a:xfrm>
          <a:prstGeom prst="rect">
            <a:avLst/>
          </a:prstGeom>
        </p:spPr>
        <p:txBody>
          <a:bodyPr/>
          <a:lstStyle>
            <a:lvl1pPr marL="514350" indent="-514350">
              <a:buClr>
                <a:schemeClr val="bg1"/>
              </a:buClr>
              <a:buFont typeface="Wingdings 3" panose="05040102010807070707" pitchFamily="18" charset="2"/>
              <a:buChar char="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chemeClr val="bg1"/>
              </a:buClr>
              <a:buFont typeface="Wingdings 3" panose="05040102010807070707" pitchFamily="18" charset="2"/>
              <a:buChar char="Æ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bg1"/>
              </a:buClr>
              <a:buFont typeface="Wingdings 3" panose="05040102010807070707" pitchFamily="18" charset="2"/>
              <a:buChar char="Æ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bg1"/>
              </a:buClr>
              <a:buFont typeface="Wingdings 3" panose="05040102010807070707" pitchFamily="18" charset="2"/>
              <a:buChar char="Æ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bg1"/>
              </a:buClr>
              <a:buFont typeface="Wingdings 3" panose="05040102010807070707" pitchFamily="18" charset="2"/>
              <a:buChar char="Æ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96" y="6477001"/>
            <a:ext cx="2895600" cy="365125"/>
          </a:xfrm>
          <a:prstGeom prst="rect">
            <a:avLst/>
          </a:prstGeom>
        </p:spPr>
        <p:txBody>
          <a:bodyPr anchor="ctr"/>
          <a:lstStyle>
            <a:lvl1pPr algn="l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Challenging mediocrity</a:t>
            </a:r>
            <a:endParaRPr lang="en-US" dirty="0"/>
          </a:p>
        </p:txBody>
      </p:sp>
      <p:sp>
        <p:nvSpPr>
          <p:cNvPr id="35" name="Slide Number Placeholder 5"/>
          <p:cNvSpPr txBox="1">
            <a:spLocks/>
          </p:cNvSpPr>
          <p:nvPr userDrawn="1"/>
        </p:nvSpPr>
        <p:spPr>
          <a:xfrm>
            <a:off x="8316416" y="6482364"/>
            <a:ext cx="79668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ABAE214-FEBB-E74E-A5A7-C58CB1E3D286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"/>
            <a:ext cx="7162800" cy="1106264"/>
          </a:xfrm>
          <a:prstGeom prst="rect">
            <a:avLst/>
          </a:prstGeom>
          <a:solidFill>
            <a:srgbClr val="007B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6644006" y="0"/>
            <a:ext cx="1204594" cy="1106261"/>
            <a:chOff x="0" y="0"/>
            <a:chExt cx="8458200" cy="6858000"/>
          </a:xfrm>
        </p:grpSpPr>
        <p:sp>
          <p:nvSpPr>
            <p:cNvPr id="9" name="Chevron 8"/>
            <p:cNvSpPr/>
            <p:nvPr/>
          </p:nvSpPr>
          <p:spPr>
            <a:xfrm>
              <a:off x="1600200" y="0"/>
              <a:ext cx="6858000" cy="685800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Chevron 9"/>
            <p:cNvSpPr/>
            <p:nvPr/>
          </p:nvSpPr>
          <p:spPr>
            <a:xfrm>
              <a:off x="0" y="0"/>
              <a:ext cx="6858000" cy="685800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Rectangle 10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C545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6477000"/>
            <a:ext cx="8305800" cy="381000"/>
          </a:xfrm>
          <a:prstGeom prst="rect">
            <a:avLst/>
          </a:prstGeom>
          <a:solidFill>
            <a:srgbClr val="007B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8119535" y="6476999"/>
            <a:ext cx="414865" cy="380999"/>
            <a:chOff x="0" y="0"/>
            <a:chExt cx="8458200" cy="6858000"/>
          </a:xfrm>
        </p:grpSpPr>
        <p:sp>
          <p:nvSpPr>
            <p:cNvPr id="16" name="Chevron 15"/>
            <p:cNvSpPr/>
            <p:nvPr/>
          </p:nvSpPr>
          <p:spPr>
            <a:xfrm>
              <a:off x="1600200" y="0"/>
              <a:ext cx="6858000" cy="685800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Chevron 16"/>
            <p:cNvSpPr/>
            <p:nvPr/>
          </p:nvSpPr>
          <p:spPr>
            <a:xfrm>
              <a:off x="0" y="0"/>
              <a:ext cx="6858000" cy="685800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8" name="TextBox 17"/>
          <p:cNvSpPr txBox="1"/>
          <p:nvPr userDrawn="1"/>
        </p:nvSpPr>
        <p:spPr>
          <a:xfrm>
            <a:off x="798868" y="5673574"/>
            <a:ext cx="7315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Arial"/>
                <a:cs typeface="Arial"/>
              </a:rPr>
              <a:t>CHALLENGING MEDIOCRITY</a:t>
            </a:r>
            <a:endParaRPr lang="en-US" sz="1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12738" y="373207"/>
            <a:ext cx="1602661" cy="455301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6468" y="1082598"/>
            <a:ext cx="9144000" cy="53707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0" y="-18369"/>
            <a:ext cx="705243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96" y="6477001"/>
            <a:ext cx="2895600" cy="365125"/>
          </a:xfrm>
          <a:prstGeom prst="rect">
            <a:avLst/>
          </a:prstGeom>
        </p:spPr>
        <p:txBody>
          <a:bodyPr anchor="ctr"/>
          <a:lstStyle>
            <a:lvl1pPr algn="l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Challenging mediocrity</a:t>
            </a:r>
            <a:endParaRPr lang="en-US" dirty="0"/>
          </a:p>
        </p:txBody>
      </p:sp>
      <p:sp>
        <p:nvSpPr>
          <p:cNvPr id="35" name="Slide Number Placeholder 5"/>
          <p:cNvSpPr txBox="1">
            <a:spLocks/>
          </p:cNvSpPr>
          <p:nvPr userDrawn="1"/>
        </p:nvSpPr>
        <p:spPr>
          <a:xfrm>
            <a:off x="8316416" y="6482364"/>
            <a:ext cx="79668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ABAE214-FEBB-E74E-A5A7-C58CB1E3D286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idx="1"/>
          </p:nvPr>
        </p:nvSpPr>
        <p:spPr>
          <a:xfrm>
            <a:off x="44511" y="1124744"/>
            <a:ext cx="8870888" cy="87722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2"/>
          </p:nvPr>
        </p:nvSpPr>
        <p:spPr>
          <a:xfrm>
            <a:off x="107504" y="1999381"/>
            <a:ext cx="8229600" cy="4309939"/>
          </a:xfrm>
          <a:prstGeom prst="rect">
            <a:avLst/>
          </a:prstGeom>
        </p:spPr>
        <p:txBody>
          <a:bodyPr/>
          <a:lstStyle>
            <a:lvl1pPr marL="514350" indent="-514350">
              <a:buClr>
                <a:schemeClr val="bg1"/>
              </a:buClr>
              <a:buFont typeface="Wingdings 3" panose="05040102010807070707" pitchFamily="18" charset="2"/>
              <a:buChar char="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chemeClr val="bg1"/>
              </a:buClr>
              <a:buFont typeface="Wingdings 3" panose="05040102010807070707" pitchFamily="18" charset="2"/>
              <a:buChar char="Æ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bg1"/>
              </a:buClr>
              <a:buFont typeface="Wingdings 3" panose="05040102010807070707" pitchFamily="18" charset="2"/>
              <a:buChar char="Æ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bg1"/>
              </a:buClr>
              <a:buFont typeface="Wingdings 3" panose="05040102010807070707" pitchFamily="18" charset="2"/>
              <a:buChar char="Æ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bg1"/>
              </a:buClr>
              <a:buFont typeface="Wingdings 3" panose="05040102010807070707" pitchFamily="18" charset="2"/>
              <a:buChar char="Æ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43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-20670" y="1107998"/>
            <a:ext cx="9144000" cy="55147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3"/>
            <a:ext cx="7162800" cy="1106264"/>
          </a:xfrm>
          <a:prstGeom prst="rect">
            <a:avLst/>
          </a:prstGeom>
          <a:solidFill>
            <a:srgbClr val="007B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6644006" y="0"/>
            <a:ext cx="1204594" cy="1106261"/>
            <a:chOff x="0" y="0"/>
            <a:chExt cx="8458200" cy="6858000"/>
          </a:xfrm>
        </p:grpSpPr>
        <p:sp>
          <p:nvSpPr>
            <p:cNvPr id="9" name="Chevron 8"/>
            <p:cNvSpPr/>
            <p:nvPr/>
          </p:nvSpPr>
          <p:spPr>
            <a:xfrm>
              <a:off x="1600200" y="0"/>
              <a:ext cx="6858000" cy="685800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Chevron 9"/>
            <p:cNvSpPr/>
            <p:nvPr/>
          </p:nvSpPr>
          <p:spPr>
            <a:xfrm>
              <a:off x="0" y="0"/>
              <a:ext cx="6858000" cy="685800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Rectangle 10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C545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6477000"/>
            <a:ext cx="8305800" cy="381000"/>
          </a:xfrm>
          <a:prstGeom prst="rect">
            <a:avLst/>
          </a:prstGeom>
          <a:solidFill>
            <a:srgbClr val="007B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8119535" y="6476999"/>
            <a:ext cx="414865" cy="380999"/>
            <a:chOff x="0" y="0"/>
            <a:chExt cx="8458200" cy="6858000"/>
          </a:xfrm>
        </p:grpSpPr>
        <p:sp>
          <p:nvSpPr>
            <p:cNvPr id="16" name="Chevron 15"/>
            <p:cNvSpPr/>
            <p:nvPr/>
          </p:nvSpPr>
          <p:spPr>
            <a:xfrm>
              <a:off x="1600200" y="0"/>
              <a:ext cx="6858000" cy="685800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Chevron 16"/>
            <p:cNvSpPr/>
            <p:nvPr/>
          </p:nvSpPr>
          <p:spPr>
            <a:xfrm>
              <a:off x="0" y="0"/>
              <a:ext cx="6858000" cy="685800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8" name="TextBox 17"/>
          <p:cNvSpPr txBox="1"/>
          <p:nvPr userDrawn="1"/>
        </p:nvSpPr>
        <p:spPr>
          <a:xfrm>
            <a:off x="798868" y="5673574"/>
            <a:ext cx="7315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Arial"/>
                <a:cs typeface="Arial"/>
              </a:rPr>
              <a:t>CHALLENGING MEDIOCRITY</a:t>
            </a:r>
            <a:endParaRPr lang="en-US" sz="1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12738" y="373207"/>
            <a:ext cx="1602661" cy="4553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0" y="-18369"/>
            <a:ext cx="705243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96" y="6477001"/>
            <a:ext cx="2895600" cy="365125"/>
          </a:xfrm>
          <a:prstGeom prst="rect">
            <a:avLst/>
          </a:prstGeom>
        </p:spPr>
        <p:txBody>
          <a:bodyPr anchor="ctr"/>
          <a:lstStyle>
            <a:lvl1pPr algn="l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Challenging mediocrity</a:t>
            </a:r>
            <a:endParaRPr lang="en-US" dirty="0"/>
          </a:p>
        </p:txBody>
      </p:sp>
      <p:sp>
        <p:nvSpPr>
          <p:cNvPr id="35" name="Slide Number Placeholder 5"/>
          <p:cNvSpPr txBox="1">
            <a:spLocks/>
          </p:cNvSpPr>
          <p:nvPr userDrawn="1"/>
        </p:nvSpPr>
        <p:spPr>
          <a:xfrm>
            <a:off x="8316416" y="6482364"/>
            <a:ext cx="79668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ABAE214-FEBB-E74E-A5A7-C58CB1E3D286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idx="1"/>
          </p:nvPr>
        </p:nvSpPr>
        <p:spPr>
          <a:xfrm>
            <a:off x="44511" y="1124744"/>
            <a:ext cx="8870888" cy="87722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784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29028" y="0"/>
            <a:ext cx="9144000" cy="6858000"/>
          </a:xfrm>
          <a:prstGeom prst="rect">
            <a:avLst/>
          </a:prstGeom>
          <a:solidFill>
            <a:srgbClr val="C5451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419600" y="0"/>
            <a:ext cx="4724399" cy="6858000"/>
          </a:xfrm>
          <a:prstGeom prst="rect">
            <a:avLst/>
          </a:prstGeom>
          <a:solidFill>
            <a:srgbClr val="007B7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457200" y="0"/>
            <a:ext cx="7467600" cy="6858000"/>
            <a:chOff x="0" y="0"/>
            <a:chExt cx="8458200" cy="6858000"/>
          </a:xfrm>
        </p:grpSpPr>
        <p:sp>
          <p:nvSpPr>
            <p:cNvPr id="10" name="Chevron 9"/>
            <p:cNvSpPr/>
            <p:nvPr/>
          </p:nvSpPr>
          <p:spPr>
            <a:xfrm>
              <a:off x="1600200" y="0"/>
              <a:ext cx="6858000" cy="685800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Chevron 10"/>
            <p:cNvSpPr/>
            <p:nvPr/>
          </p:nvSpPr>
          <p:spPr>
            <a:xfrm>
              <a:off x="0" y="0"/>
              <a:ext cx="6858000" cy="6858000"/>
            </a:xfrm>
            <a:prstGeom prst="chevron">
              <a:avLst/>
            </a:prstGeom>
            <a:solidFill>
              <a:srgbClr val="C545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64096" y="1562869"/>
            <a:ext cx="7340352" cy="1362075"/>
          </a:xfrm>
          <a:prstGeom prst="rect">
            <a:avLst/>
          </a:prstGeom>
        </p:spPr>
        <p:txBody>
          <a:bodyPr anchor="t"/>
          <a:lstStyle>
            <a:lvl1pPr algn="l">
              <a:defRPr sz="8000" b="1" cap="all">
                <a:solidFill>
                  <a:srgbClr val="F579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01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399" y="2906713"/>
            <a:ext cx="4644753" cy="23224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96" y="6477001"/>
            <a:ext cx="2895600" cy="365125"/>
          </a:xfrm>
          <a:prstGeom prst="rect">
            <a:avLst/>
          </a:prstGeom>
        </p:spPr>
        <p:txBody>
          <a:bodyPr anchor="ctr"/>
          <a:lstStyle>
            <a:lvl1pPr algn="l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Challenging mediocrity</a:t>
            </a:r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316416" y="6482364"/>
            <a:ext cx="79668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ABAE214-FEBB-E74E-A5A7-C58CB1E3D286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"/>
            <a:ext cx="7162800" cy="1106264"/>
          </a:xfrm>
          <a:prstGeom prst="rect">
            <a:avLst/>
          </a:prstGeom>
          <a:solidFill>
            <a:srgbClr val="007B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6644006" y="0"/>
            <a:ext cx="1204594" cy="1106261"/>
            <a:chOff x="0" y="0"/>
            <a:chExt cx="8458200" cy="6858000"/>
          </a:xfrm>
        </p:grpSpPr>
        <p:sp>
          <p:nvSpPr>
            <p:cNvPr id="10" name="Chevron 9"/>
            <p:cNvSpPr/>
            <p:nvPr/>
          </p:nvSpPr>
          <p:spPr>
            <a:xfrm>
              <a:off x="1600200" y="0"/>
              <a:ext cx="6858000" cy="685800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Chevron 10"/>
            <p:cNvSpPr/>
            <p:nvPr/>
          </p:nvSpPr>
          <p:spPr>
            <a:xfrm>
              <a:off x="0" y="0"/>
              <a:ext cx="6858000" cy="685800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C545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6477000"/>
            <a:ext cx="8305800" cy="381000"/>
          </a:xfrm>
          <a:prstGeom prst="rect">
            <a:avLst/>
          </a:prstGeom>
          <a:solidFill>
            <a:srgbClr val="007B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8119535" y="6476999"/>
            <a:ext cx="414865" cy="380999"/>
            <a:chOff x="0" y="0"/>
            <a:chExt cx="8458200" cy="6858000"/>
          </a:xfrm>
        </p:grpSpPr>
        <p:sp>
          <p:nvSpPr>
            <p:cNvPr id="17" name="Chevron 16"/>
            <p:cNvSpPr/>
            <p:nvPr/>
          </p:nvSpPr>
          <p:spPr>
            <a:xfrm>
              <a:off x="1600200" y="0"/>
              <a:ext cx="6858000" cy="685800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Chevron 17"/>
            <p:cNvSpPr/>
            <p:nvPr/>
          </p:nvSpPr>
          <p:spPr>
            <a:xfrm>
              <a:off x="0" y="0"/>
              <a:ext cx="6858000" cy="685800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312738" y="373207"/>
            <a:ext cx="1602661" cy="455301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0" y="1106261"/>
            <a:ext cx="9144000" cy="53707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bg1"/>
              </a:buClr>
              <a:buFont typeface="Wingdings 3" panose="05040102010807070707" pitchFamily="18" charset="2"/>
              <a:buChar char="Æ"/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chemeClr val="bg1"/>
              </a:buClr>
              <a:buFont typeface="Wingdings 3" panose="05040102010807070707" pitchFamily="18" charset="2"/>
              <a:buChar char="Æ"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bg1"/>
              </a:buClr>
              <a:buFont typeface="Wingdings 3" panose="05040102010807070707" pitchFamily="18" charset="2"/>
              <a:buChar char="Æ"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bg1"/>
              </a:buClr>
              <a:buFont typeface="Wingdings 3" panose="05040102010807070707" pitchFamily="18" charset="2"/>
              <a:buChar char="Æ"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bg1"/>
              </a:buClr>
              <a:buFont typeface="Wingdings 3" panose="05040102010807070707" pitchFamily="18" charset="2"/>
              <a:buChar char="Æ"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bg1"/>
              </a:buClr>
              <a:buFont typeface="Wingdings 3" panose="05040102010807070707" pitchFamily="18" charset="2"/>
              <a:buChar char="Æ"/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chemeClr val="bg1"/>
              </a:buClr>
              <a:buFont typeface="Wingdings 3" panose="05040102010807070707" pitchFamily="18" charset="2"/>
              <a:buChar char="Æ"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bg1"/>
              </a:buClr>
              <a:buFont typeface="Wingdings 3" panose="05040102010807070707" pitchFamily="18" charset="2"/>
              <a:buChar char="Æ"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bg1"/>
              </a:buClr>
              <a:buFont typeface="Wingdings 3" panose="05040102010807070707" pitchFamily="18" charset="2"/>
              <a:buChar char="Æ"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bg1"/>
              </a:buClr>
              <a:buFont typeface="Wingdings 3" panose="05040102010807070707" pitchFamily="18" charset="2"/>
              <a:buChar char="Æ"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1750" y="-18369"/>
            <a:ext cx="705243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96" y="6477001"/>
            <a:ext cx="2895600" cy="365125"/>
          </a:xfrm>
          <a:prstGeom prst="rect">
            <a:avLst/>
          </a:prstGeom>
        </p:spPr>
        <p:txBody>
          <a:bodyPr anchor="ctr"/>
          <a:lstStyle>
            <a:lvl1pPr algn="l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Challenging mediocrity</a:t>
            </a:r>
            <a:endParaRPr lang="en-US" dirty="0"/>
          </a:p>
        </p:txBody>
      </p:sp>
      <p:sp>
        <p:nvSpPr>
          <p:cNvPr id="39" name="Slide Number Placeholder 5"/>
          <p:cNvSpPr txBox="1">
            <a:spLocks/>
          </p:cNvSpPr>
          <p:nvPr userDrawn="1"/>
        </p:nvSpPr>
        <p:spPr>
          <a:xfrm>
            <a:off x="8316416" y="6482364"/>
            <a:ext cx="79668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ABAE214-FEBB-E74E-A5A7-C58CB1E3D286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"/>
            <a:ext cx="7162800" cy="1106264"/>
          </a:xfrm>
          <a:prstGeom prst="rect">
            <a:avLst/>
          </a:prstGeom>
          <a:solidFill>
            <a:srgbClr val="007B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6644006" y="0"/>
            <a:ext cx="1204594" cy="1106261"/>
            <a:chOff x="0" y="0"/>
            <a:chExt cx="8458200" cy="6858000"/>
          </a:xfrm>
        </p:grpSpPr>
        <p:sp>
          <p:nvSpPr>
            <p:cNvPr id="12" name="Chevron 11"/>
            <p:cNvSpPr/>
            <p:nvPr/>
          </p:nvSpPr>
          <p:spPr>
            <a:xfrm>
              <a:off x="1600200" y="0"/>
              <a:ext cx="6858000" cy="685800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Chevron 12"/>
            <p:cNvSpPr/>
            <p:nvPr/>
          </p:nvSpPr>
          <p:spPr>
            <a:xfrm>
              <a:off x="0" y="0"/>
              <a:ext cx="6858000" cy="685800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Rectangle 13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C545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6477000"/>
            <a:ext cx="8305800" cy="381000"/>
          </a:xfrm>
          <a:prstGeom prst="rect">
            <a:avLst/>
          </a:prstGeom>
          <a:solidFill>
            <a:srgbClr val="007B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8119535" y="6476999"/>
            <a:ext cx="414865" cy="380999"/>
            <a:chOff x="0" y="0"/>
            <a:chExt cx="8458200" cy="6858000"/>
          </a:xfrm>
        </p:grpSpPr>
        <p:sp>
          <p:nvSpPr>
            <p:cNvPr id="19" name="Chevron 18"/>
            <p:cNvSpPr/>
            <p:nvPr/>
          </p:nvSpPr>
          <p:spPr>
            <a:xfrm>
              <a:off x="1600200" y="0"/>
              <a:ext cx="6858000" cy="685800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Chevron 19"/>
            <p:cNvSpPr/>
            <p:nvPr/>
          </p:nvSpPr>
          <p:spPr>
            <a:xfrm>
              <a:off x="0" y="0"/>
              <a:ext cx="6858000" cy="685800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312738" y="373207"/>
            <a:ext cx="1602661" cy="455301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0" y="1106261"/>
            <a:ext cx="9144000" cy="53707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bg1"/>
              </a:buClr>
              <a:buFont typeface="Wingdings 3" panose="05040102010807070707" pitchFamily="18" charset="2"/>
              <a:buChar char="Æ"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chemeClr val="bg1"/>
              </a:buClr>
              <a:buFont typeface="Wingdings 3" panose="05040102010807070707" pitchFamily="18" charset="2"/>
              <a:buChar char="Æ"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bg1"/>
              </a:buClr>
              <a:buFont typeface="Wingdings 3" panose="05040102010807070707" pitchFamily="18" charset="2"/>
              <a:buChar char="Æ"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bg1"/>
              </a:buClr>
              <a:buFont typeface="Wingdings 3" panose="05040102010807070707" pitchFamily="18" charset="2"/>
              <a:buChar char="Æ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bg1"/>
              </a:buClr>
              <a:buFont typeface="Wingdings 3" panose="05040102010807070707" pitchFamily="18" charset="2"/>
              <a:buChar char="Æ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bg1"/>
              </a:buClr>
              <a:buFont typeface="Wingdings 3" panose="05040102010807070707" pitchFamily="18" charset="2"/>
              <a:buChar char="Æ"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chemeClr val="bg1"/>
              </a:buClr>
              <a:buFont typeface="Wingdings 3" panose="05040102010807070707" pitchFamily="18" charset="2"/>
              <a:buChar char="Æ"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bg1"/>
              </a:buClr>
              <a:buFont typeface="Wingdings 3" panose="05040102010807070707" pitchFamily="18" charset="2"/>
              <a:buChar char="Æ"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bg1"/>
              </a:buClr>
              <a:buFont typeface="Wingdings 3" panose="05040102010807070707" pitchFamily="18" charset="2"/>
              <a:buChar char="Æ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bg1"/>
              </a:buClr>
              <a:buFont typeface="Wingdings 3" panose="05040102010807070707" pitchFamily="18" charset="2"/>
              <a:buChar char="Æ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750" y="-18369"/>
            <a:ext cx="705243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96" y="6477001"/>
            <a:ext cx="2895600" cy="365125"/>
          </a:xfrm>
          <a:prstGeom prst="rect">
            <a:avLst/>
          </a:prstGeom>
        </p:spPr>
        <p:txBody>
          <a:bodyPr anchor="ctr"/>
          <a:lstStyle>
            <a:lvl1pPr algn="l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Challenging mediocrity</a:t>
            </a:r>
            <a:endParaRPr lang="en-US" dirty="0"/>
          </a:p>
        </p:txBody>
      </p:sp>
      <p:sp>
        <p:nvSpPr>
          <p:cNvPr id="41" name="Slide Number Placeholder 5"/>
          <p:cNvSpPr txBox="1">
            <a:spLocks/>
          </p:cNvSpPr>
          <p:nvPr userDrawn="1"/>
        </p:nvSpPr>
        <p:spPr>
          <a:xfrm>
            <a:off x="8316416" y="6482364"/>
            <a:ext cx="79668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ABAE214-FEBB-E74E-A5A7-C58CB1E3D286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"/>
            <a:ext cx="7162800" cy="1106264"/>
          </a:xfrm>
          <a:prstGeom prst="rect">
            <a:avLst/>
          </a:prstGeom>
          <a:solidFill>
            <a:srgbClr val="007B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6644006" y="0"/>
            <a:ext cx="1204594" cy="1106261"/>
            <a:chOff x="0" y="0"/>
            <a:chExt cx="8458200" cy="6858000"/>
          </a:xfrm>
        </p:grpSpPr>
        <p:sp>
          <p:nvSpPr>
            <p:cNvPr id="7" name="Chevron 6"/>
            <p:cNvSpPr/>
            <p:nvPr/>
          </p:nvSpPr>
          <p:spPr>
            <a:xfrm>
              <a:off x="1600200" y="0"/>
              <a:ext cx="6858000" cy="685800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Chevron 7"/>
            <p:cNvSpPr/>
            <p:nvPr/>
          </p:nvSpPr>
          <p:spPr>
            <a:xfrm>
              <a:off x="0" y="0"/>
              <a:ext cx="6858000" cy="685800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Rectangle 8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C545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6477000"/>
            <a:ext cx="8305800" cy="381000"/>
          </a:xfrm>
          <a:prstGeom prst="rect">
            <a:avLst/>
          </a:prstGeom>
          <a:solidFill>
            <a:srgbClr val="007B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119535" y="6476999"/>
            <a:ext cx="414865" cy="380999"/>
            <a:chOff x="0" y="0"/>
            <a:chExt cx="8458200" cy="6858000"/>
          </a:xfrm>
        </p:grpSpPr>
        <p:sp>
          <p:nvSpPr>
            <p:cNvPr id="14" name="Chevron 13"/>
            <p:cNvSpPr/>
            <p:nvPr/>
          </p:nvSpPr>
          <p:spPr>
            <a:xfrm>
              <a:off x="1600200" y="0"/>
              <a:ext cx="6858000" cy="685800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Chevron 14"/>
            <p:cNvSpPr/>
            <p:nvPr/>
          </p:nvSpPr>
          <p:spPr>
            <a:xfrm>
              <a:off x="0" y="0"/>
              <a:ext cx="6858000" cy="685800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312738" y="373207"/>
            <a:ext cx="1602661" cy="455301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1106261"/>
            <a:ext cx="9144000" cy="53707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96" y="6477001"/>
            <a:ext cx="2895600" cy="365125"/>
          </a:xfrm>
          <a:prstGeom prst="rect">
            <a:avLst/>
          </a:prstGeom>
        </p:spPr>
        <p:txBody>
          <a:bodyPr anchor="ctr"/>
          <a:lstStyle>
            <a:lvl1pPr algn="l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Challenging mediocrity</a:t>
            </a:r>
            <a:endParaRPr lang="en-US" dirty="0"/>
          </a:p>
        </p:txBody>
      </p:sp>
      <p:sp>
        <p:nvSpPr>
          <p:cNvPr id="36" name="Slide Number Placeholder 5"/>
          <p:cNvSpPr txBox="1">
            <a:spLocks/>
          </p:cNvSpPr>
          <p:nvPr userDrawn="1"/>
        </p:nvSpPr>
        <p:spPr>
          <a:xfrm>
            <a:off x="8316416" y="6482364"/>
            <a:ext cx="79668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ABAE214-FEBB-E74E-A5A7-C58CB1E3D286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"/>
            <a:ext cx="7162800" cy="1106264"/>
          </a:xfrm>
          <a:prstGeom prst="rect">
            <a:avLst/>
          </a:prstGeom>
          <a:solidFill>
            <a:srgbClr val="007B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6644006" y="0"/>
            <a:ext cx="1204594" cy="1106261"/>
            <a:chOff x="0" y="0"/>
            <a:chExt cx="8458200" cy="6858000"/>
          </a:xfrm>
        </p:grpSpPr>
        <p:sp>
          <p:nvSpPr>
            <p:cNvPr id="7" name="Chevron 6"/>
            <p:cNvSpPr/>
            <p:nvPr/>
          </p:nvSpPr>
          <p:spPr>
            <a:xfrm>
              <a:off x="1600200" y="0"/>
              <a:ext cx="6858000" cy="685800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Chevron 7"/>
            <p:cNvSpPr/>
            <p:nvPr/>
          </p:nvSpPr>
          <p:spPr>
            <a:xfrm>
              <a:off x="0" y="0"/>
              <a:ext cx="6858000" cy="685800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Rectangle 8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C545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6477000"/>
            <a:ext cx="8305800" cy="381000"/>
          </a:xfrm>
          <a:prstGeom prst="rect">
            <a:avLst/>
          </a:prstGeom>
          <a:solidFill>
            <a:srgbClr val="007B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119535" y="6476999"/>
            <a:ext cx="414865" cy="380999"/>
            <a:chOff x="0" y="0"/>
            <a:chExt cx="8458200" cy="6858000"/>
          </a:xfrm>
        </p:grpSpPr>
        <p:sp>
          <p:nvSpPr>
            <p:cNvPr id="14" name="Chevron 13"/>
            <p:cNvSpPr/>
            <p:nvPr/>
          </p:nvSpPr>
          <p:spPr>
            <a:xfrm>
              <a:off x="1600200" y="0"/>
              <a:ext cx="6858000" cy="685800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Chevron 14"/>
            <p:cNvSpPr/>
            <p:nvPr/>
          </p:nvSpPr>
          <p:spPr>
            <a:xfrm>
              <a:off x="0" y="0"/>
              <a:ext cx="6858000" cy="685800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312738" y="373207"/>
            <a:ext cx="1602661" cy="455301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0"/>
            <a:ext cx="9144000" cy="64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96" y="6477001"/>
            <a:ext cx="2895600" cy="365125"/>
          </a:xfrm>
          <a:prstGeom prst="rect">
            <a:avLst/>
          </a:prstGeom>
        </p:spPr>
        <p:txBody>
          <a:bodyPr anchor="ctr"/>
          <a:lstStyle>
            <a:lvl1pPr algn="l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Challenging mediocrity</a:t>
            </a:r>
            <a:endParaRPr lang="en-US" dirty="0"/>
          </a:p>
        </p:txBody>
      </p:sp>
      <p:sp>
        <p:nvSpPr>
          <p:cNvPr id="36" name="Slide Number Placeholder 5"/>
          <p:cNvSpPr txBox="1">
            <a:spLocks/>
          </p:cNvSpPr>
          <p:nvPr userDrawn="1"/>
        </p:nvSpPr>
        <p:spPr>
          <a:xfrm>
            <a:off x="8316416" y="6482364"/>
            <a:ext cx="79668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ABAE214-FEBB-E74E-A5A7-C58CB1E3D286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26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d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6468" y="1107998"/>
            <a:ext cx="9144000" cy="55867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3"/>
            <a:ext cx="7162800" cy="1106264"/>
          </a:xfrm>
          <a:prstGeom prst="rect">
            <a:avLst/>
          </a:prstGeom>
          <a:solidFill>
            <a:srgbClr val="007B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644006" y="0"/>
            <a:ext cx="1204594" cy="1106261"/>
            <a:chOff x="0" y="0"/>
            <a:chExt cx="8458200" cy="6858000"/>
          </a:xfrm>
        </p:grpSpPr>
        <p:sp>
          <p:nvSpPr>
            <p:cNvPr id="11" name="Chevron 10"/>
            <p:cNvSpPr/>
            <p:nvPr/>
          </p:nvSpPr>
          <p:spPr>
            <a:xfrm>
              <a:off x="1600200" y="0"/>
              <a:ext cx="6858000" cy="685800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Chevron 11"/>
            <p:cNvSpPr/>
            <p:nvPr/>
          </p:nvSpPr>
          <p:spPr>
            <a:xfrm>
              <a:off x="0" y="0"/>
              <a:ext cx="6858000" cy="685800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Rectangle 12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C545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6477000"/>
            <a:ext cx="8305800" cy="381000"/>
          </a:xfrm>
          <a:prstGeom prst="rect">
            <a:avLst/>
          </a:prstGeom>
          <a:solidFill>
            <a:srgbClr val="007B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8119535" y="6476999"/>
            <a:ext cx="414865" cy="380999"/>
            <a:chOff x="0" y="0"/>
            <a:chExt cx="8458200" cy="6858000"/>
          </a:xfrm>
        </p:grpSpPr>
        <p:sp>
          <p:nvSpPr>
            <p:cNvPr id="16" name="Chevron 15"/>
            <p:cNvSpPr/>
            <p:nvPr/>
          </p:nvSpPr>
          <p:spPr>
            <a:xfrm>
              <a:off x="1600200" y="0"/>
              <a:ext cx="6858000" cy="685800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Chevron 16"/>
            <p:cNvSpPr/>
            <p:nvPr/>
          </p:nvSpPr>
          <p:spPr>
            <a:xfrm>
              <a:off x="0" y="0"/>
              <a:ext cx="6858000" cy="685800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7312738" y="373207"/>
            <a:ext cx="1602661" cy="455301"/>
          </a:xfrm>
          <a:prstGeom prst="rect">
            <a:avLst/>
          </a:prstGeom>
        </p:spPr>
      </p:pic>
      <p:sp>
        <p:nvSpPr>
          <p:cNvPr id="21" name="Title 1"/>
          <p:cNvSpPr txBox="1">
            <a:spLocks/>
          </p:cNvSpPr>
          <p:nvPr userDrawn="1"/>
        </p:nvSpPr>
        <p:spPr>
          <a:xfrm>
            <a:off x="1750" y="-18369"/>
            <a:ext cx="705243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96" y="6477001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Challenging mediocrity</a:t>
            </a:r>
            <a:endParaRPr lang="en-US" dirty="0"/>
          </a:p>
        </p:txBody>
      </p:sp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8316416" y="6482364"/>
            <a:ext cx="79668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ABAE214-FEBB-E74E-A5A7-C58CB1E3D286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28" name="Content Placeholder 2"/>
          <p:cNvSpPr txBox="1">
            <a:spLocks/>
          </p:cNvSpPr>
          <p:nvPr userDrawn="1"/>
        </p:nvSpPr>
        <p:spPr>
          <a:xfrm>
            <a:off x="107504" y="1711349"/>
            <a:ext cx="8229600" cy="4525963"/>
          </a:xfrm>
          <a:prstGeom prst="rect">
            <a:avLst/>
          </a:prstGeom>
        </p:spPr>
        <p:txBody>
          <a:bodyPr/>
          <a:lstStyle>
            <a:lvl1pPr marL="514350" indent="-514350" algn="l" defTabSz="4572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 3" panose="05040102010807070707" pitchFamily="18" charset="2"/>
              <a:buChar char="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 3" panose="05040102010807070707" pitchFamily="18" charset="2"/>
              <a:buChar char="Æ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 3" panose="05040102010807070707" pitchFamily="18" charset="2"/>
              <a:buChar char="Æ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 3" panose="05040102010807070707" pitchFamily="18" charset="2"/>
              <a:buChar char="Æ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 3" panose="05040102010807070707" pitchFamily="18" charset="2"/>
              <a:buChar char="Æ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9" r:id="rId4"/>
    <p:sldLayoutId id="2147483651" r:id="rId5"/>
    <p:sldLayoutId id="2147483652" r:id="rId6"/>
    <p:sldLayoutId id="2147483653" r:id="rId7"/>
    <p:sldLayoutId id="2147483655" r:id="rId8"/>
    <p:sldLayoutId id="2147483660" r:id="rId9"/>
    <p:sldLayoutId id="2147483656" r:id="rId10"/>
    <p:sldLayoutId id="2147483657" r:id="rId11"/>
    <p:sldLayoutId id="2147483654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em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arillionplc.com/about-us/canadian-council-for-aboriginal-business/" TargetMode="External"/><Relationship Id="rId13" Type="http://schemas.openxmlformats.org/officeDocument/2006/relationships/image" Target="../media/image22.jpeg"/><Relationship Id="rId18" Type="http://schemas.openxmlformats.org/officeDocument/2006/relationships/hyperlink" Target="https://www.carillionplc.com/news-and-media/carillion-receives-prestigious-queens-award-for-enterprise/" TargetMode="External"/><Relationship Id="rId26" Type="http://schemas.openxmlformats.org/officeDocument/2006/relationships/hyperlink" Target="https://www.carillionplc.com/about-us/the-wildlife-trusts/" TargetMode="External"/><Relationship Id="rId3" Type="http://schemas.openxmlformats.org/officeDocument/2006/relationships/image" Target="../media/image17.jpeg"/><Relationship Id="rId21" Type="http://schemas.openxmlformats.org/officeDocument/2006/relationships/image" Target="../media/image26.jpeg"/><Relationship Id="rId7" Type="http://schemas.openxmlformats.org/officeDocument/2006/relationships/image" Target="../media/image19.jpeg"/><Relationship Id="rId12" Type="http://schemas.openxmlformats.org/officeDocument/2006/relationships/hyperlink" Target="http://www.dubaichamber.com/en/about-us/initiatives/crb-new/the-dubai-chamber-sustainability-network" TargetMode="External"/><Relationship Id="rId17" Type="http://schemas.openxmlformats.org/officeDocument/2006/relationships/image" Target="../media/image24.jpeg"/><Relationship Id="rId25" Type="http://schemas.openxmlformats.org/officeDocument/2006/relationships/image" Target="../media/image28.jpeg"/><Relationship Id="rId2" Type="http://schemas.openxmlformats.org/officeDocument/2006/relationships/hyperlink" Target="https://www.carillionplc.com/about-us/sustainability/breaking-down-one-million-barriers/" TargetMode="External"/><Relationship Id="rId16" Type="http://schemas.openxmlformats.org/officeDocument/2006/relationships/hyperlink" Target="http://www.cisi.org/bookmark/genericform.aspx?form=29848780&amp;URL=iiihome" TargetMode="External"/><Relationship Id="rId20" Type="http://schemas.openxmlformats.org/officeDocument/2006/relationships/hyperlink" Target="https://www.carillionplc.com/news-and-media/carillion-celebrates-diversity-with-a-new-network-and-partnership-with-stonewall/" TargetMode="External"/><Relationship Id="rId29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carillionplc.com/about-us/business-in-the-community/" TargetMode="External"/><Relationship Id="rId11" Type="http://schemas.openxmlformats.org/officeDocument/2006/relationships/image" Target="../media/image21.jpeg"/><Relationship Id="rId24" Type="http://schemas.openxmlformats.org/officeDocument/2006/relationships/hyperlink" Target="https://www.carillionplc.com/about-us/think-act-report/" TargetMode="External"/><Relationship Id="rId5" Type="http://schemas.openxmlformats.org/officeDocument/2006/relationships/image" Target="../media/image18.jpeg"/><Relationship Id="rId15" Type="http://schemas.openxmlformats.org/officeDocument/2006/relationships/image" Target="../media/image23.jpeg"/><Relationship Id="rId23" Type="http://schemas.openxmlformats.org/officeDocument/2006/relationships/image" Target="../media/image27.jpeg"/><Relationship Id="rId28" Type="http://schemas.openxmlformats.org/officeDocument/2006/relationships/hyperlink" Target="https://www.carillionplc.com/about-us/your-life/" TargetMode="External"/><Relationship Id="rId10" Type="http://schemas.openxmlformats.org/officeDocument/2006/relationships/hyperlink" Target="https://www.carillionplc.com/about-us/corporate-covenant/" TargetMode="External"/><Relationship Id="rId19" Type="http://schemas.openxmlformats.org/officeDocument/2006/relationships/image" Target="../media/image25.jpeg"/><Relationship Id="rId4" Type="http://schemas.openxmlformats.org/officeDocument/2006/relationships/hyperlink" Target="http://www.bifm.org.uk/bifm/home" TargetMode="External"/><Relationship Id="rId9" Type="http://schemas.openxmlformats.org/officeDocument/2006/relationships/image" Target="../media/image20.jpeg"/><Relationship Id="rId14" Type="http://schemas.openxmlformats.org/officeDocument/2006/relationships/hyperlink" Target="https://www.carillionplc.com/about-us/hospice-uk/" TargetMode="External"/><Relationship Id="rId22" Type="http://schemas.openxmlformats.org/officeDocument/2006/relationships/hyperlink" Target="https://www.carillionplc.com/about-us/supply-chain-sustainability-school/" TargetMode="External"/><Relationship Id="rId27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545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19600" y="0"/>
            <a:ext cx="4724399" cy="6858000"/>
          </a:xfrm>
          <a:prstGeom prst="rect">
            <a:avLst/>
          </a:prstGeom>
          <a:solidFill>
            <a:srgbClr val="007B7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51520" y="5696"/>
            <a:ext cx="7467600" cy="6858000"/>
            <a:chOff x="0" y="0"/>
            <a:chExt cx="8458200" cy="6858000"/>
          </a:xfrm>
        </p:grpSpPr>
        <p:sp>
          <p:nvSpPr>
            <p:cNvPr id="7" name="Chevron 6"/>
            <p:cNvSpPr/>
            <p:nvPr/>
          </p:nvSpPr>
          <p:spPr>
            <a:xfrm>
              <a:off x="1600200" y="0"/>
              <a:ext cx="6858000" cy="685800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Chevron 7"/>
            <p:cNvSpPr/>
            <p:nvPr/>
          </p:nvSpPr>
          <p:spPr>
            <a:xfrm>
              <a:off x="0" y="0"/>
              <a:ext cx="6858000" cy="6858000"/>
            </a:xfrm>
            <a:prstGeom prst="chevron">
              <a:avLst/>
            </a:prstGeom>
            <a:solidFill>
              <a:srgbClr val="C545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23528" y="2980764"/>
            <a:ext cx="6839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"/>
                <a:cs typeface="Arial"/>
              </a:rPr>
              <a:t>Non-Executives in the Dock</a:t>
            </a:r>
            <a:endParaRPr lang="en-US" sz="3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0" y="6477000"/>
            <a:ext cx="2895600" cy="365125"/>
          </a:xfrm>
        </p:spPr>
        <p:txBody>
          <a:bodyPr/>
          <a:lstStyle/>
          <a:p>
            <a:r>
              <a:rPr lang="en-US" dirty="0" smtClean="0"/>
              <a:t>Challenging mediocrity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347075" y="6477000"/>
            <a:ext cx="796925" cy="365125"/>
          </a:xfrm>
          <a:prstGeom prst="rect">
            <a:avLst/>
          </a:prstGeom>
        </p:spPr>
        <p:txBody>
          <a:bodyPr/>
          <a:lstStyle/>
          <a:p>
            <a:fld id="{7ABAE214-FEBB-E74E-A5A7-C58CB1E3D286}" type="slidenum">
              <a:rPr lang="en-US" sz="1200" smtClean="0">
                <a:solidFill>
                  <a:schemeClr val="bg1"/>
                </a:solidFill>
              </a:rPr>
              <a:pPr/>
              <a:t>1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0" r="7851"/>
          <a:stretch/>
        </p:blipFill>
        <p:spPr>
          <a:xfrm>
            <a:off x="5995890" y="1093077"/>
            <a:ext cx="3157728" cy="3187239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And not forgetting our friends </a:t>
            </a:r>
            <a:br>
              <a:rPr lang="en-GB" dirty="0" smtClean="0"/>
            </a:br>
            <a:r>
              <a:rPr lang="en-GB" dirty="0" smtClean="0"/>
              <a:t>in the North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Challenging mediocrity</a:t>
            </a:r>
            <a:endParaRPr lang="en-US" dirty="0"/>
          </a:p>
        </p:txBody>
      </p:sp>
      <p:pic>
        <p:nvPicPr>
          <p:cNvPr id="11266" name="Picture 2" descr="416D33C8-D814-4EAC-BA32-561A3A96AB6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" t="1083" r="3643" b="1"/>
          <a:stretch/>
        </p:blipFill>
        <p:spPr bwMode="auto">
          <a:xfrm>
            <a:off x="-13447" y="1097850"/>
            <a:ext cx="2894773" cy="3892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4" name="C62B1654-82D6-49E1-89F9-7DC8B9205FB8" descr="C62B1654-82D6-49E1-89F9-7DC8B9205FB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66"/>
          <a:stretch/>
        </p:blipFill>
        <p:spPr bwMode="auto">
          <a:xfrm>
            <a:off x="2738054" y="1096696"/>
            <a:ext cx="3274106" cy="325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11573EA8-130A-4645-ADD2-8E186839F6F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9" t="16794" r="1381" b="28553"/>
          <a:stretch/>
        </p:blipFill>
        <p:spPr bwMode="auto">
          <a:xfrm>
            <a:off x="5592345" y="4080938"/>
            <a:ext cx="3559567" cy="239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1A6DB806-353E-43A0-8052-4F4CAD7C6CFF" descr="1A6DB806-353E-43A0-8052-4F4CAD7C6CF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4" b="14141"/>
          <a:stretch/>
        </p:blipFill>
        <p:spPr bwMode="auto">
          <a:xfrm>
            <a:off x="2698859" y="4080937"/>
            <a:ext cx="3132339" cy="239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98CEE74E-E434-479C-A67F-8D9122959794" descr="98CEE74E-E434-479C-A67F-8D912295979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" y="4079795"/>
            <a:ext cx="2868349" cy="239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32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Heroes calling it out and </a:t>
            </a:r>
            <a:br>
              <a:rPr lang="en-GB" dirty="0" smtClean="0"/>
            </a:br>
            <a:r>
              <a:rPr lang="en-GB" dirty="0" smtClean="0"/>
              <a:t>doing the right thing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Challenging mediocrity</a:t>
            </a:r>
            <a:endParaRPr lang="en-US" dirty="0"/>
          </a:p>
        </p:txBody>
      </p:sp>
      <p:pic>
        <p:nvPicPr>
          <p:cNvPr id="7" name="Picture 2" descr="D2A5E315-FBFE-4133-8DB9-187FE8196983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0"/>
          <a:stretch/>
        </p:blipFill>
        <p:spPr bwMode="auto">
          <a:xfrm>
            <a:off x="6012161" y="3350690"/>
            <a:ext cx="3131840" cy="3130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 descr="1C6C42D2-3047-4D98-8E56-E2BCBEC8BF5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659" y="3022739"/>
            <a:ext cx="3365500" cy="34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01C8935-3B02-469E-AF4C-EEF99E3432C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103334"/>
            <a:ext cx="48768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371A9E64-A158-4CD0-BDAC-799BC9D7E7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66" y="1105296"/>
            <a:ext cx="4321074" cy="3640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 descr="2953D66B-29A0-4233-8F3D-85F98AD1148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" y="4759054"/>
            <a:ext cx="2910909" cy="173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288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Doing the right thing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Challenging mediocrity</a:t>
            </a:r>
            <a:endParaRPr lang="en-US" dirty="0"/>
          </a:p>
        </p:txBody>
      </p:sp>
      <p:pic>
        <p:nvPicPr>
          <p:cNvPr id="28674" name="Picture 2" descr="1F324FA8-AF23-4ADF-A0A9-A4F0492BB893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3" y="1123668"/>
            <a:ext cx="9144000" cy="5422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F75DFDB0-B99F-4691-A25C-62F3C86461D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3897750"/>
            <a:ext cx="3289729" cy="2645895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221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Durham County Cricket Club </a:t>
            </a:r>
            <a:r>
              <a:rPr lang="en-GB" sz="3600" dirty="0"/>
              <a:t>S</a:t>
            </a:r>
            <a:r>
              <a:rPr lang="en-GB" sz="3600" dirty="0" smtClean="0"/>
              <a:t>uccess at what cost?</a:t>
            </a:r>
            <a:endParaRPr lang="en-GB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Challenging mediocrity</a:t>
            </a:r>
            <a:endParaRPr lang="en-US" dirty="0"/>
          </a:p>
        </p:txBody>
      </p:sp>
      <p:pic>
        <p:nvPicPr>
          <p:cNvPr id="21506" name="Picture 2" descr="29D7431C-2DCB-4BA3-BE18-18FCB9127F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91" y="1113021"/>
            <a:ext cx="5803227" cy="534117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C280AE56-EB21-4424-8EFB-0B698E9DB6C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91" y="1124631"/>
            <a:ext cx="1905000" cy="2051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1765BE94-3E73-47C0-8789-D6D409AB278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209" y="1116374"/>
            <a:ext cx="3339023" cy="32309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0771824C-EF28-43AA-BD71-7D2EDA8A8D87"/>
          <p:cNvPicPr>
            <a:picLocks noGrp="1" noChangeAspect="1" noChangeArrowheads="1"/>
          </p:cNvPicPr>
          <p:nvPr>
            <p:ph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75" y="4116947"/>
            <a:ext cx="4708525" cy="23431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051720" y="2287413"/>
            <a:ext cx="6336704" cy="3661867"/>
          </a:xfrm>
          <a:prstGeom prst="rect">
            <a:avLst/>
          </a:prstGeom>
          <a:solidFill>
            <a:srgbClr val="DBEEF4">
              <a:alpha val="36863"/>
            </a:srgb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Bef>
                <a:spcPts val="0"/>
              </a:spcBef>
              <a:spcAft>
                <a:spcPts val="600"/>
              </a:spcAft>
              <a:buFont typeface="Arial"/>
              <a:buNone/>
            </a:pPr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Durham relegated to Division Two after financial issues</a:t>
            </a:r>
          </a:p>
          <a:p>
            <a:pPr fontAlgn="base"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GB" b="1" u="sng" cap="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</a:t>
            </a:r>
            <a:endParaRPr lang="en-GB" sz="4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30th June 2017</a:t>
            </a:r>
          </a:p>
          <a:p>
            <a:pPr fontAlgn="base"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Chester-le-Street based Durham County Cricket Club announces £1.2m losses</a:t>
            </a:r>
            <a:endParaRPr lang="en-GB" sz="4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GB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GB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337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Moral Compass </a:t>
            </a:r>
            <a:r>
              <a:rPr lang="en-GB" dirty="0"/>
              <a:t>G</a:t>
            </a:r>
            <a:r>
              <a:rPr lang="en-GB" dirty="0" smtClean="0"/>
              <a:t>one Haywire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Challenging mediocrity</a:t>
            </a:r>
            <a:endParaRPr lang="en-US" dirty="0"/>
          </a:p>
        </p:txBody>
      </p:sp>
      <p:pic>
        <p:nvPicPr>
          <p:cNvPr id="37890" name="F747A4AE-2DF7-432F-BEA2-9DA0DB2E6054" descr="F747A4AE-2DF7-432F-BEA2-9DA0DB2E60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845" y="1111182"/>
            <a:ext cx="3927969" cy="2916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692B05E9-93B0-45D2-A71B-85CE2786E294" descr="692B05E9-93B0-45D2-A71B-85CE2786E2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005063"/>
            <a:ext cx="5292080" cy="24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96741D41-C768-4506-AAB4-D276122E6D06" descr="96741D41-C768-4506-AAB4-D276122E6D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45" y="4005063"/>
            <a:ext cx="3960440" cy="24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8F8B5816-BD45-4357-A68F-960EAAE7F90F" descr="8F8B5816-BD45-4357-A68F-960EAAE7F90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45" y="1088142"/>
            <a:ext cx="5256584" cy="291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9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0083743F-27C0-4B57-AD02-D1AF0A709CEF" descr="0083743F-27C0-4B57-AD02-D1AF0A709CEF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1" r="9070"/>
          <a:stretch/>
        </p:blipFill>
        <p:spPr bwMode="auto">
          <a:xfrm>
            <a:off x="4372" y="1110117"/>
            <a:ext cx="9144000" cy="5422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Non Execs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Challenging mediocrity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110117"/>
            <a:ext cx="9144000" cy="1454787"/>
          </a:xfrm>
          <a:prstGeom prst="rect">
            <a:avLst/>
          </a:prstGeom>
          <a:solidFill>
            <a:srgbClr val="3FCDFF">
              <a:alpha val="36863"/>
            </a:srgb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Bef>
                <a:spcPts val="0"/>
              </a:spcBef>
              <a:spcAft>
                <a:spcPts val="600"/>
              </a:spcAft>
              <a:buFont typeface="Arial"/>
              <a:buNone/>
            </a:pPr>
            <a:r>
              <a:rPr lang="en-GB" sz="4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What we have learnt from </a:t>
            </a:r>
            <a:br>
              <a:rPr lang="en-GB" sz="4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GB" sz="4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the stories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GB" sz="4000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GB" sz="4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72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Auditors and their Performance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Challenging mediocrity</a:t>
            </a:r>
            <a:endParaRPr lang="en-US" dirty="0"/>
          </a:p>
        </p:txBody>
      </p:sp>
      <p:pic>
        <p:nvPicPr>
          <p:cNvPr id="36866" name="Picture 2" descr="F74E55F5-8FD0-42F4-B3AA-1100877DA5B3-L0-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" y="1098797"/>
            <a:ext cx="9144000" cy="538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177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0083743F-27C0-4B57-AD02-D1AF0A709CEF" descr="0083743F-27C0-4B57-AD02-D1AF0A709CEF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1" r="9070"/>
          <a:stretch/>
        </p:blipFill>
        <p:spPr bwMode="auto">
          <a:xfrm>
            <a:off x="4372" y="1110117"/>
            <a:ext cx="9144000" cy="5422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System - Checks and Balances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Challenging mediocrity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0" y="1110117"/>
            <a:ext cx="9144000" cy="1454787"/>
          </a:xfrm>
          <a:prstGeom prst="rect">
            <a:avLst/>
          </a:prstGeom>
          <a:solidFill>
            <a:srgbClr val="3FCDFF">
              <a:alpha val="36863"/>
            </a:srgb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Bef>
                <a:spcPts val="0"/>
              </a:spcBef>
              <a:spcAft>
                <a:spcPts val="600"/>
              </a:spcAft>
              <a:buFont typeface="Arial"/>
              <a:buNone/>
            </a:pPr>
            <a:r>
              <a:rPr lang="en-GB" sz="4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What we have learnt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GB" sz="4000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GB" sz="4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99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Reward - Gravy Train?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Challenging mediocrity</a:t>
            </a:r>
            <a:endParaRPr lang="en-US" dirty="0"/>
          </a:p>
        </p:txBody>
      </p:sp>
      <p:pic>
        <p:nvPicPr>
          <p:cNvPr id="1026" name="34B4BCBC-7600-4E38-8BD9-336D199ADE4B" descr="34B4BCBC-7600-4E38-8BD9-336D199ADE4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052735"/>
            <a:ext cx="9140825" cy="542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936A0B5C-89B1-4811-921C-FD1A9FC64D9B" descr="936A0B5C-89B1-4811-921C-FD1A9FC64D9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977401"/>
            <a:ext cx="3275856" cy="2499599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31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8F50436F-3F9F-4729-8F91-38B38C3F7CEB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5580"/>
            <a:ext cx="9152600" cy="5422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Reward - Snouts in the Trough?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Challenging mediocrity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30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 smtClean="0"/>
              <a:t>Non-Execs</a:t>
            </a:r>
            <a:endParaRPr lang="en-GB" sz="4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Challenging mediocrity</a:t>
            </a:r>
            <a:endParaRPr lang="en-US" dirty="0"/>
          </a:p>
        </p:txBody>
      </p:sp>
      <p:pic>
        <p:nvPicPr>
          <p:cNvPr id="30722" name="Picture 2" descr="90FC135E-C0F0-45F0-97FF-123A48F4A85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7" b="14303"/>
          <a:stretch/>
        </p:blipFill>
        <p:spPr bwMode="auto">
          <a:xfrm>
            <a:off x="3335027" y="1088363"/>
            <a:ext cx="5804860" cy="5422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1ED869FD-82CC-4444-86AA-F798B52F1E6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" y="3386406"/>
            <a:ext cx="4671514" cy="3115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27B7F101-556C-4180-AE52-3209D4A8EA8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166" y="1082324"/>
            <a:ext cx="2339834" cy="18426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4BE97BD4-A107-41AA-8DD7-2AE08C142EC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7" y="1082324"/>
            <a:ext cx="3447118" cy="229807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>
            <a:outerShdw blurRad="50800" dist="38100" algn="l" rotWithShape="0">
              <a:schemeClr val="bg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4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 smtClean="0"/>
              <a:t>Non-Exec Criteria</a:t>
            </a:r>
            <a:endParaRPr lang="en-GB" sz="4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Challenging mediocrity</a:t>
            </a:r>
            <a:endParaRPr lang="en-US" dirty="0"/>
          </a:p>
        </p:txBody>
      </p:sp>
      <p:pic>
        <p:nvPicPr>
          <p:cNvPr id="27650" name="Picture 2" descr="942FCEF7-94E4-41A5-8DF0-38000CF0375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1754"/>
            <a:ext cx="9144000" cy="5422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582D1969-3F1B-4B2C-A14C-E10504A2BDF9-L0-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761" y="1071329"/>
            <a:ext cx="2312387" cy="137175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</p:pic>
      <p:grpSp>
        <p:nvGrpSpPr>
          <p:cNvPr id="9" name="Group 8"/>
          <p:cNvGrpSpPr/>
          <p:nvPr/>
        </p:nvGrpSpPr>
        <p:grpSpPr>
          <a:xfrm>
            <a:off x="-294" y="4899662"/>
            <a:ext cx="5690487" cy="1598898"/>
            <a:chOff x="266004" y="4434450"/>
            <a:chExt cx="8596341" cy="2031531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6" name="Picture 4" descr="54727F20-CDF8-4510-B18B-FB113FAFFE69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93" r="4571" b="6314"/>
            <a:stretch/>
          </p:blipFill>
          <p:spPr bwMode="auto">
            <a:xfrm>
              <a:off x="2968960" y="4434450"/>
              <a:ext cx="2474762" cy="2018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F5D52E4E-DF26-463E-8EBB-C1EB6AF53BC2" descr="F5D52E4E-DF26-463E-8EBB-C1EB6AF53BC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4151" y="4445845"/>
              <a:ext cx="3418194" cy="2020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 descr="2F38EC5C-5BE1-4003-B0EB-C6B40E6649C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004" y="4434450"/>
              <a:ext cx="2702956" cy="2022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0956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Northern Rock - an </a:t>
            </a:r>
            <a:br>
              <a:rPr lang="en-GB" dirty="0" smtClean="0"/>
            </a:br>
            <a:r>
              <a:rPr lang="en-GB" dirty="0" smtClean="0"/>
              <a:t>Unsinkable mentality?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Challenging mediocrity</a:t>
            </a:r>
            <a:endParaRPr lang="en-US" dirty="0"/>
          </a:p>
        </p:txBody>
      </p:sp>
      <p:pic>
        <p:nvPicPr>
          <p:cNvPr id="39938" name="3A07B1EE-AEF1-455B-B21B-CE6B11A75506" descr="3A07B1EE-AEF1-455B-B21B-CE6B11A755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00" y="1052736"/>
            <a:ext cx="9149299" cy="5445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77668EAB-7F6D-4403-BD65-4AE7FAD0949D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63"/>
          <a:stretch/>
        </p:blipFill>
        <p:spPr bwMode="auto">
          <a:xfrm>
            <a:off x="35496" y="5050939"/>
            <a:ext cx="3081064" cy="142606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53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to call my Book?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229600" cy="4525963"/>
          </a:xfrm>
        </p:spPr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Executives in the Dock</a:t>
            </a:r>
          </a:p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Asleep at the Wheel!</a:t>
            </a:r>
          </a:p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wasn’t me Guv!</a:t>
            </a:r>
          </a:p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Could they run a market stall?</a:t>
            </a:r>
          </a:p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Challenging Mediocrity</a:t>
            </a:r>
          </a:p>
          <a:p>
            <a:r>
              <a:rPr lang="en-GB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Suggestions welcome.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Challenging mediocrity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21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40" y="3520"/>
            <a:ext cx="9144000" cy="6858000"/>
          </a:xfrm>
          <a:prstGeom prst="rect">
            <a:avLst/>
          </a:prstGeom>
          <a:solidFill>
            <a:srgbClr val="C545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28121" y="0"/>
            <a:ext cx="4724399" cy="6858000"/>
          </a:xfrm>
          <a:prstGeom prst="rect">
            <a:avLst/>
          </a:prstGeom>
          <a:solidFill>
            <a:srgbClr val="007B7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838200" y="0"/>
            <a:ext cx="7467600" cy="6858000"/>
            <a:chOff x="0" y="0"/>
            <a:chExt cx="8458200" cy="6858000"/>
          </a:xfrm>
        </p:grpSpPr>
        <p:sp>
          <p:nvSpPr>
            <p:cNvPr id="6" name="Chevron 5"/>
            <p:cNvSpPr/>
            <p:nvPr/>
          </p:nvSpPr>
          <p:spPr>
            <a:xfrm>
              <a:off x="1600200" y="0"/>
              <a:ext cx="6858000" cy="685800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Chevron 7"/>
            <p:cNvSpPr/>
            <p:nvPr/>
          </p:nvSpPr>
          <p:spPr>
            <a:xfrm>
              <a:off x="0" y="0"/>
              <a:ext cx="6858000" cy="685800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6728" y="0"/>
            <a:ext cx="7467600" cy="6858000"/>
            <a:chOff x="0" y="0"/>
            <a:chExt cx="8458200" cy="6858000"/>
          </a:xfrm>
        </p:grpSpPr>
        <p:sp>
          <p:nvSpPr>
            <p:cNvPr id="12" name="Chevron 11"/>
            <p:cNvSpPr/>
            <p:nvPr/>
          </p:nvSpPr>
          <p:spPr>
            <a:xfrm>
              <a:off x="1600200" y="0"/>
              <a:ext cx="6858000" cy="685800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Chevron 12"/>
            <p:cNvSpPr/>
            <p:nvPr/>
          </p:nvSpPr>
          <p:spPr>
            <a:xfrm>
              <a:off x="0" y="0"/>
              <a:ext cx="6858000" cy="685800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289522" y="2743200"/>
            <a:ext cx="4025678" cy="114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3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3E9404A2-8DE1-4B44-9CDD-2822365FA1AD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36" b="6821"/>
          <a:stretch/>
        </p:blipFill>
        <p:spPr bwMode="auto">
          <a:xfrm>
            <a:off x="-748" y="1068347"/>
            <a:ext cx="9144000" cy="5422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4400" dirty="0" smtClean="0"/>
              <a:t>Where to Start</a:t>
            </a:r>
            <a:endParaRPr lang="en-GB" sz="4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Challenging mediocrity</a:t>
            </a:r>
            <a:endParaRPr lang="en-US" dirty="0"/>
          </a:p>
        </p:txBody>
      </p:sp>
      <p:pic>
        <p:nvPicPr>
          <p:cNvPr id="29699" name="Picture 3" descr="CAD59324-1C9A-44DB-B6AD-C2EB6659AF3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93"/>
          <a:stretch/>
        </p:blipFill>
        <p:spPr bwMode="auto">
          <a:xfrm>
            <a:off x="5615" y="4027013"/>
            <a:ext cx="2809376" cy="244610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A5B25710-C0CF-4A15-B8C4-8D1F5DC24A6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073911"/>
            <a:ext cx="3118392" cy="218470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71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Challenging Mediocrity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Challenging mediocrity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2996952"/>
            <a:ext cx="9144000" cy="122402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My Benchmark</a:t>
            </a:r>
            <a:endParaRPr lang="en-GB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11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16397" y="1108458"/>
            <a:ext cx="4032448" cy="53606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2" descr="DB1D8BF2-7857-41EE-A294-FD3268EE8B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240" y="2309491"/>
            <a:ext cx="3292232" cy="393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 smtClean="0"/>
              <a:t>Northern Rock – </a:t>
            </a:r>
            <a:r>
              <a:rPr lang="en-GB" sz="4000" dirty="0" smtClean="0"/>
              <a:t>flawed and reckless</a:t>
            </a:r>
            <a:endParaRPr lang="en-GB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Challenging mediocrity</a:t>
            </a:r>
            <a:endParaRPr lang="en-US" dirty="0"/>
          </a:p>
        </p:txBody>
      </p:sp>
      <p:pic>
        <p:nvPicPr>
          <p:cNvPr id="25602" name="Picture 2" descr="792C802C-EC05-4606-9255-1CF9586D2AF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" y="3878617"/>
            <a:ext cx="5440680" cy="2603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B4C46BC3-6246-418C-9915-6F38DAD91AD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45" y="1108458"/>
            <a:ext cx="5442651" cy="294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77668EAB-7F6D-4403-BD65-4AE7FAD0949D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63"/>
          <a:stretch/>
        </p:blipFill>
        <p:spPr bwMode="auto">
          <a:xfrm>
            <a:off x="2928936" y="2852936"/>
            <a:ext cx="3081064" cy="142606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15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/>
              <a:t>Carillion - incompetent</a:t>
            </a:r>
            <a:endParaRPr lang="en-GB" sz="4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Challenging mediocrity</a:t>
            </a:r>
            <a:endParaRPr lang="en-US" dirty="0"/>
          </a:p>
        </p:txBody>
      </p:sp>
      <p:pic>
        <p:nvPicPr>
          <p:cNvPr id="6" name="F407EE23-484B-42BF-8906-DAEEF5B77868" descr="F407EE23-484B-42BF-8906-DAEEF5B77868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92464"/>
            <a:ext cx="3853081" cy="39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A9E15E79-B610-470F-AA5C-C666EAC3252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"/>
          <a:stretch/>
        </p:blipFill>
        <p:spPr bwMode="auto">
          <a:xfrm>
            <a:off x="-4845" y="1096050"/>
            <a:ext cx="9154562" cy="2494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918B2409-A105-4013-A7FA-1DC9BE0F365C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7" y="3295552"/>
            <a:ext cx="2596918" cy="314110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4"/>
          <p:cNvPicPr>
            <a:picLocks noChangeAspect="1"/>
          </p:cNvPicPr>
          <p:nvPr/>
        </p:nvPicPr>
        <p:blipFill rotWithShape="1">
          <a:blip r:embed="rId6"/>
          <a:srcRect l="28688" r="22366" b="46668"/>
          <a:stretch/>
        </p:blipFill>
        <p:spPr>
          <a:xfrm>
            <a:off x="6342565" y="3586875"/>
            <a:ext cx="2807152" cy="2876679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56094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Carillion – ‘Our’ Principal Risks - but lets ignore them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24744"/>
            <a:ext cx="8229600" cy="5136233"/>
          </a:xfrm>
        </p:spPr>
        <p:txBody>
          <a:bodyPr/>
          <a:lstStyle/>
          <a:p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Work-winning</a:t>
            </a:r>
          </a:p>
          <a:p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GB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Contract management</a:t>
            </a:r>
          </a:p>
          <a:p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en-GB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Pension liabilities</a:t>
            </a:r>
          </a:p>
          <a:p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Brexit</a:t>
            </a:r>
          </a:p>
          <a:p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New markets and </a:t>
            </a:r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services</a:t>
            </a:r>
          </a:p>
          <a:p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GB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Ethics and compliance</a:t>
            </a:r>
          </a:p>
          <a:p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Systems and cyber security </a:t>
            </a:r>
            <a:endParaRPr lang="en-GB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Health and safety</a:t>
            </a:r>
          </a:p>
          <a:p>
            <a:r>
              <a:rPr lang="en-GB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10.Human Rights</a:t>
            </a:r>
          </a:p>
          <a:p>
            <a:endParaRPr lang="en-GB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Challenging mediocrity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8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 </a:t>
            </a:r>
            <a:r>
              <a:rPr lang="en-GB" dirty="0"/>
              <a:t/>
            </a:r>
            <a:br>
              <a:rPr lang="en-GB" dirty="0"/>
            </a:br>
            <a:r>
              <a:rPr lang="en-GB" sz="4400" dirty="0" smtClean="0"/>
              <a:t>Carillion</a:t>
            </a:r>
            <a:r>
              <a:rPr lang="en-GB" dirty="0" smtClean="0"/>
              <a:t> – ‘</a:t>
            </a:r>
            <a:r>
              <a:rPr lang="en-GB" b="1" i="1" dirty="0" smtClean="0"/>
              <a:t>proud </a:t>
            </a:r>
            <a:r>
              <a:rPr lang="en-GB" b="1" i="1" dirty="0"/>
              <a:t>to </a:t>
            </a:r>
            <a:r>
              <a:rPr lang="en-GB" b="1" i="1" dirty="0" smtClean="0"/>
              <a:t>support’ who? Employees?  Shareholders?</a:t>
            </a:r>
            <a:br>
              <a:rPr lang="en-GB" b="1" i="1" dirty="0" smtClean="0"/>
            </a:br>
            <a:endParaRPr lang="en-GB" b="1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Challenging mediocrity</a:t>
            </a:r>
            <a:endParaRPr lang="en-US" dirty="0"/>
          </a:p>
        </p:txBody>
      </p:sp>
      <p:pic>
        <p:nvPicPr>
          <p:cNvPr id="5123" name="Picture 14" descr="Breaking Down 1 Million Barriers">
            <a:hlinkClick r:id="rId2" tooltip="&quot;Breaking Down 1 Million Barriers&quot;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7" b="10537"/>
          <a:stretch/>
        </p:blipFill>
        <p:spPr bwMode="auto">
          <a:xfrm>
            <a:off x="48352" y="3221781"/>
            <a:ext cx="1600307" cy="12252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13" descr="British Institute of Facilities Management">
            <a:hlinkClick r:id="rId4" tooltip="&quot;British Institute of Facilities Management&quot;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03" b="16042"/>
          <a:stretch/>
        </p:blipFill>
        <p:spPr bwMode="auto">
          <a:xfrm>
            <a:off x="13875" y="1455803"/>
            <a:ext cx="1634784" cy="12252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Picture 12" descr="Business in the Community">
            <a:hlinkClick r:id="rId6" tooltip="&quot;Business in the Community&quot;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4" b="10786"/>
          <a:stretch/>
        </p:blipFill>
        <p:spPr bwMode="auto">
          <a:xfrm>
            <a:off x="13875" y="4933529"/>
            <a:ext cx="1850786" cy="12252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30" name="Picture 11" descr="Canadian Council for Aboriginal Business">
            <a:hlinkClick r:id="rId8" tooltip="&quot;Canadian Council for Aboriginal Business&quot;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6" b="12005"/>
          <a:stretch/>
        </p:blipFill>
        <p:spPr bwMode="auto">
          <a:xfrm>
            <a:off x="4644008" y="3219706"/>
            <a:ext cx="1601800" cy="12252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10" descr="Corporate Covenant">
            <a:hlinkClick r:id="rId10" tooltip="&quot;Corporate Covenant&quot;"/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7" b="16309"/>
          <a:stretch/>
        </p:blipFill>
        <p:spPr bwMode="auto">
          <a:xfrm>
            <a:off x="3390885" y="1463539"/>
            <a:ext cx="1766858" cy="12241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9" descr="Dubai Chamber Sustainability Network">
            <a:hlinkClick r:id="rId12" tooltip="&quot;Dubai Chamber Sustainability Network&quot;"/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81" b="26306"/>
          <a:stretch/>
        </p:blipFill>
        <p:spPr bwMode="auto">
          <a:xfrm>
            <a:off x="1902260" y="3212976"/>
            <a:ext cx="2525724" cy="12252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8" descr="Hospice UK">
            <a:hlinkClick r:id="rId14" tooltip="&quot;Hospice UK&quot;"/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2" b="13659"/>
          <a:stretch/>
        </p:blipFill>
        <p:spPr bwMode="auto">
          <a:xfrm>
            <a:off x="1995240" y="4934108"/>
            <a:ext cx="1508155" cy="12241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7" descr="Investing in Integrity">
            <a:hlinkClick r:id="rId16" tooltip="&quot;Investing in Integrity&quot;"/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8" t="6945" r="9527" b="14756"/>
          <a:stretch/>
        </p:blipFill>
        <p:spPr bwMode="auto">
          <a:xfrm>
            <a:off x="5281927" y="4932949"/>
            <a:ext cx="1429512" cy="12252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6" descr="Queen’s Award for Enterprise">
            <a:hlinkClick r:id="rId18" tooltip="&quot;Queen’s Award for Enterprise&quot;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974" y="4940008"/>
            <a:ext cx="1480487" cy="12252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Stonewall Global Diversity Champion">
            <a:hlinkClick r:id="rId20" tooltip="&quot;Stonewall Global Diversity Champion&quot;"/>
          </p:cNvPr>
          <p:cNvPicPr/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360" y="3229903"/>
            <a:ext cx="2641144" cy="122529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 descr="Supply Chain Sustainability School">
            <a:hlinkClick r:id="rId22" tooltip="&quot;Supply Chain Sustainability School&quot;"/>
          </p:cNvPr>
          <p:cNvPicPr/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6" b="14307"/>
          <a:stretch/>
        </p:blipFill>
        <p:spPr bwMode="auto">
          <a:xfrm>
            <a:off x="7231670" y="1463540"/>
            <a:ext cx="1900721" cy="12241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 descr="Think, Act, Report">
            <a:hlinkClick r:id="rId24" tooltip="&quot;Think, Act, Report&quot;"/>
          </p:cNvPr>
          <p:cNvPicPr/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94" b="27003"/>
          <a:stretch/>
        </p:blipFill>
        <p:spPr bwMode="auto">
          <a:xfrm>
            <a:off x="6817666" y="4932949"/>
            <a:ext cx="2286974" cy="122529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 descr="Wildlife Trusts">
            <a:hlinkClick r:id="rId26" tooltip="&quot;Wildlife Trusts&quot;"/>
          </p:cNvPr>
          <p:cNvPicPr/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0" t="8312" r="13311" b="8571"/>
          <a:stretch/>
        </p:blipFill>
        <p:spPr bwMode="auto">
          <a:xfrm>
            <a:off x="1763688" y="1460071"/>
            <a:ext cx="1512168" cy="122529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Picture 29" descr="Your Life Campaign">
            <a:hlinkClick r:id="rId28" tooltip="&quot;Your Life Campaign&quot;"/>
          </p:cNvPr>
          <p:cNvPicPr/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4" b="16193"/>
          <a:stretch/>
        </p:blipFill>
        <p:spPr bwMode="auto">
          <a:xfrm>
            <a:off x="5247424" y="1463540"/>
            <a:ext cx="1894565" cy="12241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630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Sweetts – no substance no leadership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Challenging mediocrity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-1" y="1097055"/>
            <a:ext cx="4502567" cy="2187929"/>
          </a:xfrm>
          <a:prstGeom prst="rect">
            <a:avLst/>
          </a:prstGeom>
          <a:solidFill>
            <a:srgbClr val="002060">
              <a:alpha val="27451"/>
            </a:srgbClr>
          </a:solidFill>
          <a:ln>
            <a:noFill/>
          </a:ln>
        </p:spPr>
        <p:txBody>
          <a:bodyPr/>
          <a:lstStyle/>
          <a:p>
            <a:pPr marL="577850" indent="-577850">
              <a:buClr>
                <a:schemeClr val="bg1"/>
              </a:buClr>
              <a:buFont typeface="Wingdings 3" panose="05040102010807070707" pitchFamily="18" charset="2"/>
              <a:buChar char="Æ"/>
            </a:pPr>
            <a:r>
              <a:rPr lang="en-GB" b="1" dirty="0">
                <a:solidFill>
                  <a:schemeClr val="bg1"/>
                </a:solidFill>
              </a:rPr>
              <a:t>Sweett Group PLC 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</a:p>
          <a:p>
            <a:pPr marL="577850" indent="-577850">
              <a:buClr>
                <a:schemeClr val="bg1"/>
              </a:buClr>
              <a:buFont typeface="Wingdings 3" panose="05040102010807070707" pitchFamily="18" charset="2"/>
              <a:buChar char="Æ"/>
            </a:pPr>
            <a:r>
              <a:rPr lang="en-GB" b="1" dirty="0" smtClean="0">
                <a:solidFill>
                  <a:schemeClr val="bg1"/>
                </a:solidFill>
              </a:rPr>
              <a:t>fined </a:t>
            </a:r>
            <a:r>
              <a:rPr lang="en-GB" b="1" dirty="0">
                <a:solidFill>
                  <a:schemeClr val="bg1"/>
                </a:solidFill>
              </a:rPr>
              <a:t>£</a:t>
            </a:r>
            <a:r>
              <a:rPr lang="en-GB" b="1" dirty="0" smtClean="0">
                <a:solidFill>
                  <a:schemeClr val="bg1"/>
                </a:solidFill>
              </a:rPr>
              <a:t>2.25m after</a:t>
            </a:r>
          </a:p>
          <a:p>
            <a:pPr marL="577850" indent="-577850">
              <a:buClr>
                <a:schemeClr val="bg1"/>
              </a:buClr>
              <a:buFont typeface="Wingdings 3" panose="05040102010807070707" pitchFamily="18" charset="2"/>
              <a:buChar char="Æ"/>
            </a:pPr>
            <a:r>
              <a:rPr lang="en-GB" b="1" dirty="0" smtClean="0">
                <a:solidFill>
                  <a:schemeClr val="bg1"/>
                </a:solidFill>
              </a:rPr>
              <a:t>Bribery </a:t>
            </a:r>
            <a:r>
              <a:rPr lang="en-GB" b="1" dirty="0">
                <a:solidFill>
                  <a:schemeClr val="bg1"/>
                </a:solidFill>
              </a:rPr>
              <a:t>conviction</a:t>
            </a:r>
          </a:p>
          <a:p>
            <a:pPr>
              <a:buClr>
                <a:schemeClr val="bg1"/>
              </a:buClr>
              <a:buFont typeface="Wingdings 3" panose="05040102010807070707" pitchFamily="18" charset="2"/>
              <a:buChar char="Æ"/>
            </a:pP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Picture 2" descr="3DD2E00E-8B9C-4A6A-B9DF-9984B98F74D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19" y="3257120"/>
            <a:ext cx="4496538" cy="324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D8D6993F-67FC-47DC-BFCF-B5BCFAD487F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566" y="1096028"/>
            <a:ext cx="4627987" cy="2188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13DCD3B0-435A-4A4A-9E33-F95A666329E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455" y="3257120"/>
            <a:ext cx="4663109" cy="32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3672E84F-E8D8-4E5F-BA96-FDB560575988" descr="3672E84F-E8D8-4E5F-BA96-FDB560575988"/>
          <p:cNvPicPr>
            <a:picLocks noChangeAspect="1" noChangeArrowheads="1"/>
          </p:cNvPicPr>
          <p:nvPr/>
        </p:nvPicPr>
        <p:blipFill rotWithShape="1"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" t="5804" r="-1"/>
          <a:stretch/>
        </p:blipFill>
        <p:spPr bwMode="auto">
          <a:xfrm>
            <a:off x="7668344" y="4244075"/>
            <a:ext cx="1486620" cy="228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5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om Harrison urban planning" id="{2C67A1F4-1CBD-4C62-84CF-009904F09E2D}" vid="{EAAE4165-AB2D-445E-81A2-65625483A24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Tom Harrison urban planning</Template>
  <TotalTime>25053</TotalTime>
  <Words>256</Words>
  <Application>Microsoft Office PowerPoint</Application>
  <PresentationFormat>On-screen Show (4:3)</PresentationFormat>
  <Paragraphs>73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Arial Black</vt:lpstr>
      <vt:lpstr>Calibri</vt:lpstr>
      <vt:lpstr>Wingdings</vt:lpstr>
      <vt:lpstr>Wingdings 3</vt:lpstr>
      <vt:lpstr>Office Theme</vt:lpstr>
      <vt:lpstr>PowerPoint Presentation</vt:lpstr>
      <vt:lpstr>Non-Execs</vt:lpstr>
      <vt:lpstr>Where to Start</vt:lpstr>
      <vt:lpstr>Challenging Mediocrity</vt:lpstr>
      <vt:lpstr>Northern Rock – flawed and reckless</vt:lpstr>
      <vt:lpstr>Carillion - incompetent</vt:lpstr>
      <vt:lpstr>Carillion – ‘Our’ Principal Risks - but lets ignore them</vt:lpstr>
      <vt:lpstr>  Carillion – ‘proud to support’ who? Employees?  Shareholders? </vt:lpstr>
      <vt:lpstr>Sweetts – no substance no leadership</vt:lpstr>
      <vt:lpstr>And not forgetting our friends  in the North</vt:lpstr>
      <vt:lpstr>Heroes calling it out and  doing the right thing</vt:lpstr>
      <vt:lpstr>Doing the right thing </vt:lpstr>
      <vt:lpstr>Durham County Cricket Club Success at what cost?</vt:lpstr>
      <vt:lpstr>Moral Compass Gone Haywire</vt:lpstr>
      <vt:lpstr>Non Execs</vt:lpstr>
      <vt:lpstr>Auditors and their Performance</vt:lpstr>
      <vt:lpstr>System - Checks and Balances </vt:lpstr>
      <vt:lpstr>Reward - Gravy Train?</vt:lpstr>
      <vt:lpstr>Reward - Snouts in the Trough? </vt:lpstr>
      <vt:lpstr>Non-Exec Criteria</vt:lpstr>
      <vt:lpstr>Northern Rock - an  Unsinkable mentality?</vt:lpstr>
      <vt:lpstr>What to call my Book?</vt:lpstr>
      <vt:lpstr>PowerPoint Presentation</vt:lpstr>
    </vt:vector>
  </TitlesOfParts>
  <Company>Turner &amp; Townsend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Harrison</dc:creator>
  <cp:lastModifiedBy>Tom Harrison</cp:lastModifiedBy>
  <cp:revision>145</cp:revision>
  <dcterms:created xsi:type="dcterms:W3CDTF">2021-01-05T23:12:42Z</dcterms:created>
  <dcterms:modified xsi:type="dcterms:W3CDTF">2021-06-24T17:18:34Z</dcterms:modified>
</cp:coreProperties>
</file>