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2"/>
    <p:sldMasterId id="2147483862" r:id="rId3"/>
    <p:sldMasterId id="2147483874" r:id="rId4"/>
    <p:sldMasterId id="2147483886" r:id="rId5"/>
  </p:sldMasterIdLst>
  <p:notesMasterIdLst>
    <p:notesMasterId r:id="rId21"/>
  </p:notesMasterIdLst>
  <p:handoutMasterIdLst>
    <p:handoutMasterId r:id="rId22"/>
  </p:handoutMasterIdLst>
  <p:sldIdLst>
    <p:sldId id="1366" r:id="rId6"/>
    <p:sldId id="256" r:id="rId7"/>
    <p:sldId id="1365" r:id="rId8"/>
    <p:sldId id="1358" r:id="rId9"/>
    <p:sldId id="1359" r:id="rId10"/>
    <p:sldId id="1360" r:id="rId11"/>
    <p:sldId id="1361" r:id="rId12"/>
    <p:sldId id="1362" r:id="rId13"/>
    <p:sldId id="262" r:id="rId14"/>
    <p:sldId id="1356" r:id="rId15"/>
    <p:sldId id="1357" r:id="rId16"/>
    <p:sldId id="281" r:id="rId17"/>
    <p:sldId id="1349" r:id="rId18"/>
    <p:sldId id="269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eresford" initials="DB" lastIdx="1" clrIdx="0">
    <p:extLst>
      <p:ext uri="{19B8F6BF-5375-455C-9EA6-DF929625EA0E}">
        <p15:presenceInfo xmlns:p15="http://schemas.microsoft.com/office/powerpoint/2012/main" userId="3044ad7a51731c00" providerId="Windows Live"/>
      </p:ext>
    </p:extLst>
  </p:cmAuthor>
  <p:cmAuthor id="2" name="Eversheds Sutherland" initials="ES" lastIdx="1" clrIdx="1">
    <p:extLst>
      <p:ext uri="{19B8F6BF-5375-455C-9EA6-DF929625EA0E}">
        <p15:presenceInfo xmlns:p15="http://schemas.microsoft.com/office/powerpoint/2012/main" userId="Eversheds Suther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2F912D"/>
    <a:srgbClr val="C6A1CF"/>
    <a:srgbClr val="DDE1E3"/>
    <a:srgbClr val="5B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013" autoAdjust="0"/>
  </p:normalViewPr>
  <p:slideViewPr>
    <p:cSldViewPr snapToGrid="0">
      <p:cViewPr varScale="1">
        <p:scale>
          <a:sx n="63" d="100"/>
          <a:sy n="63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08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31T14:45:03.201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0C285-034B-42A2-BD97-9DFA279D0C07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3BF855CD-E027-418D-986F-35FF23D609BE}">
      <dgm:prSet phldrT="[Text]"/>
      <dgm:spPr/>
      <dgm:t>
        <a:bodyPr/>
        <a:lstStyle/>
        <a:p>
          <a:r>
            <a:rPr lang="de-DE" dirty="0"/>
            <a:t>Stakeholder </a:t>
          </a:r>
          <a:r>
            <a:rPr lang="de-DE" dirty="0" err="1"/>
            <a:t>pressure</a:t>
          </a:r>
          <a:endParaRPr lang="de-DE" dirty="0"/>
        </a:p>
      </dgm:t>
    </dgm:pt>
    <dgm:pt modelId="{F8EC46EB-D56A-41BB-9966-7DCE1FBA2E53}" type="parTrans" cxnId="{06601054-8E9B-4428-9C71-B5FCEE6B0A5A}">
      <dgm:prSet/>
      <dgm:spPr/>
      <dgm:t>
        <a:bodyPr/>
        <a:lstStyle/>
        <a:p>
          <a:endParaRPr lang="de-DE"/>
        </a:p>
      </dgm:t>
    </dgm:pt>
    <dgm:pt modelId="{926B6E36-ACF5-42B1-B3C7-68FAD1323764}" type="sibTrans" cxnId="{06601054-8E9B-4428-9C71-B5FCEE6B0A5A}">
      <dgm:prSet/>
      <dgm:spPr/>
      <dgm:t>
        <a:bodyPr/>
        <a:lstStyle/>
        <a:p>
          <a:endParaRPr lang="de-DE"/>
        </a:p>
      </dgm:t>
    </dgm:pt>
    <dgm:pt modelId="{37DC2C08-C5A9-4B69-BCF8-40BCDCD5A628}">
      <dgm:prSet phldrT="[Text]"/>
      <dgm:spPr/>
      <dgm:t>
        <a:bodyPr/>
        <a:lstStyle/>
        <a:p>
          <a:r>
            <a:rPr lang="de-DE" dirty="0"/>
            <a:t>Future-</a:t>
          </a:r>
          <a:r>
            <a:rPr lang="de-DE" dirty="0" err="1"/>
            <a:t>proofing</a:t>
          </a:r>
          <a:r>
            <a:rPr lang="de-DE" dirty="0"/>
            <a:t> the </a:t>
          </a:r>
          <a:r>
            <a:rPr lang="de-DE" dirty="0" err="1"/>
            <a:t>business</a:t>
          </a:r>
          <a:endParaRPr lang="de-DE" dirty="0"/>
        </a:p>
      </dgm:t>
    </dgm:pt>
    <dgm:pt modelId="{4DEB5ECB-14ED-4126-80D1-52FDDC9479D3}" type="parTrans" cxnId="{8E0DD501-12D0-4B56-B7A7-EF502381AF2A}">
      <dgm:prSet/>
      <dgm:spPr/>
      <dgm:t>
        <a:bodyPr/>
        <a:lstStyle/>
        <a:p>
          <a:endParaRPr lang="de-DE"/>
        </a:p>
      </dgm:t>
    </dgm:pt>
    <dgm:pt modelId="{124C4CA9-56AB-4A27-B4E6-5E82FF6F80B0}" type="sibTrans" cxnId="{8E0DD501-12D0-4B56-B7A7-EF502381AF2A}">
      <dgm:prSet/>
      <dgm:spPr/>
      <dgm:t>
        <a:bodyPr/>
        <a:lstStyle/>
        <a:p>
          <a:endParaRPr lang="de-DE"/>
        </a:p>
      </dgm:t>
    </dgm:pt>
    <dgm:pt modelId="{56AA8BA7-305A-4270-8667-832F8FEACD46}">
      <dgm:prSet/>
      <dgm:spPr/>
      <dgm:t>
        <a:bodyPr/>
        <a:lstStyle/>
        <a:p>
          <a:r>
            <a:rPr lang="de-DE" dirty="0" err="1"/>
            <a:t>Funder</a:t>
          </a:r>
          <a:r>
            <a:rPr lang="de-DE" dirty="0"/>
            <a:t> </a:t>
          </a:r>
          <a:r>
            <a:rPr lang="de-DE" dirty="0" err="1"/>
            <a:t>pressure</a:t>
          </a:r>
          <a:endParaRPr lang="de-DE" dirty="0"/>
        </a:p>
      </dgm:t>
    </dgm:pt>
    <dgm:pt modelId="{29CD3E4E-9629-489F-ACDF-EDF30746AA88}" type="parTrans" cxnId="{628A16E6-C840-4577-80CB-F31CBEDDE344}">
      <dgm:prSet/>
      <dgm:spPr/>
      <dgm:t>
        <a:bodyPr/>
        <a:lstStyle/>
        <a:p>
          <a:endParaRPr lang="de-DE"/>
        </a:p>
      </dgm:t>
    </dgm:pt>
    <dgm:pt modelId="{7585EEF2-7AA2-4709-890F-EE3BF06592F6}" type="sibTrans" cxnId="{628A16E6-C840-4577-80CB-F31CBEDDE344}">
      <dgm:prSet/>
      <dgm:spPr/>
      <dgm:t>
        <a:bodyPr/>
        <a:lstStyle/>
        <a:p>
          <a:endParaRPr lang="de-DE"/>
        </a:p>
      </dgm:t>
    </dgm:pt>
    <dgm:pt modelId="{395E6F43-E0F5-4A4C-83D5-FD6E62076DEF}">
      <dgm:prSet/>
      <dgm:spPr/>
      <dgm:t>
        <a:bodyPr/>
        <a:lstStyle/>
        <a:p>
          <a:r>
            <a:rPr lang="de-DE" dirty="0"/>
            <a:t>Executive </a:t>
          </a:r>
          <a:r>
            <a:rPr lang="de-DE" dirty="0" err="1"/>
            <a:t>remuneration</a:t>
          </a:r>
          <a:endParaRPr lang="de-DE" dirty="0"/>
        </a:p>
      </dgm:t>
    </dgm:pt>
    <dgm:pt modelId="{1DA12808-DB11-4BB5-886A-7EE1BB795DC7}" type="parTrans" cxnId="{538B21AD-43DD-4DD5-AEA6-52ABE021EAA1}">
      <dgm:prSet/>
      <dgm:spPr/>
      <dgm:t>
        <a:bodyPr/>
        <a:lstStyle/>
        <a:p>
          <a:endParaRPr lang="de-DE"/>
        </a:p>
      </dgm:t>
    </dgm:pt>
    <dgm:pt modelId="{238566DE-26CC-436E-AC58-259538033273}" type="sibTrans" cxnId="{538B21AD-43DD-4DD5-AEA6-52ABE021EAA1}">
      <dgm:prSet/>
      <dgm:spPr/>
      <dgm:t>
        <a:bodyPr/>
        <a:lstStyle/>
        <a:p>
          <a:endParaRPr lang="de-DE"/>
        </a:p>
      </dgm:t>
    </dgm:pt>
    <dgm:pt modelId="{59DD728C-EFA6-4884-A9F8-ED0A0AE6277D}">
      <dgm:prSet/>
      <dgm:spPr/>
      <dgm:t>
        <a:bodyPr/>
        <a:lstStyle/>
        <a:p>
          <a:r>
            <a:rPr lang="de-DE" dirty="0"/>
            <a:t>Value chain </a:t>
          </a:r>
          <a:r>
            <a:rPr lang="de-DE" dirty="0" err="1"/>
            <a:t>management</a:t>
          </a:r>
          <a:r>
            <a:rPr lang="de-DE" dirty="0"/>
            <a:t> </a:t>
          </a:r>
        </a:p>
      </dgm:t>
    </dgm:pt>
    <dgm:pt modelId="{772C9DC7-9816-4150-902C-A31DA78BF181}" type="parTrans" cxnId="{8AF8A681-1B70-42D3-B833-BA0690A8E186}">
      <dgm:prSet/>
      <dgm:spPr/>
      <dgm:t>
        <a:bodyPr/>
        <a:lstStyle/>
        <a:p>
          <a:endParaRPr lang="de-DE"/>
        </a:p>
      </dgm:t>
    </dgm:pt>
    <dgm:pt modelId="{23C9E3B7-734D-4EF1-B5F8-8443A17910FF}" type="sibTrans" cxnId="{8AF8A681-1B70-42D3-B833-BA0690A8E186}">
      <dgm:prSet/>
      <dgm:spPr/>
      <dgm:t>
        <a:bodyPr/>
        <a:lstStyle/>
        <a:p>
          <a:endParaRPr lang="de-DE"/>
        </a:p>
      </dgm:t>
    </dgm:pt>
    <dgm:pt modelId="{A1BDC6DA-B281-4055-867C-E89FB3CECAD5}" type="pres">
      <dgm:prSet presAssocID="{4A10C285-034B-42A2-BD97-9DFA279D0C07}" presName="linear" presStyleCnt="0">
        <dgm:presLayoutVars>
          <dgm:dir/>
          <dgm:animLvl val="lvl"/>
          <dgm:resizeHandles val="exact"/>
        </dgm:presLayoutVars>
      </dgm:prSet>
      <dgm:spPr/>
    </dgm:pt>
    <dgm:pt modelId="{E7659B8C-9505-4A0D-A432-63CD36FF4019}" type="pres">
      <dgm:prSet presAssocID="{3BF855CD-E027-418D-986F-35FF23D609BE}" presName="parentLin" presStyleCnt="0"/>
      <dgm:spPr/>
    </dgm:pt>
    <dgm:pt modelId="{54D6420C-ED0B-44FD-A62C-89B69538FC8C}" type="pres">
      <dgm:prSet presAssocID="{3BF855CD-E027-418D-986F-35FF23D609BE}" presName="parentLeftMargin" presStyleLbl="node1" presStyleIdx="0" presStyleCnt="5"/>
      <dgm:spPr/>
    </dgm:pt>
    <dgm:pt modelId="{D7E09425-EAC4-428C-B45A-B1DC5118F25B}" type="pres">
      <dgm:prSet presAssocID="{3BF855CD-E027-418D-986F-35FF23D609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CF78CA-9BAB-4750-89C8-16A90F532F63}" type="pres">
      <dgm:prSet presAssocID="{3BF855CD-E027-418D-986F-35FF23D609BE}" presName="negativeSpace" presStyleCnt="0"/>
      <dgm:spPr/>
    </dgm:pt>
    <dgm:pt modelId="{10861B98-B9FB-45F9-8393-9DF70B5DC409}" type="pres">
      <dgm:prSet presAssocID="{3BF855CD-E027-418D-986F-35FF23D609BE}" presName="childText" presStyleLbl="conFgAcc1" presStyleIdx="0" presStyleCnt="5">
        <dgm:presLayoutVars>
          <dgm:bulletEnabled val="1"/>
        </dgm:presLayoutVars>
      </dgm:prSet>
      <dgm:spPr/>
    </dgm:pt>
    <dgm:pt modelId="{ADEF4E02-5F73-4221-BFE2-5014EEC86B57}" type="pres">
      <dgm:prSet presAssocID="{926B6E36-ACF5-42B1-B3C7-68FAD1323764}" presName="spaceBetweenRectangles" presStyleCnt="0"/>
      <dgm:spPr/>
    </dgm:pt>
    <dgm:pt modelId="{36B7330D-6AF6-4F52-86BB-B4B470A60BC9}" type="pres">
      <dgm:prSet presAssocID="{56AA8BA7-305A-4270-8667-832F8FEACD46}" presName="parentLin" presStyleCnt="0"/>
      <dgm:spPr/>
    </dgm:pt>
    <dgm:pt modelId="{25B79B96-BC6F-4A2E-9370-08F8912F7C83}" type="pres">
      <dgm:prSet presAssocID="{56AA8BA7-305A-4270-8667-832F8FEACD46}" presName="parentLeftMargin" presStyleLbl="node1" presStyleIdx="0" presStyleCnt="5"/>
      <dgm:spPr/>
    </dgm:pt>
    <dgm:pt modelId="{304D45C2-DC0C-4633-886D-9D537AAF4087}" type="pres">
      <dgm:prSet presAssocID="{56AA8BA7-305A-4270-8667-832F8FEACD46}" presName="parentText" presStyleLbl="node1" presStyleIdx="1" presStyleCnt="5" custLinFactNeighborX="-4984" custLinFactNeighborY="-1241">
        <dgm:presLayoutVars>
          <dgm:chMax val="0"/>
          <dgm:bulletEnabled val="1"/>
        </dgm:presLayoutVars>
      </dgm:prSet>
      <dgm:spPr/>
    </dgm:pt>
    <dgm:pt modelId="{A6EDD9D1-EBD7-4738-8074-66D4E9BCFF53}" type="pres">
      <dgm:prSet presAssocID="{56AA8BA7-305A-4270-8667-832F8FEACD46}" presName="negativeSpace" presStyleCnt="0"/>
      <dgm:spPr/>
    </dgm:pt>
    <dgm:pt modelId="{77437699-FC55-442A-A5DF-909FC1ECA243}" type="pres">
      <dgm:prSet presAssocID="{56AA8BA7-305A-4270-8667-832F8FEACD46}" presName="childText" presStyleLbl="conFgAcc1" presStyleIdx="1" presStyleCnt="5">
        <dgm:presLayoutVars>
          <dgm:bulletEnabled val="1"/>
        </dgm:presLayoutVars>
      </dgm:prSet>
      <dgm:spPr/>
    </dgm:pt>
    <dgm:pt modelId="{4288CE78-3758-4532-A0D3-4282063F5610}" type="pres">
      <dgm:prSet presAssocID="{7585EEF2-7AA2-4709-890F-EE3BF06592F6}" presName="spaceBetweenRectangles" presStyleCnt="0"/>
      <dgm:spPr/>
    </dgm:pt>
    <dgm:pt modelId="{F2AF4DEE-F2B1-4ED2-A3C7-5AE22BA885C5}" type="pres">
      <dgm:prSet presAssocID="{395E6F43-E0F5-4A4C-83D5-FD6E62076DEF}" presName="parentLin" presStyleCnt="0"/>
      <dgm:spPr/>
    </dgm:pt>
    <dgm:pt modelId="{BD186305-C668-4E09-999B-984DF50F7A62}" type="pres">
      <dgm:prSet presAssocID="{395E6F43-E0F5-4A4C-83D5-FD6E62076DEF}" presName="parentLeftMargin" presStyleLbl="node1" presStyleIdx="1" presStyleCnt="5"/>
      <dgm:spPr/>
    </dgm:pt>
    <dgm:pt modelId="{49A1BFFC-AAFA-4FFE-9BE9-16B8E928AF41}" type="pres">
      <dgm:prSet presAssocID="{395E6F43-E0F5-4A4C-83D5-FD6E62076D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41F789-C1FD-4EA4-96EF-E98A9ADB29FA}" type="pres">
      <dgm:prSet presAssocID="{395E6F43-E0F5-4A4C-83D5-FD6E62076DEF}" presName="negativeSpace" presStyleCnt="0"/>
      <dgm:spPr/>
    </dgm:pt>
    <dgm:pt modelId="{E20D081D-8193-49C8-BAA8-017D4259EC2C}" type="pres">
      <dgm:prSet presAssocID="{395E6F43-E0F5-4A4C-83D5-FD6E62076DEF}" presName="childText" presStyleLbl="conFgAcc1" presStyleIdx="2" presStyleCnt="5">
        <dgm:presLayoutVars>
          <dgm:bulletEnabled val="1"/>
        </dgm:presLayoutVars>
      </dgm:prSet>
      <dgm:spPr/>
    </dgm:pt>
    <dgm:pt modelId="{156FBD86-A3E3-48A2-BB4B-39F41898CCCC}" type="pres">
      <dgm:prSet presAssocID="{238566DE-26CC-436E-AC58-259538033273}" presName="spaceBetweenRectangles" presStyleCnt="0"/>
      <dgm:spPr/>
    </dgm:pt>
    <dgm:pt modelId="{5A8539A2-12CA-4F4C-A40C-217D41FAE945}" type="pres">
      <dgm:prSet presAssocID="{59DD728C-EFA6-4884-A9F8-ED0A0AE6277D}" presName="parentLin" presStyleCnt="0"/>
      <dgm:spPr/>
    </dgm:pt>
    <dgm:pt modelId="{CCBC63E4-61C4-4B9D-A3C2-8337EBC9F040}" type="pres">
      <dgm:prSet presAssocID="{59DD728C-EFA6-4884-A9F8-ED0A0AE6277D}" presName="parentLeftMargin" presStyleLbl="node1" presStyleIdx="2" presStyleCnt="5"/>
      <dgm:spPr/>
    </dgm:pt>
    <dgm:pt modelId="{146C5870-A4A9-4AA9-80A4-BAD8679D67D5}" type="pres">
      <dgm:prSet presAssocID="{59DD728C-EFA6-4884-A9F8-ED0A0AE627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AA04FA-5B9B-485D-AF48-53621713B6C4}" type="pres">
      <dgm:prSet presAssocID="{59DD728C-EFA6-4884-A9F8-ED0A0AE6277D}" presName="negativeSpace" presStyleCnt="0"/>
      <dgm:spPr/>
    </dgm:pt>
    <dgm:pt modelId="{E7E97B4E-277A-4A33-B80C-A3D6E6CF7B07}" type="pres">
      <dgm:prSet presAssocID="{59DD728C-EFA6-4884-A9F8-ED0A0AE6277D}" presName="childText" presStyleLbl="conFgAcc1" presStyleIdx="3" presStyleCnt="5">
        <dgm:presLayoutVars>
          <dgm:bulletEnabled val="1"/>
        </dgm:presLayoutVars>
      </dgm:prSet>
      <dgm:spPr/>
    </dgm:pt>
    <dgm:pt modelId="{FD3AAEFF-8678-4C29-840C-C316830CA86F}" type="pres">
      <dgm:prSet presAssocID="{23C9E3B7-734D-4EF1-B5F8-8443A17910FF}" presName="spaceBetweenRectangles" presStyleCnt="0"/>
      <dgm:spPr/>
    </dgm:pt>
    <dgm:pt modelId="{D64C2B27-935D-4166-B80F-B4F9E2472868}" type="pres">
      <dgm:prSet presAssocID="{37DC2C08-C5A9-4B69-BCF8-40BCDCD5A628}" presName="parentLin" presStyleCnt="0"/>
      <dgm:spPr/>
    </dgm:pt>
    <dgm:pt modelId="{EA1BE64A-3050-404B-9D7E-7A384CC010AB}" type="pres">
      <dgm:prSet presAssocID="{37DC2C08-C5A9-4B69-BCF8-40BCDCD5A628}" presName="parentLeftMargin" presStyleLbl="node1" presStyleIdx="3" presStyleCnt="5"/>
      <dgm:spPr/>
    </dgm:pt>
    <dgm:pt modelId="{73DFFFEE-3531-43BC-8776-9C8715D065BC}" type="pres">
      <dgm:prSet presAssocID="{37DC2C08-C5A9-4B69-BCF8-40BCDCD5A628}" presName="parentText" presStyleLbl="node1" presStyleIdx="4" presStyleCnt="5" custLinFactNeighborX="6209" custLinFactNeighborY="5754">
        <dgm:presLayoutVars>
          <dgm:chMax val="0"/>
          <dgm:bulletEnabled val="1"/>
        </dgm:presLayoutVars>
      </dgm:prSet>
      <dgm:spPr/>
    </dgm:pt>
    <dgm:pt modelId="{E3AAB819-B0D2-4F74-AE3C-03CAA399E80A}" type="pres">
      <dgm:prSet presAssocID="{37DC2C08-C5A9-4B69-BCF8-40BCDCD5A628}" presName="negativeSpace" presStyleCnt="0"/>
      <dgm:spPr/>
    </dgm:pt>
    <dgm:pt modelId="{7CBB4734-D3A5-4436-9899-06ED98C3AF06}" type="pres">
      <dgm:prSet presAssocID="{37DC2C08-C5A9-4B69-BCF8-40BCDCD5A628}" presName="childText" presStyleLbl="conFgAcc1" presStyleIdx="4" presStyleCnt="5" custLinFactNeighborY="-14944">
        <dgm:presLayoutVars>
          <dgm:bulletEnabled val="1"/>
        </dgm:presLayoutVars>
      </dgm:prSet>
      <dgm:spPr/>
    </dgm:pt>
  </dgm:ptLst>
  <dgm:cxnLst>
    <dgm:cxn modelId="{8E0DD501-12D0-4B56-B7A7-EF502381AF2A}" srcId="{4A10C285-034B-42A2-BD97-9DFA279D0C07}" destId="{37DC2C08-C5A9-4B69-BCF8-40BCDCD5A628}" srcOrd="4" destOrd="0" parTransId="{4DEB5ECB-14ED-4126-80D1-52FDDC9479D3}" sibTransId="{124C4CA9-56AB-4A27-B4E6-5E82FF6F80B0}"/>
    <dgm:cxn modelId="{03D8AB3B-56A5-4A08-AAA4-76E1DE6C0D7E}" type="presOf" srcId="{395E6F43-E0F5-4A4C-83D5-FD6E62076DEF}" destId="{49A1BFFC-AAFA-4FFE-9BE9-16B8E928AF41}" srcOrd="1" destOrd="0" presId="urn:microsoft.com/office/officeart/2005/8/layout/list1"/>
    <dgm:cxn modelId="{17C44C3D-73C1-41AC-B591-0EDB052437DE}" type="presOf" srcId="{3BF855CD-E027-418D-986F-35FF23D609BE}" destId="{D7E09425-EAC4-428C-B45A-B1DC5118F25B}" srcOrd="1" destOrd="0" presId="urn:microsoft.com/office/officeart/2005/8/layout/list1"/>
    <dgm:cxn modelId="{260BFD5D-A8D8-4F0D-B382-9F574BFF658E}" type="presOf" srcId="{56AA8BA7-305A-4270-8667-832F8FEACD46}" destId="{25B79B96-BC6F-4A2E-9370-08F8912F7C83}" srcOrd="0" destOrd="0" presId="urn:microsoft.com/office/officeart/2005/8/layout/list1"/>
    <dgm:cxn modelId="{90D8956E-932D-4CE8-A905-085B172B6187}" type="presOf" srcId="{4A10C285-034B-42A2-BD97-9DFA279D0C07}" destId="{A1BDC6DA-B281-4055-867C-E89FB3CECAD5}" srcOrd="0" destOrd="0" presId="urn:microsoft.com/office/officeart/2005/8/layout/list1"/>
    <dgm:cxn modelId="{06601054-8E9B-4428-9C71-B5FCEE6B0A5A}" srcId="{4A10C285-034B-42A2-BD97-9DFA279D0C07}" destId="{3BF855CD-E027-418D-986F-35FF23D609BE}" srcOrd="0" destOrd="0" parTransId="{F8EC46EB-D56A-41BB-9966-7DCE1FBA2E53}" sibTransId="{926B6E36-ACF5-42B1-B3C7-68FAD1323764}"/>
    <dgm:cxn modelId="{8AF8A681-1B70-42D3-B833-BA0690A8E186}" srcId="{4A10C285-034B-42A2-BD97-9DFA279D0C07}" destId="{59DD728C-EFA6-4884-A9F8-ED0A0AE6277D}" srcOrd="3" destOrd="0" parTransId="{772C9DC7-9816-4150-902C-A31DA78BF181}" sibTransId="{23C9E3B7-734D-4EF1-B5F8-8443A17910FF}"/>
    <dgm:cxn modelId="{17830583-042A-459A-829B-31EDF459DE86}" type="presOf" srcId="{3BF855CD-E027-418D-986F-35FF23D609BE}" destId="{54D6420C-ED0B-44FD-A62C-89B69538FC8C}" srcOrd="0" destOrd="0" presId="urn:microsoft.com/office/officeart/2005/8/layout/list1"/>
    <dgm:cxn modelId="{C5217FA5-3DD9-4302-88FF-ED1F4B327451}" type="presOf" srcId="{37DC2C08-C5A9-4B69-BCF8-40BCDCD5A628}" destId="{73DFFFEE-3531-43BC-8776-9C8715D065BC}" srcOrd="1" destOrd="0" presId="urn:microsoft.com/office/officeart/2005/8/layout/list1"/>
    <dgm:cxn modelId="{538B21AD-43DD-4DD5-AEA6-52ABE021EAA1}" srcId="{4A10C285-034B-42A2-BD97-9DFA279D0C07}" destId="{395E6F43-E0F5-4A4C-83D5-FD6E62076DEF}" srcOrd="2" destOrd="0" parTransId="{1DA12808-DB11-4BB5-886A-7EE1BB795DC7}" sibTransId="{238566DE-26CC-436E-AC58-259538033273}"/>
    <dgm:cxn modelId="{57B37FB5-5257-4716-A719-FDB391331F65}" type="presOf" srcId="{56AA8BA7-305A-4270-8667-832F8FEACD46}" destId="{304D45C2-DC0C-4633-886D-9D537AAF4087}" srcOrd="1" destOrd="0" presId="urn:microsoft.com/office/officeart/2005/8/layout/list1"/>
    <dgm:cxn modelId="{B615EEB5-E243-4789-A6BE-D4682CA0DB51}" type="presOf" srcId="{59DD728C-EFA6-4884-A9F8-ED0A0AE6277D}" destId="{146C5870-A4A9-4AA9-80A4-BAD8679D67D5}" srcOrd="1" destOrd="0" presId="urn:microsoft.com/office/officeart/2005/8/layout/list1"/>
    <dgm:cxn modelId="{0C8219CB-F2FB-477E-A911-AA4F05BACCBF}" type="presOf" srcId="{37DC2C08-C5A9-4B69-BCF8-40BCDCD5A628}" destId="{EA1BE64A-3050-404B-9D7E-7A384CC010AB}" srcOrd="0" destOrd="0" presId="urn:microsoft.com/office/officeart/2005/8/layout/list1"/>
    <dgm:cxn modelId="{27D815D9-7A09-4244-94CF-1BA290355712}" type="presOf" srcId="{395E6F43-E0F5-4A4C-83D5-FD6E62076DEF}" destId="{BD186305-C668-4E09-999B-984DF50F7A62}" srcOrd="0" destOrd="0" presId="urn:microsoft.com/office/officeart/2005/8/layout/list1"/>
    <dgm:cxn modelId="{B3FF8EDE-D8D0-44F9-85E3-9A8128D1FF6F}" type="presOf" srcId="{59DD728C-EFA6-4884-A9F8-ED0A0AE6277D}" destId="{CCBC63E4-61C4-4B9D-A3C2-8337EBC9F040}" srcOrd="0" destOrd="0" presId="urn:microsoft.com/office/officeart/2005/8/layout/list1"/>
    <dgm:cxn modelId="{628A16E6-C840-4577-80CB-F31CBEDDE344}" srcId="{4A10C285-034B-42A2-BD97-9DFA279D0C07}" destId="{56AA8BA7-305A-4270-8667-832F8FEACD46}" srcOrd="1" destOrd="0" parTransId="{29CD3E4E-9629-489F-ACDF-EDF30746AA88}" sibTransId="{7585EEF2-7AA2-4709-890F-EE3BF06592F6}"/>
    <dgm:cxn modelId="{5FC4C17F-68B1-4387-934F-4A0C2203F750}" type="presParOf" srcId="{A1BDC6DA-B281-4055-867C-E89FB3CECAD5}" destId="{E7659B8C-9505-4A0D-A432-63CD36FF4019}" srcOrd="0" destOrd="0" presId="urn:microsoft.com/office/officeart/2005/8/layout/list1"/>
    <dgm:cxn modelId="{F314686A-5097-4F28-AAE5-C86B99FAB7A0}" type="presParOf" srcId="{E7659B8C-9505-4A0D-A432-63CD36FF4019}" destId="{54D6420C-ED0B-44FD-A62C-89B69538FC8C}" srcOrd="0" destOrd="0" presId="urn:microsoft.com/office/officeart/2005/8/layout/list1"/>
    <dgm:cxn modelId="{2EB1B111-322E-4B4E-B5CE-2E5C497ADC4B}" type="presParOf" srcId="{E7659B8C-9505-4A0D-A432-63CD36FF4019}" destId="{D7E09425-EAC4-428C-B45A-B1DC5118F25B}" srcOrd="1" destOrd="0" presId="urn:microsoft.com/office/officeart/2005/8/layout/list1"/>
    <dgm:cxn modelId="{CC9DDE47-2791-417F-8A50-B8866C23BAD3}" type="presParOf" srcId="{A1BDC6DA-B281-4055-867C-E89FB3CECAD5}" destId="{30CF78CA-9BAB-4750-89C8-16A90F532F63}" srcOrd="1" destOrd="0" presId="urn:microsoft.com/office/officeart/2005/8/layout/list1"/>
    <dgm:cxn modelId="{D2381F4E-33C7-4634-82C6-EAC81378911C}" type="presParOf" srcId="{A1BDC6DA-B281-4055-867C-E89FB3CECAD5}" destId="{10861B98-B9FB-45F9-8393-9DF70B5DC409}" srcOrd="2" destOrd="0" presId="urn:microsoft.com/office/officeart/2005/8/layout/list1"/>
    <dgm:cxn modelId="{CD5D54C4-ADAA-44F3-9E88-9EB2D64E0068}" type="presParOf" srcId="{A1BDC6DA-B281-4055-867C-E89FB3CECAD5}" destId="{ADEF4E02-5F73-4221-BFE2-5014EEC86B57}" srcOrd="3" destOrd="0" presId="urn:microsoft.com/office/officeart/2005/8/layout/list1"/>
    <dgm:cxn modelId="{FA01E48F-65DB-42BE-8A3F-681A8309AAD5}" type="presParOf" srcId="{A1BDC6DA-B281-4055-867C-E89FB3CECAD5}" destId="{36B7330D-6AF6-4F52-86BB-B4B470A60BC9}" srcOrd="4" destOrd="0" presId="urn:microsoft.com/office/officeart/2005/8/layout/list1"/>
    <dgm:cxn modelId="{5CF6106D-F817-46CA-853F-9E02D6F264CC}" type="presParOf" srcId="{36B7330D-6AF6-4F52-86BB-B4B470A60BC9}" destId="{25B79B96-BC6F-4A2E-9370-08F8912F7C83}" srcOrd="0" destOrd="0" presId="urn:microsoft.com/office/officeart/2005/8/layout/list1"/>
    <dgm:cxn modelId="{F4CC951C-1199-4F72-9044-B9DBFEADC1AE}" type="presParOf" srcId="{36B7330D-6AF6-4F52-86BB-B4B470A60BC9}" destId="{304D45C2-DC0C-4633-886D-9D537AAF4087}" srcOrd="1" destOrd="0" presId="urn:microsoft.com/office/officeart/2005/8/layout/list1"/>
    <dgm:cxn modelId="{A9AEF6AF-BAD8-40BE-AF1F-F34301F1CFDC}" type="presParOf" srcId="{A1BDC6DA-B281-4055-867C-E89FB3CECAD5}" destId="{A6EDD9D1-EBD7-4738-8074-66D4E9BCFF53}" srcOrd="5" destOrd="0" presId="urn:microsoft.com/office/officeart/2005/8/layout/list1"/>
    <dgm:cxn modelId="{ACB27E9D-4351-4247-A432-FC0DBAB589E8}" type="presParOf" srcId="{A1BDC6DA-B281-4055-867C-E89FB3CECAD5}" destId="{77437699-FC55-442A-A5DF-909FC1ECA243}" srcOrd="6" destOrd="0" presId="urn:microsoft.com/office/officeart/2005/8/layout/list1"/>
    <dgm:cxn modelId="{7DE754D4-52E0-4BF1-9E29-9F67C76E4D04}" type="presParOf" srcId="{A1BDC6DA-B281-4055-867C-E89FB3CECAD5}" destId="{4288CE78-3758-4532-A0D3-4282063F5610}" srcOrd="7" destOrd="0" presId="urn:microsoft.com/office/officeart/2005/8/layout/list1"/>
    <dgm:cxn modelId="{6E0E3F5D-CC8F-43C5-AED5-89143553A902}" type="presParOf" srcId="{A1BDC6DA-B281-4055-867C-E89FB3CECAD5}" destId="{F2AF4DEE-F2B1-4ED2-A3C7-5AE22BA885C5}" srcOrd="8" destOrd="0" presId="urn:microsoft.com/office/officeart/2005/8/layout/list1"/>
    <dgm:cxn modelId="{FBAB9AA0-B224-4057-8786-9114205C12CD}" type="presParOf" srcId="{F2AF4DEE-F2B1-4ED2-A3C7-5AE22BA885C5}" destId="{BD186305-C668-4E09-999B-984DF50F7A62}" srcOrd="0" destOrd="0" presId="urn:microsoft.com/office/officeart/2005/8/layout/list1"/>
    <dgm:cxn modelId="{3B8B0811-57DC-4CA1-95BB-00569C871232}" type="presParOf" srcId="{F2AF4DEE-F2B1-4ED2-A3C7-5AE22BA885C5}" destId="{49A1BFFC-AAFA-4FFE-9BE9-16B8E928AF41}" srcOrd="1" destOrd="0" presId="urn:microsoft.com/office/officeart/2005/8/layout/list1"/>
    <dgm:cxn modelId="{09119B05-38F3-4485-B1C7-8DCF5F177FD9}" type="presParOf" srcId="{A1BDC6DA-B281-4055-867C-E89FB3CECAD5}" destId="{9C41F789-C1FD-4EA4-96EF-E98A9ADB29FA}" srcOrd="9" destOrd="0" presId="urn:microsoft.com/office/officeart/2005/8/layout/list1"/>
    <dgm:cxn modelId="{A43643F9-C238-4138-96A6-FA691AAB10FC}" type="presParOf" srcId="{A1BDC6DA-B281-4055-867C-E89FB3CECAD5}" destId="{E20D081D-8193-49C8-BAA8-017D4259EC2C}" srcOrd="10" destOrd="0" presId="urn:microsoft.com/office/officeart/2005/8/layout/list1"/>
    <dgm:cxn modelId="{6FD430C1-C6F1-4C2E-BC45-C599F782BADD}" type="presParOf" srcId="{A1BDC6DA-B281-4055-867C-E89FB3CECAD5}" destId="{156FBD86-A3E3-48A2-BB4B-39F41898CCCC}" srcOrd="11" destOrd="0" presId="urn:microsoft.com/office/officeart/2005/8/layout/list1"/>
    <dgm:cxn modelId="{09E2D5DF-5E1E-4432-96E9-0A09F4174FBB}" type="presParOf" srcId="{A1BDC6DA-B281-4055-867C-E89FB3CECAD5}" destId="{5A8539A2-12CA-4F4C-A40C-217D41FAE945}" srcOrd="12" destOrd="0" presId="urn:microsoft.com/office/officeart/2005/8/layout/list1"/>
    <dgm:cxn modelId="{B4FEFA72-F79C-416A-85D5-48BF710F84A6}" type="presParOf" srcId="{5A8539A2-12CA-4F4C-A40C-217D41FAE945}" destId="{CCBC63E4-61C4-4B9D-A3C2-8337EBC9F040}" srcOrd="0" destOrd="0" presId="urn:microsoft.com/office/officeart/2005/8/layout/list1"/>
    <dgm:cxn modelId="{85DBA1CC-05B9-49CC-8875-E9CF55FCDDE0}" type="presParOf" srcId="{5A8539A2-12CA-4F4C-A40C-217D41FAE945}" destId="{146C5870-A4A9-4AA9-80A4-BAD8679D67D5}" srcOrd="1" destOrd="0" presId="urn:microsoft.com/office/officeart/2005/8/layout/list1"/>
    <dgm:cxn modelId="{475E9BCF-EDA8-46D5-8B19-0416C8B805E7}" type="presParOf" srcId="{A1BDC6DA-B281-4055-867C-E89FB3CECAD5}" destId="{1BAA04FA-5B9B-485D-AF48-53621713B6C4}" srcOrd="13" destOrd="0" presId="urn:microsoft.com/office/officeart/2005/8/layout/list1"/>
    <dgm:cxn modelId="{EB33D8F0-29C1-40B3-BDBE-DD3A8F445808}" type="presParOf" srcId="{A1BDC6DA-B281-4055-867C-E89FB3CECAD5}" destId="{E7E97B4E-277A-4A33-B80C-A3D6E6CF7B07}" srcOrd="14" destOrd="0" presId="urn:microsoft.com/office/officeart/2005/8/layout/list1"/>
    <dgm:cxn modelId="{6C4CFF06-AE7E-4916-BDA4-665A4C75C9B3}" type="presParOf" srcId="{A1BDC6DA-B281-4055-867C-E89FB3CECAD5}" destId="{FD3AAEFF-8678-4C29-840C-C316830CA86F}" srcOrd="15" destOrd="0" presId="urn:microsoft.com/office/officeart/2005/8/layout/list1"/>
    <dgm:cxn modelId="{92B26348-789C-4669-A5E2-C99A79D1C005}" type="presParOf" srcId="{A1BDC6DA-B281-4055-867C-E89FB3CECAD5}" destId="{D64C2B27-935D-4166-B80F-B4F9E2472868}" srcOrd="16" destOrd="0" presId="urn:microsoft.com/office/officeart/2005/8/layout/list1"/>
    <dgm:cxn modelId="{B50A1D6B-51DF-40E0-8A14-F808B2B0F097}" type="presParOf" srcId="{D64C2B27-935D-4166-B80F-B4F9E2472868}" destId="{EA1BE64A-3050-404B-9D7E-7A384CC010AB}" srcOrd="0" destOrd="0" presId="urn:microsoft.com/office/officeart/2005/8/layout/list1"/>
    <dgm:cxn modelId="{4E5E4EA8-A384-4417-A2F5-49FB79159654}" type="presParOf" srcId="{D64C2B27-935D-4166-B80F-B4F9E2472868}" destId="{73DFFFEE-3531-43BC-8776-9C8715D065BC}" srcOrd="1" destOrd="0" presId="urn:microsoft.com/office/officeart/2005/8/layout/list1"/>
    <dgm:cxn modelId="{28F8EB51-A7C5-4D11-9939-0B8F6EF3CE2C}" type="presParOf" srcId="{A1BDC6DA-B281-4055-867C-E89FB3CECAD5}" destId="{E3AAB819-B0D2-4F74-AE3C-03CAA399E80A}" srcOrd="17" destOrd="0" presId="urn:microsoft.com/office/officeart/2005/8/layout/list1"/>
    <dgm:cxn modelId="{76FAA353-8C0C-442D-BF28-708C29AAFCF1}" type="presParOf" srcId="{A1BDC6DA-B281-4055-867C-E89FB3CECAD5}" destId="{7CBB4734-D3A5-4436-9899-06ED98C3AF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61B98-B9FB-45F9-8393-9DF70B5DC409}">
      <dsp:nvSpPr>
        <dsp:cNvPr id="0" name=""/>
        <dsp:cNvSpPr/>
      </dsp:nvSpPr>
      <dsp:spPr>
        <a:xfrm>
          <a:off x="0" y="383995"/>
          <a:ext cx="79152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09425-EAC4-428C-B45A-B1DC5118F25B}">
      <dsp:nvSpPr>
        <dsp:cNvPr id="0" name=""/>
        <dsp:cNvSpPr/>
      </dsp:nvSpPr>
      <dsp:spPr>
        <a:xfrm>
          <a:off x="395763" y="44515"/>
          <a:ext cx="554069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25" tIns="0" rIns="2094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Stakeholder </a:t>
          </a:r>
          <a:r>
            <a:rPr lang="de-DE" sz="2300" kern="1200" dirty="0" err="1"/>
            <a:t>pressure</a:t>
          </a:r>
          <a:endParaRPr lang="de-DE" sz="2300" kern="1200" dirty="0"/>
        </a:p>
      </dsp:txBody>
      <dsp:txXfrm>
        <a:off x="428907" y="77659"/>
        <a:ext cx="5474404" cy="612672"/>
      </dsp:txXfrm>
    </dsp:sp>
    <dsp:sp modelId="{77437699-FC55-442A-A5DF-909FC1ECA243}">
      <dsp:nvSpPr>
        <dsp:cNvPr id="0" name=""/>
        <dsp:cNvSpPr/>
      </dsp:nvSpPr>
      <dsp:spPr>
        <a:xfrm>
          <a:off x="0" y="1427275"/>
          <a:ext cx="79152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D45C2-DC0C-4633-886D-9D537AAF4087}">
      <dsp:nvSpPr>
        <dsp:cNvPr id="0" name=""/>
        <dsp:cNvSpPr/>
      </dsp:nvSpPr>
      <dsp:spPr>
        <a:xfrm>
          <a:off x="376038" y="1079369"/>
          <a:ext cx="554069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25" tIns="0" rIns="2094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 err="1"/>
            <a:t>Funder</a:t>
          </a:r>
          <a:r>
            <a:rPr lang="de-DE" sz="2300" kern="1200" dirty="0"/>
            <a:t> </a:t>
          </a:r>
          <a:r>
            <a:rPr lang="de-DE" sz="2300" kern="1200" dirty="0" err="1"/>
            <a:t>pressure</a:t>
          </a:r>
          <a:endParaRPr lang="de-DE" sz="2300" kern="1200" dirty="0"/>
        </a:p>
      </dsp:txBody>
      <dsp:txXfrm>
        <a:off x="409182" y="1112513"/>
        <a:ext cx="5474404" cy="612672"/>
      </dsp:txXfrm>
    </dsp:sp>
    <dsp:sp modelId="{E20D081D-8193-49C8-BAA8-017D4259EC2C}">
      <dsp:nvSpPr>
        <dsp:cNvPr id="0" name=""/>
        <dsp:cNvSpPr/>
      </dsp:nvSpPr>
      <dsp:spPr>
        <a:xfrm>
          <a:off x="0" y="2470555"/>
          <a:ext cx="79152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1BFFC-AAFA-4FFE-9BE9-16B8E928AF41}">
      <dsp:nvSpPr>
        <dsp:cNvPr id="0" name=""/>
        <dsp:cNvSpPr/>
      </dsp:nvSpPr>
      <dsp:spPr>
        <a:xfrm>
          <a:off x="395763" y="2131075"/>
          <a:ext cx="554069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25" tIns="0" rIns="2094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Executive </a:t>
          </a:r>
          <a:r>
            <a:rPr lang="de-DE" sz="2300" kern="1200" dirty="0" err="1"/>
            <a:t>remuneration</a:t>
          </a:r>
          <a:endParaRPr lang="de-DE" sz="2300" kern="1200" dirty="0"/>
        </a:p>
      </dsp:txBody>
      <dsp:txXfrm>
        <a:off x="428907" y="2164219"/>
        <a:ext cx="5474404" cy="612672"/>
      </dsp:txXfrm>
    </dsp:sp>
    <dsp:sp modelId="{E7E97B4E-277A-4A33-B80C-A3D6E6CF7B07}">
      <dsp:nvSpPr>
        <dsp:cNvPr id="0" name=""/>
        <dsp:cNvSpPr/>
      </dsp:nvSpPr>
      <dsp:spPr>
        <a:xfrm>
          <a:off x="0" y="3513835"/>
          <a:ext cx="79152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C5870-A4A9-4AA9-80A4-BAD8679D67D5}">
      <dsp:nvSpPr>
        <dsp:cNvPr id="0" name=""/>
        <dsp:cNvSpPr/>
      </dsp:nvSpPr>
      <dsp:spPr>
        <a:xfrm>
          <a:off x="395763" y="3174355"/>
          <a:ext cx="554069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25" tIns="0" rIns="2094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Value chain </a:t>
          </a:r>
          <a:r>
            <a:rPr lang="de-DE" sz="2300" kern="1200" dirty="0" err="1"/>
            <a:t>management</a:t>
          </a:r>
          <a:r>
            <a:rPr lang="de-DE" sz="2300" kern="1200" dirty="0"/>
            <a:t> </a:t>
          </a:r>
        </a:p>
      </dsp:txBody>
      <dsp:txXfrm>
        <a:off x="428907" y="3207499"/>
        <a:ext cx="5474404" cy="612672"/>
      </dsp:txXfrm>
    </dsp:sp>
    <dsp:sp modelId="{7CBB4734-D3A5-4436-9899-06ED98C3AF06}">
      <dsp:nvSpPr>
        <dsp:cNvPr id="0" name=""/>
        <dsp:cNvSpPr/>
      </dsp:nvSpPr>
      <dsp:spPr>
        <a:xfrm>
          <a:off x="0" y="4506383"/>
          <a:ext cx="79152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FFFEE-3531-43BC-8776-9C8715D065BC}">
      <dsp:nvSpPr>
        <dsp:cNvPr id="0" name=""/>
        <dsp:cNvSpPr/>
      </dsp:nvSpPr>
      <dsp:spPr>
        <a:xfrm>
          <a:off x="420336" y="4256702"/>
          <a:ext cx="554069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25" tIns="0" rIns="2094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Future-</a:t>
          </a:r>
          <a:r>
            <a:rPr lang="de-DE" sz="2300" kern="1200" dirty="0" err="1"/>
            <a:t>proofing</a:t>
          </a:r>
          <a:r>
            <a:rPr lang="de-DE" sz="2300" kern="1200" dirty="0"/>
            <a:t> the </a:t>
          </a:r>
          <a:r>
            <a:rPr lang="de-DE" sz="2300" kern="1200" dirty="0" err="1"/>
            <a:t>business</a:t>
          </a:r>
          <a:endParaRPr lang="de-DE" sz="2300" kern="1200" dirty="0"/>
        </a:p>
      </dsp:txBody>
      <dsp:txXfrm>
        <a:off x="453480" y="4289846"/>
        <a:ext cx="547440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1901-B256-4FAF-81F9-DBB96D3AC94C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3D51-ACEC-4CBB-8427-C1C04349D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7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37B-6530-4E34-A0C4-79EB6FD8B8B4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15F1-D1A3-4874-9634-4A364AC37B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3A5B1-C5C5-454A-A0A9-9587BC181E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B3F9A-34AD-4E9A-818F-9539B74493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2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B3F9A-34AD-4E9A-818F-9539B74493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9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3A5B1-C5C5-454A-A0A9-9587BC181E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2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8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115F1-D1A3-4874-9634-4A364AC37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9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1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115F1-D1A3-4874-9634-4A364AC37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1921934" y="404814"/>
            <a:ext cx="9745200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noProof="0" dirty="0" err="1"/>
              <a:t>Heartline</a:t>
            </a:r>
            <a:r>
              <a:rPr lang="en-GB" noProof="0" dirty="0"/>
              <a:t> here with two lines if needed</a:t>
            </a:r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921934" y="1041884"/>
            <a:ext cx="9745200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12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921933" y="2109784"/>
            <a:ext cx="5323211" cy="3106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13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921934" y="2472422"/>
            <a:ext cx="9745200" cy="29014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15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921934" y="2814517"/>
            <a:ext cx="9745200" cy="27856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55">
          <p15:clr>
            <a:srgbClr val="FBAE40"/>
          </p15:clr>
        </p15:guide>
        <p15:guide id="1" pos="363">
          <p15:clr>
            <a:srgbClr val="FBAE40"/>
          </p15:clr>
        </p15:guide>
        <p15:guide id="2" pos="731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3840">
          <p15:clr>
            <a:srgbClr val="FBAE40"/>
          </p15:clr>
        </p15:guide>
        <p15:guide id="5" pos="3809">
          <p15:clr>
            <a:srgbClr val="FBAE40"/>
          </p15:clr>
        </p15:guide>
        <p15:guide id="6" pos="3871">
          <p15:clr>
            <a:srgbClr val="FBAE40"/>
          </p15:clr>
        </p15:guide>
        <p15:guide id="7" pos="4687">
          <p15:clr>
            <a:srgbClr val="FBAE40"/>
          </p15:clr>
        </p15:guide>
        <p15:guide id="8" pos="5564">
          <p15:clr>
            <a:srgbClr val="FBAE40"/>
          </p15:clr>
        </p15:guide>
        <p15:guide id="9" pos="6440">
          <p15:clr>
            <a:srgbClr val="FBAE40"/>
          </p15:clr>
        </p15:guide>
        <p15:guide id="10" pos="2993">
          <p15:clr>
            <a:srgbClr val="FBAE40"/>
          </p15:clr>
        </p15:guide>
        <p15:guide id="11" pos="4747">
          <p15:clr>
            <a:srgbClr val="FBAE40"/>
          </p15:clr>
        </p15:guide>
        <p15:guide id="12" pos="5624">
          <p15:clr>
            <a:srgbClr val="FBAE40"/>
          </p15:clr>
        </p15:guide>
        <p15:guide id="13" pos="6501">
          <p15:clr>
            <a:srgbClr val="FBAE40"/>
          </p15:clr>
        </p15:guide>
        <p15:guide id="14" pos="2933">
          <p15:clr>
            <a:srgbClr val="FBAE40"/>
          </p15:clr>
        </p15:guide>
        <p15:guide id="15" pos="2116">
          <p15:clr>
            <a:srgbClr val="FBAE40"/>
          </p15:clr>
        </p15:guide>
        <p15:guide id="16" pos="2056">
          <p15:clr>
            <a:srgbClr val="FBAE40"/>
          </p15:clr>
        </p15:guide>
        <p15:guide id="17" pos="1240">
          <p15:clr>
            <a:srgbClr val="FBAE40"/>
          </p15:clr>
        </p15:guide>
        <p15:guide id="18" pos="1179">
          <p15:clr>
            <a:srgbClr val="FBAE40"/>
          </p15:clr>
        </p15:guide>
        <p15:guide id="19" orient="horz" pos="1049">
          <p15:clr>
            <a:srgbClr val="FBAE40"/>
          </p15:clr>
        </p15:guide>
        <p15:guide id="20" orient="horz" pos="132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72" y="1260000"/>
            <a:ext cx="35630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2514600"/>
            <a:ext cx="6864351" cy="3790950"/>
          </a:xfrm>
        </p:spPr>
        <p:txBody>
          <a:bodyPr/>
          <a:lstStyle>
            <a:lvl1pPr marL="360000" indent="-360000">
              <a:buFont typeface="Verdana" panose="020B0604030504040204" pitchFamily="34" charset="0"/>
              <a:buChar char="−"/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Click to bullet point here</a:t>
            </a:r>
          </a:p>
          <a:p>
            <a:pPr lvl="1"/>
            <a:r>
              <a:rPr lang="en-GB" noProof="0" dirty="0"/>
              <a:t>Click to add sub-item here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68382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535334" y="2097088"/>
            <a:ext cx="4080933" cy="4356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70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75734" y="1520826"/>
            <a:ext cx="5304367" cy="47847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7"/>
          </p:nvPr>
        </p:nvSpPr>
        <p:spPr>
          <a:xfrm>
            <a:off x="6311901" y="1520826"/>
            <a:ext cx="5304367" cy="47847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738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orient="horz" pos="9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1520825"/>
            <a:ext cx="5471583" cy="49323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575734" y="1520826"/>
            <a:ext cx="5304367" cy="47847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7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55428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44685" y="0"/>
            <a:ext cx="6047316" cy="6858000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add secondary imagery here</a:t>
            </a:r>
          </a:p>
          <a:p>
            <a:r>
              <a:rPr lang="en-US" dirty="0"/>
              <a:t>(Ensure image is up to the edge of the slide)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6"/>
          </p:nvPr>
        </p:nvSpPr>
        <p:spPr>
          <a:xfrm>
            <a:off x="604422" y="2514600"/>
            <a:ext cx="5540263" cy="3790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04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5568951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5568951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0"/>
            <a:ext cx="6047316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/>
              <a:t>Click  to add secondary image here</a:t>
            </a:r>
          </a:p>
          <a:p>
            <a:r>
              <a:rPr lang="en-US" dirty="0"/>
              <a:t>(Ensure image is right to the edge of the slide)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575734" y="1116014"/>
            <a:ext cx="5568951" cy="5189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0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9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 slide - 2 secondar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520826"/>
            <a:ext cx="5471584" cy="4784725"/>
          </a:xfrm>
        </p:spPr>
        <p:txBody>
          <a:bodyPr/>
          <a:lstStyle>
            <a:lvl1pPr marL="171450" indent="-171450">
              <a:spcBef>
                <a:spcPts val="120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1200" b="1">
                <a:solidFill>
                  <a:schemeClr val="accent1"/>
                </a:solidFill>
              </a:defRPr>
            </a:lvl1pPr>
            <a:lvl2pPr marL="176212" indent="0">
              <a:spcBef>
                <a:spcPts val="0"/>
              </a:spcBef>
              <a:buFontTx/>
              <a:buNone/>
              <a:defRPr sz="1200" baseline="0"/>
            </a:lvl2pPr>
          </a:lstStyle>
          <a:p>
            <a:pPr lvl="0"/>
            <a:r>
              <a:rPr lang="en-US" dirty="0"/>
              <a:t>Click to add bullet item here</a:t>
            </a:r>
          </a:p>
          <a:p>
            <a:pPr lvl="0"/>
            <a:r>
              <a:rPr lang="en-US" dirty="0"/>
              <a:t>Click to add bullet item here</a:t>
            </a:r>
          </a:p>
          <a:p>
            <a:pPr lvl="1"/>
            <a:r>
              <a:rPr lang="en-US" dirty="0"/>
              <a:t>Click to add sub-item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5568951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5568951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44685" y="404813"/>
            <a:ext cx="5471583" cy="2987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 to add secondary image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44685" y="3465514"/>
            <a:ext cx="5471583" cy="2987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z="1400" dirty="0"/>
              <a:t>Click to add secondary image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53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orient="horz" pos="709">
          <p15:clr>
            <a:srgbClr val="FBAE40"/>
          </p15:clr>
        </p15:guide>
        <p15:guide id="2" orient="horz" pos="958">
          <p15:clr>
            <a:srgbClr val="FBAE40"/>
          </p15:clr>
        </p15:guide>
        <p15:guide id="3" orient="horz" pos="2137">
          <p15:clr>
            <a:srgbClr val="FBAE40"/>
          </p15:clr>
        </p15:guide>
        <p15:guide id="4" orient="horz" pos="218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 - 3 secondar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5542845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70790" y="404813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add secondary imagery here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70790" y="2478485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add secondary imagery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170790" y="4552158"/>
            <a:ext cx="5445477" cy="1901031"/>
          </a:xfr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add secondary imagery here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575734" y="2514600"/>
            <a:ext cx="5568951" cy="3790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2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3" y="2457450"/>
            <a:ext cx="11041200" cy="459398"/>
          </a:xfrm>
        </p:spPr>
        <p:txBody>
          <a:bodyPr anchor="b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Divider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5732" y="2916848"/>
            <a:ext cx="11041200" cy="46599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Divider sub-heading</a:t>
            </a:r>
          </a:p>
        </p:txBody>
      </p:sp>
    </p:spTree>
    <p:extLst>
      <p:ext uri="{BB962C8B-B14F-4D97-AF65-F5344CB8AC3E}">
        <p14:creationId xmlns:p14="http://schemas.microsoft.com/office/powerpoint/2010/main" val="352173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80" y="2457451"/>
            <a:ext cx="4306437" cy="641839"/>
          </a:xfrm>
        </p:spPr>
        <p:txBody>
          <a:bodyPr anchor="t">
            <a:noAutofit/>
          </a:bodyPr>
          <a:lstStyle>
            <a:lvl1pPr algn="l">
              <a:defRPr sz="2100"/>
            </a:lvl1pPr>
          </a:lstStyle>
          <a:p>
            <a:r>
              <a:rPr lang="en-GB" noProof="0" dirty="0"/>
              <a:t>Click to edit Divider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479" y="3127864"/>
            <a:ext cx="4306440" cy="74075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Divider sub-heading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751917" y="0"/>
            <a:ext cx="744008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noProof="0" dirty="0"/>
              <a:t>Click to add secondary image here </a:t>
            </a:r>
          </a:p>
          <a:p>
            <a:r>
              <a:rPr lang="en-GB" noProof="0" dirty="0"/>
              <a:t>(ensure it is right up to the edge of the slide)</a:t>
            </a:r>
          </a:p>
        </p:txBody>
      </p:sp>
    </p:spTree>
    <p:extLst>
      <p:ext uri="{BB962C8B-B14F-4D97-AF65-F5344CB8AC3E}">
        <p14:creationId xmlns:p14="http://schemas.microsoft.com/office/powerpoint/2010/main" val="369831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7389600" y="3114000"/>
            <a:ext cx="4802400" cy="3744000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871134" y="1041884"/>
            <a:ext cx="9745200" cy="628654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 hasCustomPrompt="1"/>
          </p:nvPr>
        </p:nvSpPr>
        <p:spPr>
          <a:xfrm>
            <a:off x="1871131" y="404814"/>
            <a:ext cx="9745135" cy="637070"/>
          </a:xfrm>
        </p:spPr>
        <p:txBody>
          <a:bodyPr anchor="b" anchorCtr="0"/>
          <a:lstStyle>
            <a:lvl1pPr defTabSz="685800">
              <a:lnSpc>
                <a:spcPct val="90000"/>
              </a:lnSpc>
              <a:spcBef>
                <a:spcPct val="0"/>
              </a:spcBef>
              <a:defRPr/>
            </a:lvl1pPr>
          </a:lstStyle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Click to add </a:t>
            </a:r>
            <a:r>
              <a:rPr lang="en-GB" dirty="0" err="1"/>
              <a:t>Heartline</a:t>
            </a:r>
            <a:r>
              <a:rPr lang="en-GB" dirty="0"/>
              <a:t> here with two lines if needed</a:t>
            </a:r>
          </a:p>
        </p:txBody>
      </p:sp>
      <p:sp>
        <p:nvSpPr>
          <p:cNvPr id="17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871133" y="2109784"/>
            <a:ext cx="5323211" cy="3106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18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871134" y="2472422"/>
            <a:ext cx="9745200" cy="29014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19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871134" y="2814517"/>
            <a:ext cx="9745200" cy="27856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2457450"/>
            <a:ext cx="11040533" cy="459398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Divider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5733" y="2916848"/>
            <a:ext cx="11040535" cy="46599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Divider sub-heading</a:t>
            </a:r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233486"/>
            <a:ext cx="9486900" cy="2088000"/>
          </a:xfrm>
        </p:spPr>
        <p:txBody>
          <a:bodyPr anchor="t">
            <a:noAutofit/>
          </a:bodyPr>
          <a:lstStyle>
            <a:lvl1pPr algn="l">
              <a:defRPr sz="2100" b="0" i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in quote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2100" y="3361349"/>
            <a:ext cx="8172000" cy="265967"/>
          </a:xfrm>
        </p:spPr>
        <p:txBody>
          <a:bodyPr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name of author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38667" y="-105705"/>
            <a:ext cx="1899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0" dirty="0">
                <a:solidFill>
                  <a:schemeClr val="bg1"/>
                </a:solidFill>
                <a:latin typeface="Arial Black" panose="020B0A04020102020204" pitchFamily="34" charset="0"/>
                <a:ea typeface="BatangChe" panose="02030609000101010101" pitchFamily="49" charset="-127"/>
                <a:cs typeface="Estrangelo Edessa" panose="03080600000000000000" pitchFamily="66" charset="0"/>
              </a:rPr>
              <a:t>“</a:t>
            </a:r>
            <a:endParaRPr lang="en-GB" sz="13800" b="0" dirty="0">
              <a:solidFill>
                <a:schemeClr val="bg1"/>
              </a:solidFill>
              <a:latin typeface="Arial Black" panose="020B0A04020102020204" pitchFamily="34" charset="0"/>
              <a:ea typeface="BatangChe" panose="02030609000101010101" pitchFamily="49" charset="-127"/>
              <a:cs typeface="Estrangelo Edessa" panose="03080600000000000000" pitchFamily="66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975851" y="2985673"/>
            <a:ext cx="17369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0" dirty="0">
                <a:solidFill>
                  <a:schemeClr val="bg1"/>
                </a:solidFill>
                <a:latin typeface="Arial Black" panose="020B0A04020102020204" pitchFamily="34" charset="0"/>
                <a:ea typeface="BatangChe" panose="02030609000101010101" pitchFamily="49" charset="-127"/>
                <a:cs typeface="Estrangelo Edessa" panose="03080600000000000000" pitchFamily="66" charset="0"/>
              </a:rPr>
              <a:t>”</a:t>
            </a:r>
            <a:endParaRPr lang="en-GB" sz="13800" b="0" dirty="0">
              <a:solidFill>
                <a:schemeClr val="bg1"/>
              </a:solidFill>
              <a:latin typeface="Arial Black" panose="020B0A04020102020204" pitchFamily="34" charset="0"/>
              <a:ea typeface="BatangChe" panose="02030609000101010101" pitchFamily="49" charset="-127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 hasCustomPrompt="1"/>
          </p:nvPr>
        </p:nvSpPr>
        <p:spPr>
          <a:xfrm>
            <a:off x="575734" y="1665288"/>
            <a:ext cx="11040533" cy="47879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i="1" baseline="0"/>
            </a:lvl1pPr>
          </a:lstStyle>
          <a:p>
            <a:r>
              <a:rPr lang="en-US" dirty="0"/>
              <a:t>1. Click the icon below to create an Eversheds Sutherland branded chart</a:t>
            </a:r>
            <a:br>
              <a:rPr lang="en-US" dirty="0"/>
            </a:br>
            <a:r>
              <a:rPr lang="en-US" dirty="0"/>
              <a:t>2. Select Templates</a:t>
            </a:r>
            <a:br>
              <a:rPr lang="en-US" dirty="0"/>
            </a:br>
            <a:r>
              <a:rPr lang="en-US" dirty="0"/>
              <a:t>3. Choose between Bar, Doughnut, Line with copy, Line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3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0824" y="5055578"/>
            <a:ext cx="5576493" cy="1170841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4" y="433747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 and surname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470824" y="460646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5733" y="1989138"/>
            <a:ext cx="5471584" cy="2158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12" name="Main content placeholder"/>
          <p:cNvSpPr>
            <a:spLocks noGrp="1"/>
          </p:cNvSpPr>
          <p:nvPr>
            <p:ph idx="14" hasCustomPrompt="1"/>
          </p:nvPr>
        </p:nvSpPr>
        <p:spPr>
          <a:xfrm>
            <a:off x="6028786" y="5055578"/>
            <a:ext cx="5576493" cy="1170841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14" name="Intro line"/>
          <p:cNvSpPr>
            <a:spLocks noGrp="1"/>
          </p:cNvSpPr>
          <p:nvPr>
            <p:ph type="body" sz="quarter" idx="15" hasCustomPrompt="1"/>
          </p:nvPr>
        </p:nvSpPr>
        <p:spPr>
          <a:xfrm>
            <a:off x="6028786" y="433747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 and surname</a:t>
            </a:r>
          </a:p>
        </p:txBody>
      </p:sp>
      <p:sp>
        <p:nvSpPr>
          <p:cNvPr id="15" name="Intro line"/>
          <p:cNvSpPr>
            <a:spLocks noGrp="1"/>
          </p:cNvSpPr>
          <p:nvPr>
            <p:ph type="body" sz="quarter" idx="16" hasCustomPrompt="1"/>
          </p:nvPr>
        </p:nvSpPr>
        <p:spPr>
          <a:xfrm>
            <a:off x="6028786" y="4606468"/>
            <a:ext cx="5576493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45417" y="1989138"/>
            <a:ext cx="5471584" cy="2158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7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orient="horz" pos="12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0825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5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470825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5734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12" name="Main content placeholder"/>
          <p:cNvSpPr>
            <a:spLocks noGrp="1"/>
          </p:cNvSpPr>
          <p:nvPr>
            <p:ph idx="14" hasCustomPrompt="1"/>
          </p:nvPr>
        </p:nvSpPr>
        <p:spPr>
          <a:xfrm>
            <a:off x="8928100" y="4703886"/>
            <a:ext cx="2677179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14" name="Intro line"/>
          <p:cNvSpPr>
            <a:spLocks noGrp="1"/>
          </p:cNvSpPr>
          <p:nvPr>
            <p:ph type="body" sz="quarter" idx="15" hasCustomPrompt="1"/>
          </p:nvPr>
        </p:nvSpPr>
        <p:spPr>
          <a:xfrm>
            <a:off x="8832851" y="3980812"/>
            <a:ext cx="279096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5" name="Intro line"/>
          <p:cNvSpPr>
            <a:spLocks noGrp="1"/>
          </p:cNvSpPr>
          <p:nvPr>
            <p:ph type="body" sz="quarter" idx="16" hasCustomPrompt="1"/>
          </p:nvPr>
        </p:nvSpPr>
        <p:spPr>
          <a:xfrm>
            <a:off x="8843839" y="4254777"/>
            <a:ext cx="2772428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928100" y="2097088"/>
            <a:ext cx="2688901" cy="1698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13" name="Main content placeholder"/>
          <p:cNvSpPr>
            <a:spLocks noGrp="1"/>
          </p:cNvSpPr>
          <p:nvPr>
            <p:ph idx="18" hasCustomPrompt="1"/>
          </p:nvPr>
        </p:nvSpPr>
        <p:spPr>
          <a:xfrm>
            <a:off x="4647009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17" name="Intro line"/>
          <p:cNvSpPr>
            <a:spLocks noGrp="1"/>
          </p:cNvSpPr>
          <p:nvPr>
            <p:ph type="body" sz="quarter" idx="19" hasCustomPrompt="1"/>
          </p:nvPr>
        </p:nvSpPr>
        <p:spPr>
          <a:xfrm>
            <a:off x="4647009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8" name="Intro line"/>
          <p:cNvSpPr>
            <a:spLocks noGrp="1"/>
          </p:cNvSpPr>
          <p:nvPr>
            <p:ph type="body" sz="quarter" idx="20" hasCustomPrompt="1"/>
          </p:nvPr>
        </p:nvSpPr>
        <p:spPr>
          <a:xfrm>
            <a:off x="4647009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4751918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2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0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321">
          <p15:clr>
            <a:srgbClr val="FBAE40"/>
          </p15:clr>
        </p15:guide>
        <p15:guide id="1" orient="horz" pos="7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-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0825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5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Intro line"/>
          <p:cNvSpPr>
            <a:spLocks noGrp="1"/>
          </p:cNvSpPr>
          <p:nvPr>
            <p:ph type="body" sz="quarter" idx="12" hasCustomPrompt="1"/>
          </p:nvPr>
        </p:nvSpPr>
        <p:spPr>
          <a:xfrm>
            <a:off x="470825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75734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12" name="Main content placeholder"/>
          <p:cNvSpPr>
            <a:spLocks noGrp="1"/>
          </p:cNvSpPr>
          <p:nvPr>
            <p:ph idx="14" hasCustomPrompt="1"/>
          </p:nvPr>
        </p:nvSpPr>
        <p:spPr>
          <a:xfrm>
            <a:off x="8928100" y="4708862"/>
            <a:ext cx="2677179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14" name="Intro line"/>
          <p:cNvSpPr>
            <a:spLocks noGrp="1"/>
          </p:cNvSpPr>
          <p:nvPr>
            <p:ph type="body" sz="quarter" idx="15" hasCustomPrompt="1"/>
          </p:nvPr>
        </p:nvSpPr>
        <p:spPr>
          <a:xfrm>
            <a:off x="8832851" y="3985788"/>
            <a:ext cx="2790960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5" name="Intro line"/>
          <p:cNvSpPr>
            <a:spLocks noGrp="1"/>
          </p:cNvSpPr>
          <p:nvPr>
            <p:ph type="body" sz="quarter" idx="16" hasCustomPrompt="1"/>
          </p:nvPr>
        </p:nvSpPr>
        <p:spPr>
          <a:xfrm>
            <a:off x="8843839" y="4259753"/>
            <a:ext cx="2772428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928100" y="2105880"/>
            <a:ext cx="2688901" cy="1698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13" name="Main content placeholder"/>
          <p:cNvSpPr>
            <a:spLocks noGrp="1"/>
          </p:cNvSpPr>
          <p:nvPr>
            <p:ph idx="18" hasCustomPrompt="1"/>
          </p:nvPr>
        </p:nvSpPr>
        <p:spPr>
          <a:xfrm>
            <a:off x="3250469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17" name="Intro line"/>
          <p:cNvSpPr>
            <a:spLocks noGrp="1"/>
          </p:cNvSpPr>
          <p:nvPr>
            <p:ph type="body" sz="quarter" idx="19" hasCustomPrompt="1"/>
          </p:nvPr>
        </p:nvSpPr>
        <p:spPr>
          <a:xfrm>
            <a:off x="3250469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8" name="Intro line"/>
          <p:cNvSpPr>
            <a:spLocks noGrp="1"/>
          </p:cNvSpPr>
          <p:nvPr>
            <p:ph type="body" sz="quarter" idx="20" hasCustomPrompt="1"/>
          </p:nvPr>
        </p:nvSpPr>
        <p:spPr>
          <a:xfrm>
            <a:off x="3250469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355378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20" name="Main content placeholder"/>
          <p:cNvSpPr>
            <a:spLocks noGrp="1"/>
          </p:cNvSpPr>
          <p:nvPr>
            <p:ph idx="22" hasCustomPrompt="1"/>
          </p:nvPr>
        </p:nvSpPr>
        <p:spPr>
          <a:xfrm>
            <a:off x="6030113" y="4703886"/>
            <a:ext cx="2793076" cy="1522533"/>
          </a:xfrm>
        </p:spPr>
        <p:txBody>
          <a:bodyPr>
            <a:normAutofit/>
          </a:bodyPr>
          <a:lstStyle>
            <a:lvl1pPr marL="0" indent="0">
              <a:buFont typeface="Verdana" panose="020B0604030504040204" pitchFamily="34" charset="0"/>
              <a:buNone/>
              <a:defRPr sz="1200"/>
            </a:lvl1pPr>
            <a:lvl2pPr>
              <a:defRPr baseline="0"/>
            </a:lvl2pPr>
          </a:lstStyle>
          <a:p>
            <a:pPr lvl="0"/>
            <a:r>
              <a:rPr lang="en-US" dirty="0"/>
              <a:t>Click to edit profile text</a:t>
            </a:r>
          </a:p>
        </p:txBody>
      </p:sp>
      <p:sp>
        <p:nvSpPr>
          <p:cNvPr id="21" name="Intro line"/>
          <p:cNvSpPr>
            <a:spLocks noGrp="1"/>
          </p:cNvSpPr>
          <p:nvPr>
            <p:ph type="body" sz="quarter" idx="23" hasCustomPrompt="1"/>
          </p:nvPr>
        </p:nvSpPr>
        <p:spPr>
          <a:xfrm>
            <a:off x="6030113" y="398578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2" name="Intro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6030113" y="4254778"/>
            <a:ext cx="2793076" cy="259251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job title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5" hasCustomPrompt="1"/>
          </p:nvPr>
        </p:nvSpPr>
        <p:spPr>
          <a:xfrm>
            <a:off x="6135022" y="2105760"/>
            <a:ext cx="2688167" cy="1690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profile picture here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7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28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7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430456"/>
          </a:xfrm>
          <a:ln>
            <a:noFill/>
          </a:ln>
        </p:spPr>
        <p:txBody>
          <a:bodyPr anchor="ctr"/>
          <a:lstStyle>
            <a:lvl1pPr>
              <a:defRPr/>
            </a:lvl1pPr>
          </a:lstStyle>
          <a:p>
            <a:r>
              <a:rPr lang="en-GB" noProof="0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9750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for particip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720" r="3530" b="31327"/>
          <a:stretch/>
        </p:blipFill>
        <p:spPr>
          <a:xfrm>
            <a:off x="0" y="-675"/>
            <a:ext cx="12193200" cy="6858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430456"/>
          </a:xfrm>
          <a:ln>
            <a:noFill/>
          </a:ln>
        </p:spPr>
        <p:txBody>
          <a:bodyPr anchor="ctr"/>
          <a:lstStyle>
            <a:lvl1pPr>
              <a:defRPr/>
            </a:lvl1pPr>
          </a:lstStyle>
          <a:p>
            <a:r>
              <a:rPr lang="en-GB" noProof="0" dirty="0"/>
              <a:t>Add title (eg Thank you for your participation)</a:t>
            </a:r>
          </a:p>
        </p:txBody>
      </p:sp>
    </p:spTree>
    <p:extLst>
      <p:ext uri="{BB962C8B-B14F-4D97-AF65-F5344CB8AC3E}">
        <p14:creationId xmlns:p14="http://schemas.microsoft.com/office/powerpoint/2010/main" val="2721946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513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Heading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5734" y="2749830"/>
            <a:ext cx="5120529" cy="2713220"/>
            <a:chOff x="431800" y="2165214"/>
            <a:chExt cx="3840397" cy="2713220"/>
          </a:xfrm>
          <a:solidFill>
            <a:schemeClr val="accent1"/>
          </a:solidFill>
        </p:grpSpPr>
        <p:sp>
          <p:nvSpPr>
            <p:cNvPr id="4" name="Rounded Rectangular Callout 3"/>
            <p:cNvSpPr/>
            <p:nvPr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6272586" y="1233488"/>
            <a:ext cx="5120529" cy="2713220"/>
            <a:chOff x="431800" y="2165214"/>
            <a:chExt cx="3840397" cy="2713220"/>
          </a:xfrm>
          <a:solidFill>
            <a:schemeClr val="accent3"/>
          </a:solidFill>
        </p:grpSpPr>
        <p:sp>
          <p:nvSpPr>
            <p:cNvPr id="28" name="Rounded Rectangular Callout 27"/>
            <p:cNvSpPr/>
            <p:nvPr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sp>
        <p:nvSpPr>
          <p:cNvPr id="31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910167" y="3097396"/>
            <a:ext cx="4425951" cy="156454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your quote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910166" y="4676933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Quote Author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910166" y="4912073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0" hasCustomPrompt="1"/>
          </p:nvPr>
        </p:nvSpPr>
        <p:spPr>
          <a:xfrm>
            <a:off x="6619877" y="1542609"/>
            <a:ext cx="4425951" cy="156454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your quote here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31" hasCustomPrompt="1"/>
          </p:nvPr>
        </p:nvSpPr>
        <p:spPr>
          <a:xfrm>
            <a:off x="6619875" y="3122145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Quote Author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6619875" y="3357285"/>
            <a:ext cx="4425951" cy="2351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75734" y="2749830"/>
            <a:ext cx="5120529" cy="2713220"/>
            <a:chOff x="431800" y="2165214"/>
            <a:chExt cx="3840397" cy="2713220"/>
          </a:xfrm>
          <a:solidFill>
            <a:schemeClr val="accent1"/>
          </a:solidFill>
        </p:grpSpPr>
        <p:sp>
          <p:nvSpPr>
            <p:cNvPr id="21" name="Rounded Rectangular Callout 20"/>
            <p:cNvSpPr/>
            <p:nvPr userDrawn="1"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 flipH="1">
            <a:off x="6272586" y="1233488"/>
            <a:ext cx="5120529" cy="2713220"/>
            <a:chOff x="431800" y="2165214"/>
            <a:chExt cx="3840397" cy="2713220"/>
          </a:xfrm>
          <a:solidFill>
            <a:schemeClr val="accent3"/>
          </a:solidFill>
        </p:grpSpPr>
        <p:sp>
          <p:nvSpPr>
            <p:cNvPr id="25" name="Rounded Rectangular Callout 24"/>
            <p:cNvSpPr/>
            <p:nvPr userDrawn="1"/>
          </p:nvSpPr>
          <p:spPr>
            <a:xfrm>
              <a:off x="431800" y="2165214"/>
              <a:ext cx="3840397" cy="2713220"/>
            </a:xfrm>
            <a:prstGeom prst="wedgeRoundRectCallout">
              <a:avLst>
                <a:gd name="adj1" fmla="val 33228"/>
                <a:gd name="adj2" fmla="val 7796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431800" y="2165214"/>
              <a:ext cx="3840397" cy="2713220"/>
            </a:xfrm>
            <a:prstGeom prst="roundRect">
              <a:avLst>
                <a:gd name="adj" fmla="val 2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noProof="0" dirty="0"/>
            </a:p>
          </p:txBody>
        </p:sp>
      </p:grpSp>
      <p:sp>
        <p:nvSpPr>
          <p:cNvPr id="3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6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-brand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 brand logo"/>
          <p:cNvSpPr>
            <a:spLocks noGrp="1"/>
          </p:cNvSpPr>
          <p:nvPr>
            <p:ph sz="quarter" idx="13" hasCustomPrompt="1"/>
          </p:nvPr>
        </p:nvSpPr>
        <p:spPr>
          <a:xfrm>
            <a:off x="575733" y="5978526"/>
            <a:ext cx="2783417" cy="474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dirty="0"/>
              <a:t>Click to add co brand logo here</a:t>
            </a:r>
          </a:p>
        </p:txBody>
      </p:sp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1871134" y="404814"/>
            <a:ext cx="9745200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noProof="0" dirty="0" err="1"/>
              <a:t>Heartline</a:t>
            </a:r>
            <a:r>
              <a:rPr lang="en-GB" noProof="0" dirty="0"/>
              <a:t> here with two lines if needed</a:t>
            </a:r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871134" y="1041884"/>
            <a:ext cx="9745200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21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871133" y="2109784"/>
            <a:ext cx="5323211" cy="3106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22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871134" y="2472422"/>
            <a:ext cx="9745200" cy="29014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23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871134" y="2814517"/>
            <a:ext cx="9745200" cy="27856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  <p:sp>
        <p:nvSpPr>
          <p:cNvPr id="9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7389600" y="3114000"/>
            <a:ext cx="4802400" cy="37440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1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03185" y="404813"/>
            <a:ext cx="4213083" cy="27781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400" b="0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contact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403184" y="852488"/>
            <a:ext cx="4213083" cy="2377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403184" y="1097025"/>
            <a:ext cx="4213083" cy="568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</a:pPr>
            <a:r>
              <a:rPr lang="en-GB" noProof="0" dirty="0"/>
              <a:t>Click to add job title, contact phone and e</a:t>
            </a:r>
            <a:r>
              <a:rPr lang="en-GB" sz="9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GB" noProof="0" dirty="0"/>
              <a:t>mail address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402125" y="1858721"/>
            <a:ext cx="4213083" cy="9460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 b="1">
                <a:solidFill>
                  <a:schemeClr val="bg1"/>
                </a:solidFill>
              </a:defRPr>
            </a:lvl2pPr>
            <a:lvl3pPr marL="685800" indent="0">
              <a:buNone/>
              <a:defRPr sz="1200" b="1">
                <a:solidFill>
                  <a:schemeClr val="bg1"/>
                </a:solidFill>
              </a:defRPr>
            </a:lvl3pPr>
            <a:lvl4pPr marL="1028700" indent="0">
              <a:buNone/>
              <a:defRPr sz="1200" b="1">
                <a:solidFill>
                  <a:schemeClr val="bg1"/>
                </a:solidFill>
              </a:defRPr>
            </a:lvl4pPr>
            <a:lvl5pPr marL="13716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address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24169" y="5737379"/>
            <a:ext cx="60575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eversheds-sutherland.com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4169" y="6101618"/>
            <a:ext cx="84134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This information pack is intended as a guide only. Whilst the information it contains is believed to be correct, it is not a substitute for appropriate legal advice. Eversheds Sutherland (International) LLP can take no responsibility for actions taken based on the information contained in this pack.</a:t>
            </a:r>
          </a:p>
          <a:p>
            <a:pPr>
              <a:spcAft>
                <a:spcPts val="1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© Eversheds Sutherland 2021. All rights reserved.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33772" cy="370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57629" y="5432579"/>
            <a:ext cx="8076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eversheds-sutherland.com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627" y="5873018"/>
            <a:ext cx="60574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This information pack is intended as a guide only. Whilst the information it contains is believed to be correct, it is not a substitute for appropriate legal advice. Eversheds Sutherland (International) LLP can take no responsibility for actions taken based on the information contained in this pack.</a:t>
            </a:r>
          </a:p>
          <a:p>
            <a:pPr>
              <a:spcAft>
                <a:spcPts val="1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© Eversheds Sutherland 2021. All rights reserved.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54760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29CE-7D8D-BDC3-C9C8-ECFDCFE4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7A2BE-82E3-6110-EA40-B00608DE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5282-A1D6-743D-1260-DAFC942A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60D73-7FEA-E4C7-26EF-10B5BD8F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6D5B-ACD5-E259-5FD2-6BE468D3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85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75F7-1C74-D6B7-E69A-59DBEBF0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2FCF-139F-660B-5FF9-D4F465A2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1ADD1-5B05-62FE-3786-9CF21867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15FF1-2BF9-E00A-6CC2-9225EDB9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60466-1EAE-B8C7-5AAD-4C39DE2D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22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6101-C7A8-23C6-2BD1-6E57DCA8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A0F81-E4B9-D682-3C5B-CC45E225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F183-6E4A-69E0-DB91-BD4DA96E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FC9C1-B2D8-CAEF-34B7-C6F0240E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F405-DA5A-E7DA-A0C4-5F8E8282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08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30EB-E30B-9E3D-94D4-78F54D67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1099-5A9D-6744-C121-6F846EF3B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5C05C-F81A-472D-1A53-436122ACE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16E12-F981-32F7-5107-A83CAA3A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76721-2DE3-D6D1-D290-140058F2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E3A9-AFBB-42BC-9120-451A8DCF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61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3CF5-1470-7301-1A8E-BA733005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620E3-B938-F5AA-1078-3248CBC52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4BE98-19E7-5436-EDA4-61D032A23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FA7BF-5BA6-563D-E5F5-8F80E2251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E2868-9CE6-8B3F-4AB1-AC7D1C377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FF0D5-CC4E-8DB9-3B58-F97F772A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40A1C-DE89-B5B1-8F6B-CDDE5749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5DC57-7C3B-0BA1-D358-9EED9134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1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4C4A-1AAA-0E49-D230-7505BDE5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5C666-31BB-A330-30C8-AD309F50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3BBAB-9EA3-2D35-2B07-FB8AA17D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BD46C-4882-6EC0-0D9F-8954D402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17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E97FC-992F-BB11-B559-B6E5598E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A1DF1-F4FD-4BA7-EB34-4192F1AF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DDA7F-65A1-E839-998B-EF8B00B3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CE01-59B8-0DAB-824E-13DA7DFB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4B53-9AA9-0ECB-9E49-28BB9191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0C3ED-9A31-5335-8E85-5F038F1AC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D946-B03B-D5A6-6398-6978CABB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E4A6-3EEE-37D4-B046-DA11509E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16EDD-6B21-D186-BB7C-07096546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 brand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7389600" y="3114000"/>
            <a:ext cx="4802400" cy="37440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18" name="Co brand logo"/>
          <p:cNvSpPr>
            <a:spLocks noGrp="1"/>
          </p:cNvSpPr>
          <p:nvPr>
            <p:ph sz="quarter" idx="13" hasCustomPrompt="1"/>
          </p:nvPr>
        </p:nvSpPr>
        <p:spPr>
          <a:xfrm>
            <a:off x="8832852" y="413362"/>
            <a:ext cx="2783417" cy="474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noProof="0" dirty="0"/>
              <a:t>Click to add co brand logo here</a:t>
            </a:r>
          </a:p>
        </p:txBody>
      </p:sp>
      <p:sp>
        <p:nvSpPr>
          <p:cNvPr id="2" name="Heartline"/>
          <p:cNvSpPr>
            <a:spLocks noGrp="1"/>
          </p:cNvSpPr>
          <p:nvPr>
            <p:ph type="ctrTitle" hasCustomPrompt="1"/>
          </p:nvPr>
        </p:nvSpPr>
        <p:spPr>
          <a:xfrm>
            <a:off x="1871135" y="404814"/>
            <a:ext cx="6961716" cy="615095"/>
          </a:xfrm>
        </p:spPr>
        <p:txBody>
          <a:bodyPr anchor="b">
            <a:noAutofit/>
          </a:bodyPr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noProof="0" dirty="0" err="1"/>
              <a:t>Heartline</a:t>
            </a:r>
            <a:r>
              <a:rPr lang="en-GB" noProof="0" dirty="0"/>
              <a:t> here with two lines if needed</a:t>
            </a:r>
          </a:p>
        </p:txBody>
      </p:sp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871135" y="1041884"/>
            <a:ext cx="6961717" cy="628654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21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871133" y="2109784"/>
            <a:ext cx="5323211" cy="3106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22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871134" y="2472422"/>
            <a:ext cx="9745200" cy="29014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23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871134" y="2814517"/>
            <a:ext cx="9745200" cy="27856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6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5331-3E8C-DE76-A5A6-EBBBFC29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9CAFE-3224-2D16-238C-8F4341307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8CF36-20D6-E604-C5E8-61856B0E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6EA74-CCB6-89BE-C437-0BE47C4D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3628F-C207-9D5E-FD6A-85E5F484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3970A-10C4-D94C-17BB-11A27EBC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81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1D8D-E38A-E51C-1D47-FCAF184D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7FEB-C5F6-5444-C895-2DAC0F114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F093-BAB0-DE51-FD5B-CC7CD23D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5DDF-493E-F8D1-2FB6-6625DF16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2F8E-6655-F047-08ED-C65CB85A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6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99C8B-DB31-7558-9DF5-53BDAF68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20D6E-F2D4-BFA2-D1AA-0B52A0545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B95E-D028-1131-C68D-A54313FC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345B-0097-46F4-B260-9576E552BE10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6151-8895-DDEB-D048-816054C8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6593-ED29-770F-4369-941EF661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D5EF-0951-4527-9E12-78F65EA81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44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47DC-8F16-3DF5-FF9D-284AE050B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93692-35F8-B451-DEF6-7AA323D36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7870A-447D-EB82-8361-E70C2ACB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60BEE-02B1-CC3E-246C-1642D182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6C02-9CA7-AFC9-78DE-F7DD18D3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6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9527-8C8C-0326-C2C3-C59A03FD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F8EB-A300-A9F3-4B65-BFA2F8C5F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14379-01C7-F06E-8BEC-772F4AD8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36D5-BC46-0B67-D715-E2F05D5A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AA02-67AB-1D3A-55D7-16704A31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0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70F5-736D-60A0-F266-D8460B44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BA5A2-0800-496A-3D7A-C2A0849F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AFFC-9A8D-5BCA-3526-A6D216DB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C5E94-F65D-EA6D-1A93-F3F9E362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C2BA0-7CF8-A8FE-AAFF-40D40EEF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5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33E0-CA44-B7EA-995E-D924C08E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2B88-EB3C-00F0-E5A4-66EE43AF8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0F227-90AD-EBEA-6974-9BA3C0407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BD7DD-CE03-39B4-9D91-3A8CF1BE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1686-0E40-F659-7A1A-740931E4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0D221-BD2A-C144-1BAC-5B0A01A0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6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93E9-8E73-8DCF-C9DB-32410E3C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25F48-89C0-948E-DFF0-65E3E545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83628-72F6-624A-EE20-3D8762333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BF5C5-8935-5FCE-7476-D7A1EFDB8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9EA99-2D6F-DD67-0C15-8E91B794C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05D3A-49BB-AF62-F06C-F92537F7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B8353-66D3-878F-A523-A75D9852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F1270-F454-FC26-A34C-449984EF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5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995E-9C5A-E02A-1E95-829F8721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AB43E-5621-04B3-695C-79430B16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EAF5-F159-EF2F-6797-64BAD600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68521-5670-F106-C834-68B2B636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6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B10A7-269A-65AA-5640-3D6C792C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36284-4925-A455-C4B3-E6A2C37C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55FE-B26C-B839-530E-D9BD9E76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Agenda heading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535334" y="1233488"/>
            <a:ext cx="4080933" cy="52197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75734" y="1233488"/>
            <a:ext cx="6667500" cy="5219700"/>
          </a:xfrm>
        </p:spPr>
        <p:txBody>
          <a:bodyPr/>
          <a:lstStyle/>
          <a:p>
            <a:pPr lvl="0"/>
            <a:r>
              <a:rPr lang="en-GB" noProof="0" dirty="0"/>
              <a:t>Click to add agenda item here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0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7D8C-6D40-6658-5DF9-90E99B98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3697-E4E4-E025-1820-B7F701AD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1E75F-7185-0EFB-9365-F94F27B5E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20191-0E06-FF4F-0B9B-FE2A2B0F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71635-615B-61A0-D7D0-94055840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FA54-D1CC-75EE-D148-EF8BA507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8A4-4FE7-9B2A-3DD9-904F8D29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F156A-E66E-EBF1-F34B-4E306DE68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6BF75-DED0-FAB1-8D01-AB0E4E246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A4985-6B02-E720-491B-D0B4F259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2169D-EF95-1F69-B143-D63A590F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5A9C-C9E9-F0EE-6362-B8878D93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3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C19E-4A28-755C-445C-C08E0030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8D9F8-C8B3-AF0A-EA55-ADD0B3D75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7D673-862E-173C-77C8-3D5DEFA2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4C9F-903B-D0FB-E33C-85E84A98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8EC4F-985B-0100-52FA-9B49E03C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BE50F-14B6-6E76-078C-00667575E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6497F-65EF-5C8B-5F74-C7FA5D833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7D8B-8981-F95D-EDDA-7D5CD2FC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C47CC-7962-96A8-7FC8-487E5083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9CA46-1EE3-A9E6-95FC-BA7FB7BA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73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14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52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83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8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5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6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360000" indent="-360000">
              <a:buClr>
                <a:schemeClr val="bg1"/>
              </a:buClr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GB" noProof="0" dirty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 heading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D07651DE-A5AE-4719-8C43-E555B61BA8E8}" type="datetime3">
              <a:rPr lang="en-US" sz="800" b="1" smtClean="0">
                <a:solidFill>
                  <a:schemeClr val="bg1"/>
                </a:solidFill>
              </a:rPr>
              <a:t>22 November 2022</a:t>
            </a:fld>
            <a:r>
              <a:rPr lang="en-US" sz="800" b="1" dirty="0">
                <a:solidFill>
                  <a:schemeClr val="bg1"/>
                </a:solidFill>
              </a:rPr>
              <a:t> </a:t>
            </a:r>
            <a:r>
              <a:rPr lang="en-GB" sz="800" b="1" dirty="0">
                <a:solidFill>
                  <a:schemeClr val="bg1"/>
                </a:solidFill>
              </a:rPr>
              <a:t>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0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90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51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7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6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44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483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585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82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83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2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587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2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5219700"/>
          </a:xfrm>
        </p:spPr>
        <p:txBody>
          <a:bodyPr/>
          <a:lstStyle>
            <a:lvl1pPr marL="360363" indent="-360363"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 marL="623888" indent="-280988">
              <a:buClr>
                <a:schemeClr val="bg1"/>
              </a:buClr>
              <a:buFont typeface="Verdana" panose="020B0604030504040204" pitchFamily="34" charset="0"/>
              <a:buChar char="−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add item here</a:t>
            </a:r>
          </a:p>
          <a:p>
            <a:pPr lvl="1"/>
            <a:r>
              <a:rPr lang="en-GB" noProof="0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Contents heading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D07651DE-A5AE-4719-8C43-E555B61BA8E8}" type="datetime3">
              <a:rPr lang="en-US" sz="800" b="1" smtClean="0">
                <a:solidFill>
                  <a:schemeClr val="bg1"/>
                </a:solidFill>
              </a:rPr>
              <a:t>22 November 2022</a:t>
            </a:fld>
            <a:r>
              <a:rPr lang="en-US" sz="800" b="1" dirty="0">
                <a:solidFill>
                  <a:schemeClr val="bg1"/>
                </a:solidFill>
              </a:rPr>
              <a:t> </a:t>
            </a:r>
            <a:r>
              <a:rPr lang="en-GB" sz="800" b="1" dirty="0">
                <a:solidFill>
                  <a:schemeClr val="bg1"/>
                </a:solidFill>
              </a:rPr>
              <a:t>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5110" y="6493125"/>
            <a:ext cx="7524000" cy="188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6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1839" y="2097088"/>
            <a:ext cx="11040533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Click to add Intro item here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1134" y="2514601"/>
            <a:ext cx="11040533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769692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D07651DE-A5AE-4719-8C43-E555B61BA8E8}" type="datetime3">
              <a:rPr lang="en-US" sz="800" b="1" smtClean="0"/>
              <a:t>22 November 2022</a:t>
            </a:fld>
            <a:r>
              <a:rPr lang="en-US" sz="800" b="1" dirty="0"/>
              <a:t> </a:t>
            </a:r>
            <a:r>
              <a:rPr lang="en-GB" sz="800" b="1" dirty="0"/>
              <a:t>|</a:t>
            </a:r>
            <a:endParaRPr lang="en-US" sz="800" b="0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5110" y="6493125"/>
            <a:ext cx="7524000" cy="1881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42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595" y="404814"/>
            <a:ext cx="11034672" cy="33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4" y="2101850"/>
            <a:ext cx="11040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52000" y="6480000"/>
            <a:ext cx="10602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0000" y="6480000"/>
            <a:ext cx="7413544" cy="18816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3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5" r:id="rId27"/>
    <p:sldLayoutId id="2147483831" r:id="rId28"/>
    <p:sldLayoutId id="2147483832" r:id="rId29"/>
    <p:sldLayoutId id="2147483833" r:id="rId30"/>
    <p:sldLayoutId id="2147483836" r:id="rId3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Font typeface="Verdana" panose="020B0604030504040204" pitchFamily="34" charset="0"/>
        <a:buChar char="─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871">
          <p15:clr>
            <a:srgbClr val="F26B43"/>
          </p15:clr>
        </p15:guide>
        <p15:guide id="3" pos="3809">
          <p15:clr>
            <a:srgbClr val="F26B43"/>
          </p15:clr>
        </p15:guide>
        <p15:guide id="4" pos="4687">
          <p15:clr>
            <a:srgbClr val="F26B43"/>
          </p15:clr>
        </p15:guide>
        <p15:guide id="5" pos="4747">
          <p15:clr>
            <a:srgbClr val="F26B43"/>
          </p15:clr>
        </p15:guide>
        <p15:guide id="6" pos="5564">
          <p15:clr>
            <a:srgbClr val="F26B43"/>
          </p15:clr>
        </p15:guide>
        <p15:guide id="7" pos="5624">
          <p15:clr>
            <a:srgbClr val="F26B43"/>
          </p15:clr>
        </p15:guide>
        <p15:guide id="8" pos="6440">
          <p15:clr>
            <a:srgbClr val="F26B43"/>
          </p15:clr>
        </p15:guide>
        <p15:guide id="9" pos="6501">
          <p15:clr>
            <a:srgbClr val="F26B43"/>
          </p15:clr>
        </p15:guide>
        <p15:guide id="10" pos="7317">
          <p15:clr>
            <a:srgbClr val="F26B43"/>
          </p15:clr>
        </p15:guide>
        <p15:guide id="11" pos="2993">
          <p15:clr>
            <a:srgbClr val="F26B43"/>
          </p15:clr>
        </p15:guide>
        <p15:guide id="12" pos="2933">
          <p15:clr>
            <a:srgbClr val="F26B43"/>
          </p15:clr>
        </p15:guide>
        <p15:guide id="13" pos="2116">
          <p15:clr>
            <a:srgbClr val="F26B43"/>
          </p15:clr>
        </p15:guide>
        <p15:guide id="14" pos="2056">
          <p15:clr>
            <a:srgbClr val="F26B43"/>
          </p15:clr>
        </p15:guide>
        <p15:guide id="15" pos="1240">
          <p15:clr>
            <a:srgbClr val="F26B43"/>
          </p15:clr>
        </p15:guide>
        <p15:guide id="16" pos="1179">
          <p15:clr>
            <a:srgbClr val="F26B43"/>
          </p15:clr>
        </p15:guide>
        <p15:guide id="17" pos="363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4065">
          <p15:clr>
            <a:srgbClr val="F26B43"/>
          </p15:clr>
        </p15:guide>
        <p15:guide id="20" orient="horz" pos="1321">
          <p15:clr>
            <a:srgbClr val="F26B43"/>
          </p15:clr>
        </p15:guide>
        <p15:guide id="21" orient="horz" pos="777">
          <p15:clr>
            <a:srgbClr val="F26B43"/>
          </p15:clr>
        </p15:guide>
        <p15:guide id="22" orient="horz" pos="10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CFB12-37BA-0266-338C-9A0F988F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E3F81-2273-3837-327D-1572CCF1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8B183-E582-3067-6B4E-3E932888B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10B6-E5C6-45A3-B7EC-0015C6DC4D8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BF163-064D-69B0-AA69-FB81462CA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7933-E4A8-B4D0-0597-089AABEF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D199D-ACB3-71E7-007B-B3CE932A4C23}"/>
              </a:ext>
            </a:extLst>
          </p:cNvPr>
          <p:cNvSpPr/>
          <p:nvPr userDrawn="1"/>
        </p:nvSpPr>
        <p:spPr>
          <a:xfrm>
            <a:off x="0" y="0"/>
            <a:ext cx="12192000" cy="323850"/>
          </a:xfrm>
          <a:prstGeom prst="rect">
            <a:avLst/>
          </a:prstGeom>
          <a:solidFill>
            <a:srgbClr val="38824A"/>
          </a:solidFill>
          <a:ln>
            <a:solidFill>
              <a:srgbClr val="388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752A4A-1D93-6B9D-B169-5AFB3D9A60E0}"/>
              </a:ext>
            </a:extLst>
          </p:cNvPr>
          <p:cNvSpPr/>
          <p:nvPr userDrawn="1"/>
        </p:nvSpPr>
        <p:spPr>
          <a:xfrm>
            <a:off x="0" y="6534150"/>
            <a:ext cx="12192000" cy="323850"/>
          </a:xfrm>
          <a:prstGeom prst="rect">
            <a:avLst/>
          </a:prstGeom>
          <a:solidFill>
            <a:srgbClr val="38824A"/>
          </a:solidFill>
          <a:ln>
            <a:solidFill>
              <a:srgbClr val="388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EBA699C3-00C6-731A-61D3-916E8D3995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16" y="490169"/>
            <a:ext cx="957689" cy="1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B458F-C438-0C7A-453B-8DD63CE9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7D641-2DB9-2D26-D3CA-5BAA2957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0676C-0691-3532-E719-05BE8045E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197A-0D69-401E-8900-C2CA1EF7C42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8FFC4-188E-898A-BC1E-A50363E1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4341-7D69-3CD1-A2B3-A2327F079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5B1D-753A-4FEC-A2E0-B004EF34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42608"/>
            <a:ext cx="9448800" cy="932802"/>
          </a:xfrm>
        </p:spPr>
        <p:txBody>
          <a:bodyPr/>
          <a:lstStyle/>
          <a:p>
            <a:r>
              <a:rPr lang="en-GB" dirty="0"/>
              <a:t>Welcome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4452"/>
            <a:ext cx="9448800" cy="150354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Aims of the 1947 Club</a:t>
            </a:r>
          </a:p>
          <a:p>
            <a:r>
              <a:rPr lang="en-GB" dirty="0"/>
              <a:t>• Furtherance of Social and Professional Contacts</a:t>
            </a:r>
          </a:p>
          <a:p>
            <a:r>
              <a:rPr lang="en-GB" dirty="0"/>
              <a:t>• Providing assistance to Branch RICS </a:t>
            </a:r>
            <a:r>
              <a:rPr lang="en-GB" dirty="0" err="1"/>
              <a:t>matrics</a:t>
            </a:r>
            <a:endParaRPr lang="en-GB" dirty="0"/>
          </a:p>
          <a:p>
            <a:r>
              <a:rPr lang="en-GB" dirty="0"/>
              <a:t>• Preservation of the history and tradition of the 1947 Club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72" y="451983"/>
            <a:ext cx="3000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970" y="520766"/>
            <a:ext cx="1542430" cy="6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6EA99-36E5-4507-B87A-AC1E71C9F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/>
              <a:t>Legal obligations: examples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518D5-4071-488C-8C41-B46422B7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404447"/>
            <a:ext cx="11040533" cy="333741"/>
          </a:xfrm>
        </p:spPr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Why is ESG important?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6AF01B-31E5-4327-9F27-9A4EE730CDF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21379492"/>
              </p:ext>
            </p:extLst>
          </p:nvPr>
        </p:nvGraphicFramePr>
        <p:xfrm>
          <a:off x="575733" y="1315470"/>
          <a:ext cx="11039475" cy="45491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val="1017784839"/>
                    </a:ext>
                  </a:extLst>
                </a:gridCol>
                <a:gridCol w="3679825">
                  <a:extLst>
                    <a:ext uri="{9D8B030D-6E8A-4147-A177-3AD203B41FA5}">
                      <a16:colId xmlns:a16="http://schemas.microsoft.com/office/drawing/2014/main" val="2459359156"/>
                    </a:ext>
                  </a:extLst>
                </a:gridCol>
                <a:gridCol w="3679825">
                  <a:extLst>
                    <a:ext uri="{9D8B030D-6E8A-4147-A177-3AD203B41FA5}">
                      <a16:colId xmlns:a16="http://schemas.microsoft.com/office/drawing/2014/main" val="3416496211"/>
                    </a:ext>
                  </a:extLst>
                </a:gridCol>
              </a:tblGrid>
              <a:tr h="42744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Governance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741282"/>
                  </a:ext>
                </a:extLst>
              </a:tr>
              <a:tr h="476698">
                <a:tc>
                  <a:txBody>
                    <a:bodyPr/>
                    <a:lstStyle/>
                    <a:p>
                      <a:r>
                        <a:rPr lang="en-GB" dirty="0"/>
                        <a:t>The natural 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rights, wellbeing and interests of your people and the wider community: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governance of your organisation: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81315"/>
                  </a:ext>
                </a:extLst>
              </a:tr>
              <a:tr h="14517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Streamlined Energy &amp; Carbon Reporting (</a:t>
                      </a:r>
                      <a:r>
                        <a:rPr lang="en-GB" b="1" dirty="0"/>
                        <a:t>SECR</a:t>
                      </a:r>
                      <a:r>
                        <a:rPr lang="en-GB" dirty="0"/>
                        <a:t>) – large companies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Taskforce on Climate Related Financial Disclosures (</a:t>
                      </a:r>
                      <a:r>
                        <a:rPr lang="en-GB" b="1" dirty="0"/>
                        <a:t>TCFD</a:t>
                      </a:r>
                      <a:r>
                        <a:rPr lang="en-GB" dirty="0"/>
                        <a:t>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Environmental Protection Act 1990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Competition and Markets Authority (</a:t>
                      </a:r>
                      <a:r>
                        <a:rPr lang="en-GB" b="1" dirty="0"/>
                        <a:t>CMA</a:t>
                      </a:r>
                      <a:r>
                        <a:rPr lang="en-GB" dirty="0"/>
                        <a:t>) Green Claims Code &amp; </a:t>
                      </a:r>
                      <a:r>
                        <a:rPr lang="en-GB" b="1" dirty="0"/>
                        <a:t>Greenwashing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Modern Slavery Act 2015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Equality Act 2010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Human Rights Act 1998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(Draft EU legislation on supply chain due diligence for forced labour)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Bribery Act 2010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Data Protection Act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14270"/>
                  </a:ext>
                </a:extLst>
              </a:tr>
              <a:tr h="671710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Companies Act 2006 (Strategic Report &amp; Section 172 statements)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Health &amp; Safety at Work etc Act 1974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03241"/>
                  </a:ext>
                </a:extLst>
              </a:tr>
              <a:tr h="1082049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Non-Binding Principles:</a:t>
                      </a:r>
                    </a:p>
                    <a:p>
                      <a:pPr marL="685800" lvl="2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UN Sustainable Development Goals: 2030 Agenda</a:t>
                      </a:r>
                    </a:p>
                    <a:p>
                      <a:pPr marL="685800" lvl="2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UN Guiding Principles on Business &amp; Human Rights</a:t>
                      </a:r>
                    </a:p>
                    <a:p>
                      <a:pPr marL="342900" lvl="1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0259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F66C-FE72-4011-8C74-4DF5E3801B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DB043F-D9A1-4AC7-A671-0B12064538C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</a:rPr>
              <a:t>ESG: What is it and why is it important for your organisation?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74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D2D2A8CF-A7FB-4F35-AFE1-752844A6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17879" b="6702"/>
          <a:stretch/>
        </p:blipFill>
        <p:spPr>
          <a:xfrm>
            <a:off x="575734" y="1180006"/>
            <a:ext cx="3251166" cy="508598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87D853-C17D-4DF0-A68F-D21619D33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Reputation and Value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Why is ESG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03F1EFBE-6FC5-4E3B-A532-A391AE8323A1}" type="slidenum">
              <a:rPr lang="en-GB" noProof="0" smtClean="0"/>
              <a:pPr lvl="0"/>
              <a:t>11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lvl="0"/>
            <a:endParaRPr lang="en-GB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E0B9EA-18AB-4511-835C-0F16A5788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710440"/>
              </p:ext>
            </p:extLst>
          </p:nvPr>
        </p:nvGraphicFramePr>
        <p:xfrm>
          <a:off x="4029075" y="1180006"/>
          <a:ext cx="7915275" cy="518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033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/>
              <a:t>Identifying what you already have in place, prioritise and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ESG – Defining ESG for your organisation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75734" y="1274245"/>
            <a:ext cx="11040533" cy="532588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b="1" dirty="0"/>
              <a:t>ESG: What is it and why is it important for your organisation?</a:t>
            </a: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0929C-41F2-4B78-8689-6280E6F2423A}"/>
              </a:ext>
            </a:extLst>
          </p:cNvPr>
          <p:cNvGrpSpPr/>
          <p:nvPr/>
        </p:nvGrpSpPr>
        <p:grpSpPr>
          <a:xfrm>
            <a:off x="575732" y="1274245"/>
            <a:ext cx="11040533" cy="5104062"/>
            <a:chOff x="575732" y="2225099"/>
            <a:chExt cx="11040533" cy="312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ED0888-67CB-45B7-A038-BDFFB9651B2D}"/>
                </a:ext>
              </a:extLst>
            </p:cNvPr>
            <p:cNvSpPr/>
            <p:nvPr/>
          </p:nvSpPr>
          <p:spPr>
            <a:xfrm>
              <a:off x="575732" y="23726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0BAAAE2-B44A-4D3F-962F-F2F118D17F82}"/>
                </a:ext>
              </a:extLst>
            </p:cNvPr>
            <p:cNvSpPr/>
            <p:nvPr/>
          </p:nvSpPr>
          <p:spPr>
            <a:xfrm>
              <a:off x="1127758" y="2225099"/>
              <a:ext cx="9885984" cy="349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Identify key ESG issues/risks for your organisation – short/medium/long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46BAB4-9B38-4456-A115-4A8AEF69C1EB}"/>
                </a:ext>
              </a:extLst>
            </p:cNvPr>
            <p:cNvSpPr/>
            <p:nvPr/>
          </p:nvSpPr>
          <p:spPr>
            <a:xfrm>
              <a:off x="575732" y="28262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CE5EB6-298F-4AB2-9B02-60F28EB08B22}"/>
                </a:ext>
              </a:extLst>
            </p:cNvPr>
            <p:cNvSpPr/>
            <p:nvPr/>
          </p:nvSpPr>
          <p:spPr>
            <a:xfrm>
              <a:off x="1127758" y="2678699"/>
              <a:ext cx="9885984" cy="349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Current position -  Existing targets or obligations (own or externally imposed)/policies already in place?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0F12CC-AA36-4358-84F5-1B0412C49DAF}"/>
                </a:ext>
              </a:extLst>
            </p:cNvPr>
            <p:cNvSpPr/>
            <p:nvPr/>
          </p:nvSpPr>
          <p:spPr>
            <a:xfrm>
              <a:off x="575732" y="32798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0ED8D6-891A-4B98-8564-8648AB775E0B}"/>
                </a:ext>
              </a:extLst>
            </p:cNvPr>
            <p:cNvSpPr/>
            <p:nvPr/>
          </p:nvSpPr>
          <p:spPr>
            <a:xfrm>
              <a:off x="1127758" y="3132299"/>
              <a:ext cx="9885984" cy="3491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Development of new policies? – Benchmarking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60DF97-0D4E-4B2A-83FA-63EE64BFA98C}"/>
                </a:ext>
              </a:extLst>
            </p:cNvPr>
            <p:cNvSpPr/>
            <p:nvPr/>
          </p:nvSpPr>
          <p:spPr>
            <a:xfrm>
              <a:off x="575732" y="37334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6735ACF-CB07-4AC1-AADE-03F96099E4A4}"/>
                </a:ext>
              </a:extLst>
            </p:cNvPr>
            <p:cNvSpPr/>
            <p:nvPr/>
          </p:nvSpPr>
          <p:spPr>
            <a:xfrm>
              <a:off x="1127758" y="3585899"/>
              <a:ext cx="9885984" cy="349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Delivery – embedding and bring to life in day to day operations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613AD-864F-46A9-8ED6-F1B885936B2F}"/>
                </a:ext>
              </a:extLst>
            </p:cNvPr>
            <p:cNvSpPr/>
            <p:nvPr/>
          </p:nvSpPr>
          <p:spPr>
            <a:xfrm>
              <a:off x="575732" y="41870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3F76210-01E0-427D-881B-2909AAB0775A}"/>
                </a:ext>
              </a:extLst>
            </p:cNvPr>
            <p:cNvSpPr/>
            <p:nvPr/>
          </p:nvSpPr>
          <p:spPr>
            <a:xfrm>
              <a:off x="1127758" y="4039499"/>
              <a:ext cx="9885984" cy="349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Management Reporting – review of performance /adjustment of targets or approach?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6AFC5A-273C-48FE-BAC7-8FA655D42099}"/>
                </a:ext>
              </a:extLst>
            </p:cNvPr>
            <p:cNvSpPr/>
            <p:nvPr/>
          </p:nvSpPr>
          <p:spPr>
            <a:xfrm>
              <a:off x="575732" y="46406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F5B07C7-D089-4F2D-A2F8-30D95C2811FF}"/>
                </a:ext>
              </a:extLst>
            </p:cNvPr>
            <p:cNvSpPr/>
            <p:nvPr/>
          </p:nvSpPr>
          <p:spPr>
            <a:xfrm>
              <a:off x="1127757" y="4493099"/>
              <a:ext cx="9885985" cy="349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Assurance – how is performance and resilience assessed? Need for external audit?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F50C2-225B-471A-8D4B-1DE3F486F974}"/>
                </a:ext>
              </a:extLst>
            </p:cNvPr>
            <p:cNvSpPr/>
            <p:nvPr/>
          </p:nvSpPr>
          <p:spPr>
            <a:xfrm>
              <a:off x="575732" y="5094299"/>
              <a:ext cx="11040533" cy="2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D86D66C-0E2F-4335-BFE6-6C83D2987AA9}"/>
                </a:ext>
              </a:extLst>
            </p:cNvPr>
            <p:cNvSpPr/>
            <p:nvPr/>
          </p:nvSpPr>
          <p:spPr>
            <a:xfrm>
              <a:off x="1127758" y="4946699"/>
              <a:ext cx="9885985" cy="3465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524" tIns="14410" rIns="306524" bIns="1441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Communication – with stakeholders on progress and any adjustments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03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28696-8A76-4A22-B350-88E5204F9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9" t="-1" r="1" b="57197"/>
          <a:stretch/>
        </p:blipFill>
        <p:spPr>
          <a:xfrm flipH="1">
            <a:off x="-4" y="-1"/>
            <a:ext cx="12192003" cy="68580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1EFBE-6FC5-4E3B-A532-A391AE8323A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45666B-D554-40B2-8CCD-1BC82DFC73BF}"/>
              </a:ext>
            </a:extLst>
          </p:cNvPr>
          <p:cNvSpPr txBox="1">
            <a:spLocks/>
          </p:cNvSpPr>
          <p:nvPr/>
        </p:nvSpPr>
        <p:spPr>
          <a:xfrm>
            <a:off x="565080" y="760288"/>
            <a:ext cx="11051188" cy="35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711F7E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021A2AB-F094-4167-A2C6-43768F1F1A1D}"/>
              </a:ext>
            </a:extLst>
          </p:cNvPr>
          <p:cNvSpPr txBox="1">
            <a:spLocks/>
          </p:cNvSpPr>
          <p:nvPr/>
        </p:nvSpPr>
        <p:spPr>
          <a:xfrm>
            <a:off x="0" y="1238250"/>
            <a:ext cx="12192000" cy="95469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</a:rPr>
              <a:t>International Horizons: where are global organisations on ESG?</a:t>
            </a:r>
          </a:p>
        </p:txBody>
      </p:sp>
    </p:spTree>
    <p:extLst>
      <p:ext uri="{BB962C8B-B14F-4D97-AF65-F5344CB8AC3E}">
        <p14:creationId xmlns:p14="http://schemas.microsoft.com/office/powerpoint/2010/main" val="20839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6903" y="342905"/>
            <a:ext cx="5245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Tim Hill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Partner, Solicitor Advocate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M:</a:t>
            </a:r>
            <a:r>
              <a:rPr lang="en-GB" sz="1400" dirty="0">
                <a:solidFill>
                  <a:schemeClr val="bg1"/>
                </a:solidFill>
              </a:rPr>
              <a:t> +44 7740 157 416</a:t>
            </a:r>
          </a:p>
          <a:p>
            <a:r>
              <a:rPr lang="en-GB" sz="1400" dirty="0">
                <a:solidFill>
                  <a:schemeClr val="bg1"/>
                </a:solidFill>
              </a:rPr>
              <a:t>timhill@eversheds-sutherland.com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598C59-C0C9-4866-A099-00C632F89B6C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>
                <a:solidFill>
                  <a:srgbClr val="FFFFFF"/>
                </a:solidFill>
              </a:rPr>
              <a:t>NEWCASTLE-#5704686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BA27A1-E1D1-41DB-B94E-C4A00951020C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>
                <a:solidFill>
                  <a:srgbClr val="FFFFFF"/>
                </a:solidFill>
              </a:rPr>
              <a:t>NEWCASTLE-#5704686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DA548-D07B-45A8-947F-8190A2AD4BB7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>
                <a:solidFill>
                  <a:srgbClr val="FFFFFF"/>
                </a:solidFill>
              </a:rPr>
              <a:t>NEWCASTLE-#5704686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14E46-CF6D-415B-B5E9-343559542EC9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>
                <a:solidFill>
                  <a:srgbClr val="FFFFFF"/>
                </a:solidFill>
              </a:rPr>
              <a:t>NEWCASTLE-#5704686</a:t>
            </a:r>
          </a:p>
        </p:txBody>
      </p:sp>
    </p:spTree>
    <p:extLst>
      <p:ext uri="{BB962C8B-B14F-4D97-AF65-F5344CB8AC3E}">
        <p14:creationId xmlns:p14="http://schemas.microsoft.com/office/powerpoint/2010/main" val="2293823358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42608"/>
            <a:ext cx="9448800" cy="932802"/>
          </a:xfrm>
        </p:spPr>
        <p:txBody>
          <a:bodyPr/>
          <a:lstStyle/>
          <a:p>
            <a:r>
              <a:rPr lang="en-GB" dirty="0"/>
              <a:t>Next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4452"/>
            <a:ext cx="9448800" cy="2113808"/>
          </a:xfrm>
        </p:spPr>
        <p:txBody>
          <a:bodyPr>
            <a:normAutofit/>
          </a:bodyPr>
          <a:lstStyle/>
          <a:p>
            <a:r>
              <a:rPr lang="en-GB" b="1" dirty="0"/>
              <a:t>Friday 13</a:t>
            </a:r>
            <a:r>
              <a:rPr lang="en-GB" b="1" baseline="30000" dirty="0"/>
              <a:t>th</a:t>
            </a:r>
            <a:r>
              <a:rPr lang="en-GB" b="1" dirty="0"/>
              <a:t> January 2023</a:t>
            </a:r>
          </a:p>
          <a:p>
            <a:r>
              <a:rPr lang="en-GB" b="1" dirty="0"/>
              <a:t>Topic - TBC</a:t>
            </a:r>
            <a:endParaRPr lang="en-GB" dirty="0"/>
          </a:p>
          <a:p>
            <a:endParaRPr lang="en-GB" dirty="0"/>
          </a:p>
          <a:p>
            <a:r>
              <a:rPr lang="en-GB" dirty="0"/>
              <a:t>www.the1947club.co.uk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72" y="451983"/>
            <a:ext cx="3000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970" y="520766"/>
            <a:ext cx="1542430" cy="6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1FAC-DB3A-02BF-49B9-8673F712A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85" y="1649314"/>
            <a:ext cx="11673952" cy="1975066"/>
          </a:xfrm>
        </p:spPr>
        <p:txBody>
          <a:bodyPr>
            <a:noAutofit/>
          </a:bodyPr>
          <a:lstStyle/>
          <a:p>
            <a:r>
              <a:rPr lang="en-GB" sz="4400" b="1" dirty="0"/>
              <a:t>How ESG is driving change for developers, investors, companies and organisations of all sizes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13A22-F69B-1E26-1147-4B052694D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865" y="4254299"/>
            <a:ext cx="5068316" cy="2050349"/>
          </a:xfrm>
        </p:spPr>
        <p:txBody>
          <a:bodyPr numCol="1">
            <a:normAutofit/>
          </a:bodyPr>
          <a:lstStyle/>
          <a:p>
            <a:pPr algn="l"/>
            <a:r>
              <a:rPr lang="en-GB" sz="1800" dirty="0">
                <a:latin typeface="+mj-lt"/>
              </a:rPr>
              <a:t>Presented by </a:t>
            </a:r>
          </a:p>
          <a:p>
            <a:pPr algn="l"/>
            <a:r>
              <a:rPr lang="en-GB" sz="1800" b="1" dirty="0">
                <a:latin typeface="+mj-lt"/>
              </a:rPr>
              <a:t>Ben Lawry</a:t>
            </a:r>
            <a:r>
              <a:rPr lang="en-GB" sz="1800" dirty="0">
                <a:latin typeface="+mj-lt"/>
              </a:rPr>
              <a:t>, Associate Director, Roberts </a:t>
            </a:r>
          </a:p>
          <a:p>
            <a:pPr algn="l"/>
            <a:r>
              <a:rPr lang="en-GB" sz="1800" dirty="0">
                <a:latin typeface="+mj-lt"/>
              </a:rPr>
              <a:t>Environmental Ltd</a:t>
            </a:r>
          </a:p>
          <a:p>
            <a:pPr algn="l"/>
            <a:r>
              <a:rPr lang="en-GB" sz="1800" dirty="0">
                <a:latin typeface="+mj-lt"/>
              </a:rPr>
              <a:t>and </a:t>
            </a:r>
          </a:p>
          <a:p>
            <a:pPr algn="l"/>
            <a:r>
              <a:rPr lang="en-GB" sz="1800" b="1" dirty="0">
                <a:latin typeface="+mj-lt"/>
              </a:rPr>
              <a:t>Tim Hill</a:t>
            </a:r>
            <a:r>
              <a:rPr lang="en-GB" sz="1800" dirty="0">
                <a:latin typeface="+mj-lt"/>
              </a:rPr>
              <a:t>, Partner, Eversheds Sutherland </a:t>
            </a:r>
          </a:p>
          <a:p>
            <a:endParaRPr lang="en-US" dirty="0"/>
          </a:p>
        </p:txBody>
      </p:sp>
      <p:pic>
        <p:nvPicPr>
          <p:cNvPr id="4" name="AEB0AF90E3924E168E707F4DECB9FC56">
            <a:extLst>
              <a:ext uri="{FF2B5EF4-FFF2-40B4-BE49-F238E27FC236}">
                <a16:creationId xmlns:a16="http://schemas.microsoft.com/office/drawing/2014/main" id="{A78C385E-6046-7A62-3837-947B16A0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946" y="-404623"/>
            <a:ext cx="1098486" cy="2639667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D8183B1-1273-9916-858C-5BA4DAC98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96" y="365967"/>
            <a:ext cx="4043341" cy="772762"/>
          </a:xfrm>
          <a:prstGeom prst="rect">
            <a:avLst/>
          </a:prstGeom>
        </p:spPr>
      </p:pic>
      <p:pic>
        <p:nvPicPr>
          <p:cNvPr id="2052" name="Picture 4" descr="Investment in ESG - a real estate view – part 3">
            <a:extLst>
              <a:ext uri="{FF2B5EF4-FFF2-40B4-BE49-F238E27FC236}">
                <a16:creationId xmlns:a16="http://schemas.microsoft.com/office/drawing/2014/main" id="{741FC79F-5EC3-AAEB-9FFC-2E6A04D6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89" y="4134965"/>
            <a:ext cx="3766341" cy="25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739A9-0AF8-0C1B-6159-32682693DFB1}"/>
              </a:ext>
            </a:extLst>
          </p:cNvPr>
          <p:cNvSpPr txBox="1"/>
          <p:nvPr/>
        </p:nvSpPr>
        <p:spPr>
          <a:xfrm>
            <a:off x="4936344" y="4134965"/>
            <a:ext cx="341495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j-lt"/>
              </a:rPr>
              <a:t>Introduced by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+mj-lt"/>
              </a:rPr>
              <a:t>Jeff Roberts</a:t>
            </a:r>
            <a:r>
              <a:rPr lang="en-GB" dirty="0">
                <a:latin typeface="+mj-lt"/>
              </a:rPr>
              <a:t>, Managing Director, Roberts Environmental Ltd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04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161B0F-B805-4F2D-8FB2-95690E10B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271" y="3783168"/>
            <a:ext cx="10553155" cy="2163912"/>
          </a:xfrm>
        </p:spPr>
        <p:txBody>
          <a:bodyPr>
            <a:noAutofit/>
          </a:bodyPr>
          <a:lstStyle/>
          <a:p>
            <a:pPr algn="r"/>
            <a:r>
              <a:rPr lang="en-GB" sz="3200" dirty="0"/>
              <a:t>Ben Lawry</a:t>
            </a:r>
            <a:br>
              <a:rPr lang="en-GB" sz="3200" dirty="0"/>
            </a:br>
            <a:r>
              <a:rPr lang="en-GB" sz="3200" dirty="0"/>
              <a:t>Associate Director</a:t>
            </a:r>
            <a:br>
              <a:rPr lang="en-GB" sz="3200" dirty="0"/>
            </a:br>
            <a:r>
              <a:rPr lang="en-GB" sz="3200" dirty="0"/>
              <a:t>Head of ESG and Sustainability </a:t>
            </a:r>
            <a:br>
              <a:rPr lang="en-GB" sz="3200" dirty="0"/>
            </a:br>
            <a:r>
              <a:rPr lang="en-GB" sz="3200" dirty="0"/>
              <a:t>Roberts Environmental Ltd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AE005-D44A-5D43-2C7C-DD6ACA03AEC4}"/>
              </a:ext>
            </a:extLst>
          </p:cNvPr>
          <p:cNvSpPr txBox="1"/>
          <p:nvPr/>
        </p:nvSpPr>
        <p:spPr>
          <a:xfrm>
            <a:off x="575188" y="783513"/>
            <a:ext cx="467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+mj-lt"/>
              </a:rPr>
              <a:t>ESG Drivers and Benefits</a:t>
            </a:r>
          </a:p>
          <a:p>
            <a:r>
              <a:rPr lang="en-GB" sz="3200">
                <a:latin typeface="+mj-lt"/>
              </a:rPr>
              <a:t>A Real-Estate Perspective 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D6BFE9-25ED-A576-9004-7DB99DF30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07" y="910919"/>
            <a:ext cx="4969719" cy="949811"/>
          </a:xfrm>
          <a:prstGeom prst="rect">
            <a:avLst/>
          </a:prstGeom>
        </p:spPr>
      </p:pic>
      <p:pic>
        <p:nvPicPr>
          <p:cNvPr id="1026" name="Picture 2" descr="How Singapore is Pioneering the Way to Creating a Greener Urban Environment  | ArchDaily">
            <a:extLst>
              <a:ext uri="{FF2B5EF4-FFF2-40B4-BE49-F238E27FC236}">
                <a16:creationId xmlns:a16="http://schemas.microsoft.com/office/drawing/2014/main" id="{37974D8E-B0FB-E937-E645-9BAD3927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8" y="2282520"/>
            <a:ext cx="5265173" cy="36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3C88017-2C62-7400-D06F-1D7E17EDD0A9}"/>
              </a:ext>
            </a:extLst>
          </p:cNvPr>
          <p:cNvSpPr/>
          <p:nvPr/>
        </p:nvSpPr>
        <p:spPr>
          <a:xfrm>
            <a:off x="6059812" y="538498"/>
            <a:ext cx="4370952" cy="975265"/>
          </a:xfrm>
          <a:prstGeom prst="rect">
            <a:avLst/>
          </a:prstGeom>
          <a:noFill/>
          <a:ln>
            <a:solidFill>
              <a:srgbClr val="3882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A51DFE-D05F-4CF5-1148-D9E5B4E78F8B}"/>
              </a:ext>
            </a:extLst>
          </p:cNvPr>
          <p:cNvSpPr txBox="1">
            <a:spLocks noChangeArrowheads="1"/>
          </p:cNvSpPr>
          <p:nvPr/>
        </p:nvSpPr>
        <p:spPr>
          <a:xfrm>
            <a:off x="374219" y="0"/>
            <a:ext cx="5872955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8824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ESG in Property - Context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9E5FC1-E01C-65A5-47D0-FE2DD4D479F9}"/>
              </a:ext>
            </a:extLst>
          </p:cNvPr>
          <p:cNvSpPr/>
          <p:nvPr/>
        </p:nvSpPr>
        <p:spPr>
          <a:xfrm rot="5400000">
            <a:off x="900840" y="3108206"/>
            <a:ext cx="3194025" cy="3264115"/>
          </a:xfrm>
          <a:prstGeom prst="ellipse">
            <a:avLst/>
          </a:prstGeom>
          <a:solidFill>
            <a:srgbClr val="38824A">
              <a:alpha val="86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83EDF6-2AD9-452A-E25C-BC6B0054C5D2}"/>
              </a:ext>
            </a:extLst>
          </p:cNvPr>
          <p:cNvSpPr/>
          <p:nvPr/>
        </p:nvSpPr>
        <p:spPr>
          <a:xfrm rot="5400000">
            <a:off x="6961754" y="3108207"/>
            <a:ext cx="3194024" cy="3264115"/>
          </a:xfrm>
          <a:prstGeom prst="ellipse">
            <a:avLst/>
          </a:prstGeom>
          <a:solidFill>
            <a:srgbClr val="38824A">
              <a:alpha val="86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43032-EA21-D746-D054-8BD3925C8FF0}"/>
              </a:ext>
            </a:extLst>
          </p:cNvPr>
          <p:cNvSpPr/>
          <p:nvPr/>
        </p:nvSpPr>
        <p:spPr>
          <a:xfrm rot="5400000">
            <a:off x="3931297" y="3108206"/>
            <a:ext cx="3194025" cy="3264115"/>
          </a:xfrm>
          <a:prstGeom prst="ellipse">
            <a:avLst/>
          </a:prstGeom>
          <a:solidFill>
            <a:srgbClr val="38824A">
              <a:alpha val="86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DF614F0-9073-59F6-DFFA-0DB289E8A6B8}"/>
              </a:ext>
            </a:extLst>
          </p:cNvPr>
          <p:cNvSpPr txBox="1">
            <a:spLocks noChangeArrowheads="1"/>
          </p:cNvSpPr>
          <p:nvPr/>
        </p:nvSpPr>
        <p:spPr>
          <a:xfrm>
            <a:off x="415670" y="1440288"/>
            <a:ext cx="4969668" cy="179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824A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Owners, occupiers and investors are increasingly requiring transparent, comparable and detailed material information on ESG criteria.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A3FF4-4A21-C70B-A4F7-962422EF9482}"/>
              </a:ext>
            </a:extLst>
          </p:cNvPr>
          <p:cNvSpPr txBox="1"/>
          <p:nvPr/>
        </p:nvSpPr>
        <p:spPr>
          <a:xfrm>
            <a:off x="1037040" y="3381344"/>
            <a:ext cx="28212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and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sources and Efficiency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Change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Biodiversity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A5C958-73F4-E33B-D6B2-873B4E7099D6}"/>
              </a:ext>
            </a:extLst>
          </p:cNvPr>
          <p:cNvSpPr txBox="1"/>
          <p:nvPr/>
        </p:nvSpPr>
        <p:spPr>
          <a:xfrm>
            <a:off x="4271972" y="3336214"/>
            <a:ext cx="26378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Occupier and Community Relations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and Wellbeing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Accessibility and Transport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Indoor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87620-BEFD-A7F5-C9D3-FFA2549E4652}"/>
              </a:ext>
            </a:extLst>
          </p:cNvPr>
          <p:cNvSpPr txBox="1"/>
          <p:nvPr/>
        </p:nvSpPr>
        <p:spPr>
          <a:xfrm>
            <a:off x="7297622" y="3406877"/>
            <a:ext cx="27559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8721C-1C14-065F-CDA8-C7A241CBE8B6}"/>
              </a:ext>
            </a:extLst>
          </p:cNvPr>
          <p:cNvSpPr txBox="1"/>
          <p:nvPr/>
        </p:nvSpPr>
        <p:spPr>
          <a:xfrm>
            <a:off x="6270021" y="1678449"/>
            <a:ext cx="2559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3882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FACCCF-FCEC-059D-0927-E98B88EF9895}"/>
              </a:ext>
            </a:extLst>
          </p:cNvPr>
          <p:cNvSpPr txBox="1"/>
          <p:nvPr/>
        </p:nvSpPr>
        <p:spPr>
          <a:xfrm>
            <a:off x="6227250" y="585918"/>
            <a:ext cx="2302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3882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6A3A0C-A0EF-1D6A-4FFA-F43FC69B875F}"/>
              </a:ext>
            </a:extLst>
          </p:cNvPr>
          <p:cNvSpPr txBox="1"/>
          <p:nvPr/>
        </p:nvSpPr>
        <p:spPr>
          <a:xfrm>
            <a:off x="7514072" y="695874"/>
            <a:ext cx="291188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824A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buildings which will be around in 2050, already exist today. Therefore, need to retrofit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6F64785-ECFE-3E16-797A-7030B6CBD4A5}"/>
              </a:ext>
            </a:extLst>
          </p:cNvPr>
          <p:cNvSpPr txBox="1"/>
          <p:nvPr/>
        </p:nvSpPr>
        <p:spPr>
          <a:xfrm>
            <a:off x="7618969" y="1678449"/>
            <a:ext cx="27117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24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24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UK's carbon is caused by the built environment 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B6BB3AE4-AA4F-42CB-76F3-DB9EB5DF7349}"/>
              </a:ext>
            </a:extLst>
          </p:cNvPr>
          <p:cNvSpPr/>
          <p:nvPr/>
        </p:nvSpPr>
        <p:spPr>
          <a:xfrm>
            <a:off x="6059812" y="1669751"/>
            <a:ext cx="4370952" cy="975265"/>
          </a:xfrm>
          <a:prstGeom prst="rect">
            <a:avLst/>
          </a:prstGeom>
          <a:noFill/>
          <a:ln>
            <a:solidFill>
              <a:srgbClr val="3882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20CBC8B-7AAA-446A-D703-224D4E6EC3EE}"/>
              </a:ext>
            </a:extLst>
          </p:cNvPr>
          <p:cNvSpPr txBox="1">
            <a:spLocks noChangeArrowheads="1"/>
          </p:cNvSpPr>
          <p:nvPr/>
        </p:nvSpPr>
        <p:spPr>
          <a:xfrm>
            <a:off x="330395" y="165768"/>
            <a:ext cx="10135743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8824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What Are The Risks and Opportunities of ESG Implementation?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94B02F0-459B-EE94-ED5E-8E4D21D0A22F}"/>
              </a:ext>
            </a:extLst>
          </p:cNvPr>
          <p:cNvGraphicFramePr>
            <a:graphicFrameLocks noGrp="1"/>
          </p:cNvGraphicFramePr>
          <p:nvPr/>
        </p:nvGraphicFramePr>
        <p:xfrm>
          <a:off x="1289579" y="1422400"/>
          <a:ext cx="9141132" cy="4696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1076">
                  <a:extLst>
                    <a:ext uri="{9D8B030D-6E8A-4147-A177-3AD203B41FA5}">
                      <a16:colId xmlns:a16="http://schemas.microsoft.com/office/drawing/2014/main" val="728658428"/>
                    </a:ext>
                  </a:extLst>
                </a:gridCol>
                <a:gridCol w="3316517">
                  <a:extLst>
                    <a:ext uri="{9D8B030D-6E8A-4147-A177-3AD203B41FA5}">
                      <a16:colId xmlns:a16="http://schemas.microsoft.com/office/drawing/2014/main" val="437240676"/>
                    </a:ext>
                  </a:extLst>
                </a:gridCol>
                <a:gridCol w="3953539">
                  <a:extLst>
                    <a:ext uri="{9D8B030D-6E8A-4147-A177-3AD203B41FA5}">
                      <a16:colId xmlns:a16="http://schemas.microsoft.com/office/drawing/2014/main" val="3403347244"/>
                    </a:ext>
                  </a:extLst>
                </a:gridCol>
              </a:tblGrid>
              <a:tr h="33754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Risk</a:t>
                      </a:r>
                    </a:p>
                  </a:txBody>
                  <a:tcPr>
                    <a:solidFill>
                      <a:srgbClr val="3882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Opportunity</a:t>
                      </a:r>
                    </a:p>
                  </a:txBody>
                  <a:tcPr>
                    <a:solidFill>
                      <a:srgbClr val="388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46533"/>
                  </a:ext>
                </a:extLst>
              </a:tr>
              <a:tr h="13501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/>
                        <a:t>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Fines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Lower Asset value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Lower Occupier Attraction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Stranded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Higher Asset Value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Higher Occupier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Investment Attraction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81421"/>
                  </a:ext>
                </a:extLst>
              </a:tr>
              <a:tr h="142630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Damage, e.g., Floods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Operational Impact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Increased insurance Premiums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Stranded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Retained Asset Value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Resilience – financial and operational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531853"/>
                  </a:ext>
                </a:extLst>
              </a:tr>
              <a:tr h="13213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/>
                        <a:t>Transitional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Increased Operating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Lack of adaption to shifting market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Reputational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</a:rPr>
                        <a:t>Stranded assets</a:t>
                      </a:r>
                      <a:endParaRPr lang="en-US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Reduced operational costs and exposure to fuel prices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Increased capital availability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Reputational improvement 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8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8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535277-FCD1-5C3C-7A3B-D764517C6D7C}"/>
              </a:ext>
            </a:extLst>
          </p:cNvPr>
          <p:cNvSpPr txBox="1"/>
          <p:nvPr/>
        </p:nvSpPr>
        <p:spPr>
          <a:xfrm>
            <a:off x="4566347" y="4469803"/>
            <a:ext cx="3468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Investors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Limiting regulatory Exposure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Reducing Investment Risk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Future Asset Protection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9BF7B-962F-694E-D242-9A08D2B14921}"/>
              </a:ext>
            </a:extLst>
          </p:cNvPr>
          <p:cNvSpPr txBox="1"/>
          <p:nvPr/>
        </p:nvSpPr>
        <p:spPr>
          <a:xfrm>
            <a:off x="1817367" y="2177142"/>
            <a:ext cx="3209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Owners 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Increasing Occupier Demand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Limiting Regulatory Risk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Retaining Asset Value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Attracting Investors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50968-6E46-A557-8892-D94FC7795B15}"/>
              </a:ext>
            </a:extLst>
          </p:cNvPr>
          <p:cNvSpPr txBox="1"/>
          <p:nvPr/>
        </p:nvSpPr>
        <p:spPr>
          <a:xfrm>
            <a:off x="7077359" y="2096445"/>
            <a:ext cx="4090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Occupiers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Reducing Operational Costs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Improving Staff productivity and Retention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Meeting CSR Objectives</a:t>
            </a:r>
          </a:p>
          <a:p>
            <a:pPr marL="232174" marR="0" lvl="0" indent="-2321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Corporate Reporting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72A25CC-2648-5B25-7034-D6E0FC916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95" y="116416"/>
            <a:ext cx="5843785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dirty="0">
                <a:solidFill>
                  <a:srgbClr val="38824A"/>
                </a:solidFill>
                <a:latin typeface="+mn-lt"/>
              </a:rPr>
              <a:t>What Are The Drivers?</a:t>
            </a:r>
          </a:p>
        </p:txBody>
      </p:sp>
      <p:pic>
        <p:nvPicPr>
          <p:cNvPr id="1028" name="Picture 4" descr="Curved Arrow Png Transparent Images - Two Sided Curved Arrow, Png Download  , Transparent Png Image - PNGitem">
            <a:extLst>
              <a:ext uri="{FF2B5EF4-FFF2-40B4-BE49-F238E27FC236}">
                <a16:creationId xmlns:a16="http://schemas.microsoft.com/office/drawing/2014/main" id="{46B847E8-E640-79C0-E049-8A75CDFA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0725" l="10000" r="90000">
                        <a14:foregroundMark x1="33953" y1="10118" x2="33953" y2="10118"/>
                        <a14:foregroundMark x1="65116" y1="90725" x2="65116" y2="9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98" y="4113876"/>
            <a:ext cx="2142499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urved Arrow Png Transparent Images - Two Sided Curved Arrow, Png Download  , Transparent Png Image - PNGitem">
            <a:extLst>
              <a:ext uri="{FF2B5EF4-FFF2-40B4-BE49-F238E27FC236}">
                <a16:creationId xmlns:a16="http://schemas.microsoft.com/office/drawing/2014/main" id="{5B3E8401-5FA1-B0B6-3CBC-C18FD892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0725" l="10000" r="90000">
                        <a14:foregroundMark x1="33953" y1="10118" x2="33953" y2="10118"/>
                        <a14:foregroundMark x1="65116" y1="90725" x2="65116" y2="9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6336">
            <a:off x="7442498" y="4113877"/>
            <a:ext cx="2142499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urved Arrow Png Transparent Images - Two Sided Curved Arrow, Png Download  , Transparent Png Image - PNGitem">
            <a:extLst>
              <a:ext uri="{FF2B5EF4-FFF2-40B4-BE49-F238E27FC236}">
                <a16:creationId xmlns:a16="http://schemas.microsoft.com/office/drawing/2014/main" id="{70A56F7D-8FD5-8F29-01CD-54D967EC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0725" l="10000" r="90000">
                        <a14:foregroundMark x1="33953" y1="10118" x2="33953" y2="10118"/>
                        <a14:foregroundMark x1="65116" y1="90725" x2="65116" y2="9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083">
            <a:off x="4902646" y="876136"/>
            <a:ext cx="2142499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4BD70-43CC-1318-8E58-3FF77B5ECBE4}"/>
              </a:ext>
            </a:extLst>
          </p:cNvPr>
          <p:cNvSpPr/>
          <p:nvPr/>
        </p:nvSpPr>
        <p:spPr>
          <a:xfrm>
            <a:off x="1499916" y="1995279"/>
            <a:ext cx="3539863" cy="1956658"/>
          </a:xfrm>
          <a:prstGeom prst="roundRect">
            <a:avLst/>
          </a:prstGeom>
          <a:noFill/>
          <a:ln>
            <a:solidFill>
              <a:srgbClr val="3882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F11D0F-BE86-FEA6-C4F6-4210FBD5B164}"/>
              </a:ext>
            </a:extLst>
          </p:cNvPr>
          <p:cNvSpPr/>
          <p:nvPr/>
        </p:nvSpPr>
        <p:spPr>
          <a:xfrm>
            <a:off x="6980267" y="1995279"/>
            <a:ext cx="3539863" cy="1956658"/>
          </a:xfrm>
          <a:prstGeom prst="roundRect">
            <a:avLst/>
          </a:prstGeom>
          <a:noFill/>
          <a:ln>
            <a:solidFill>
              <a:srgbClr val="3882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D7295D-2E9F-1768-4947-846769A5EDAB}"/>
              </a:ext>
            </a:extLst>
          </p:cNvPr>
          <p:cNvSpPr/>
          <p:nvPr/>
        </p:nvSpPr>
        <p:spPr>
          <a:xfrm>
            <a:off x="4211848" y="4240410"/>
            <a:ext cx="3539863" cy="1956658"/>
          </a:xfrm>
          <a:prstGeom prst="roundRect">
            <a:avLst/>
          </a:prstGeom>
          <a:noFill/>
          <a:ln>
            <a:solidFill>
              <a:srgbClr val="38824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0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7D53A48-CEDF-BAC1-67AD-68F66D92CEF3}"/>
              </a:ext>
            </a:extLst>
          </p:cNvPr>
          <p:cNvSpPr txBox="1">
            <a:spLocks noChangeArrowheads="1"/>
          </p:cNvSpPr>
          <p:nvPr/>
        </p:nvSpPr>
        <p:spPr>
          <a:xfrm>
            <a:off x="462651" y="146052"/>
            <a:ext cx="755285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8824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 Regulatory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0138-A89C-7CD8-2C35-634733F39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2" y="1562102"/>
            <a:ext cx="3720916" cy="35607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endParaRPr lang="en-US" altLang="en-US" sz="1800" b="1" dirty="0"/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Key policy currently Minimum Energy Efficiency Standard (MEES).</a:t>
            </a:r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Unlawful to let properties with an Energy Performance Certificate (EPC) rating below an 'E' rating</a:t>
            </a:r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By 2027, properties required to meet minimum band C</a:t>
            </a:r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By 2030, properties required to meet minimum band B</a:t>
            </a:r>
          </a:p>
          <a:p>
            <a:pPr>
              <a:lnSpc>
                <a:spcPct val="90000"/>
              </a:lnSpc>
              <a:buClr>
                <a:srgbClr val="38824A"/>
              </a:buClr>
              <a:buFont typeface="Wingdings" panose="05000000000000000000" pitchFamily="2" charset="2"/>
              <a:buChar char="Ø"/>
              <a:defRPr/>
            </a:pPr>
            <a:endParaRPr lang="en-US" sz="1800" dirty="0"/>
          </a:p>
        </p:txBody>
      </p:sp>
      <p:pic>
        <p:nvPicPr>
          <p:cNvPr id="1026" name="Picture 2" descr="Commercial EPC - TheGreenAge">
            <a:extLst>
              <a:ext uri="{FF2B5EF4-FFF2-40B4-BE49-F238E27FC236}">
                <a16:creationId xmlns:a16="http://schemas.microsoft.com/office/drawing/2014/main" id="{CF5ED95F-BB7C-1A8E-A0CF-E93E9D5CF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1514"/>
          <a:stretch/>
        </p:blipFill>
        <p:spPr bwMode="auto">
          <a:xfrm>
            <a:off x="4419086" y="1581151"/>
            <a:ext cx="7552854" cy="47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9FABD-F7C1-F554-8FA2-23887D29B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579" r="1" b="1"/>
          <a:stretch/>
        </p:blipFill>
        <p:spPr>
          <a:xfrm>
            <a:off x="304048" y="846922"/>
            <a:ext cx="10459432" cy="54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A picture containing plant&#10;&#10;Description automatically generated">
            <a:extLst>
              <a:ext uri="{FF2B5EF4-FFF2-40B4-BE49-F238E27FC236}">
                <a16:creationId xmlns:a16="http://schemas.microsoft.com/office/drawing/2014/main" id="{1FBA688A-354B-47F7-A1A2-FFD231572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7" r="9317"/>
          <a:stretch/>
        </p:blipFill>
        <p:spPr>
          <a:xfrm>
            <a:off x="6493404" y="0"/>
            <a:ext cx="5580062" cy="6857990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0804" y="855617"/>
            <a:ext cx="9745200" cy="628654"/>
          </a:xfrm>
        </p:spPr>
        <p:txBody>
          <a:bodyPr/>
          <a:lstStyle/>
          <a:p>
            <a:r>
              <a:rPr lang="en-GB" i="1" dirty="0"/>
              <a:t>A legal and client perspective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0801" y="218547"/>
            <a:ext cx="9745135" cy="63707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ESG Drivers and Benefits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AC4082F-8B9D-48C3-9BEB-1AB995FAFFD2}"/>
              </a:ext>
            </a:extLst>
          </p:cNvPr>
          <p:cNvSpPr txBox="1">
            <a:spLocks/>
          </p:cNvSpPr>
          <p:nvPr/>
        </p:nvSpPr>
        <p:spPr>
          <a:xfrm>
            <a:off x="1686572" y="4540376"/>
            <a:ext cx="7896812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Tim Hill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9A3FE39-D3A8-4DE0-BDD6-580A661CE151}"/>
              </a:ext>
            </a:extLst>
          </p:cNvPr>
          <p:cNvSpPr txBox="1">
            <a:spLocks/>
          </p:cNvSpPr>
          <p:nvPr/>
        </p:nvSpPr>
        <p:spPr>
          <a:xfrm>
            <a:off x="1686572" y="4956149"/>
            <a:ext cx="7896812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sz="20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Partner, Solicitor Advocate</a:t>
            </a:r>
          </a:p>
          <a:p>
            <a:r>
              <a:rPr lang="en-GB" dirty="0"/>
              <a:t>Eversheds Sutherland (International) LLP</a:t>
            </a:r>
          </a:p>
        </p:txBody>
      </p:sp>
    </p:spTree>
    <p:extLst>
      <p:ext uri="{BB962C8B-B14F-4D97-AF65-F5344CB8AC3E}">
        <p14:creationId xmlns:p14="http://schemas.microsoft.com/office/powerpoint/2010/main" val="1866062683"/>
      </p:ext>
    </p:extLst>
  </p:cSld>
  <p:clrMapOvr>
    <a:masterClrMapping/>
  </p:clrMapOvr>
</p:sld>
</file>

<file path=ppt/theme/theme1.xml><?xml version="1.0" encoding="utf-8"?>
<a:theme xmlns:a="http://schemas.openxmlformats.org/drawingml/2006/main" name="Eversheds purple">
  <a:themeElements>
    <a:clrScheme name="evpurple">
      <a:dk1>
        <a:srgbClr val="000000"/>
      </a:dk1>
      <a:lt1>
        <a:sysClr val="window" lastClr="FFFFFF"/>
      </a:lt1>
      <a:dk2>
        <a:srgbClr val="CD051D"/>
      </a:dk2>
      <a:lt2>
        <a:srgbClr val="CAD100"/>
      </a:lt2>
      <a:accent1>
        <a:srgbClr val="711F7E"/>
      </a:accent1>
      <a:accent2>
        <a:srgbClr val="0066B2"/>
      </a:accent2>
      <a:accent3>
        <a:srgbClr val="5BC5F2"/>
      </a:accent3>
      <a:accent4>
        <a:srgbClr val="2F912D"/>
      </a:accent4>
      <a:accent5>
        <a:srgbClr val="FEC600"/>
      </a:accent5>
      <a:accent6>
        <a:srgbClr val="F39100"/>
      </a:accent6>
      <a:hlink>
        <a:srgbClr val="E1326B"/>
      </a:hlink>
      <a:folHlink>
        <a:srgbClr val="BEC3C6"/>
      </a:folHlink>
    </a:clrScheme>
    <a:fontScheme name="Al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BF3F43F-507E-4FC4-9EC0-A97CEDFE1EBF}" vid="{F692FA4A-D1E2-4801-A438-0A68C72B4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 C L O U D _ U K ! 2 0 6 5 5 3 0 1 6 . 1 < / d o c u m e n t i d >  
     < s e n d e r i d > 3 1 3 3 9 < / s e n d e r i d >  
     < s e n d e r e m a i l > T I M H I L L @ E V E R S H E D S - S U T H E R L A N D . C O M < / s e n d e r e m a i l >  
     < l a s t m o d i f i e d > 2 0 2 2 - 1 0 - 3 1 T 1 5 : 0 6 : 1 0 . 0 0 0 0 0 0 0 + 0 0 : 0 0 < / l a s t m o d i f i e d >  
     < d a t a b a s e > C L O U D _ U K < / d a t a b a s e >  
 < / p r o p e r t i e s > 
</file>

<file path=customXml/itemProps1.xml><?xml version="1.0" encoding="utf-8"?>
<ds:datastoreItem xmlns:ds="http://schemas.openxmlformats.org/officeDocument/2006/customXml" ds:itemID="{EFA73074-3C3C-41E8-BC28-AD574EC25F4D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</TotalTime>
  <Words>747</Words>
  <Application>Microsoft Office PowerPoint</Application>
  <PresentationFormat>Widescreen</PresentationFormat>
  <Paragraphs>170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Verdana</vt:lpstr>
      <vt:lpstr>Wingdings</vt:lpstr>
      <vt:lpstr>Eversheds purple</vt:lpstr>
      <vt:lpstr>Office Theme</vt:lpstr>
      <vt:lpstr>1_Office Theme</vt:lpstr>
      <vt:lpstr>Vapor Trail</vt:lpstr>
      <vt:lpstr>Welcome  </vt:lpstr>
      <vt:lpstr>How ESG is driving change for developers, investors, companies and organisations of all sizes</vt:lpstr>
      <vt:lpstr>Ben Lawry Associate Director Head of ESG and Sustainability  Roberts Environmental Ltd</vt:lpstr>
      <vt:lpstr>PowerPoint Presentation</vt:lpstr>
      <vt:lpstr>PowerPoint Presentation</vt:lpstr>
      <vt:lpstr>What Are The Drivers?</vt:lpstr>
      <vt:lpstr>PowerPoint Presentation</vt:lpstr>
      <vt:lpstr>PowerPoint Presentation</vt:lpstr>
      <vt:lpstr>ESG Drivers and Benefits</vt:lpstr>
      <vt:lpstr>Why is ESG important?</vt:lpstr>
      <vt:lpstr>Why is ESG important</vt:lpstr>
      <vt:lpstr>ESG – Defining ESG for your organisation</vt:lpstr>
      <vt:lpstr>PowerPoint Presentation</vt:lpstr>
      <vt:lpstr>PowerPoint Presentation</vt:lpstr>
      <vt:lpstr>Next event</vt:lpstr>
    </vt:vector>
  </TitlesOfParts>
  <Company>Eversheds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In-house Counsel Training</dc:title>
  <dc:creator>Eversheds Sutherland</dc:creator>
  <cp:lastModifiedBy>Ben Lawry</cp:lastModifiedBy>
  <cp:revision>171</cp:revision>
  <dcterms:created xsi:type="dcterms:W3CDTF">2021-10-06T12:39:58Z</dcterms:created>
  <dcterms:modified xsi:type="dcterms:W3CDTF">2022-11-22T15:02:44Z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