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1" r:id="rId14"/>
    <p:sldId id="272" r:id="rId15"/>
    <p:sldId id="279" r:id="rId16"/>
    <p:sldId id="276" r:id="rId17"/>
    <p:sldId id="273" r:id="rId18"/>
    <p:sldId id="274" r:id="rId19"/>
    <p:sldId id="275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72" d="100"/>
          <a:sy n="72" d="100"/>
        </p:scale>
        <p:origin x="95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884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382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5/25/2023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29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5/25/2023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56370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5/25/2023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964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452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696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559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845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659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650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990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364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87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213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79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095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796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E650D-10EF-DB6D-3E1B-7C176666E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685800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Building safety Regulator</a:t>
            </a:r>
            <a:endParaRPr lang="en-GB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76DDB1-4F41-0B2E-C4B8-11533D6EE0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r"/>
            <a:endParaRPr lang="en-US" dirty="0"/>
          </a:p>
          <a:p>
            <a:pPr algn="r"/>
            <a:r>
              <a:rPr lang="en-US" dirty="0"/>
              <a:t>Chris Ritchie MRICS MCABE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8751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39821-8E12-1A32-207E-AED09FEA2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Certificate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9EFE3C-C74C-F85A-656D-27AF6B8DB4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3725" y="2367705"/>
            <a:ext cx="7956550" cy="3725922"/>
          </a:xfrm>
        </p:spPr>
      </p:pic>
    </p:spTree>
    <p:extLst>
      <p:ext uri="{BB962C8B-B14F-4D97-AF65-F5344CB8AC3E}">
        <p14:creationId xmlns:p14="http://schemas.microsoft.com/office/powerpoint/2010/main" val="3085427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87A19-4F3C-F97B-C2A4-031B41DD4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inspection and completion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9414617-456C-C456-00CC-77D9F0F2FF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6856" y="2193925"/>
            <a:ext cx="6082018" cy="4070350"/>
          </a:xfrm>
        </p:spPr>
      </p:pic>
    </p:spTree>
    <p:extLst>
      <p:ext uri="{BB962C8B-B14F-4D97-AF65-F5344CB8AC3E}">
        <p14:creationId xmlns:p14="http://schemas.microsoft.com/office/powerpoint/2010/main" val="1652289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77E6E-D197-2458-0EAB-16642A496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Completion Application </a:t>
            </a:r>
            <a:endParaRPr lang="en-GB" sz="36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DBDB78-7896-FC36-A3A1-8E6D282900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3725" y="2340528"/>
            <a:ext cx="7956550" cy="3690251"/>
          </a:xfrm>
        </p:spPr>
      </p:pic>
    </p:spTree>
    <p:extLst>
      <p:ext uri="{BB962C8B-B14F-4D97-AF65-F5344CB8AC3E}">
        <p14:creationId xmlns:p14="http://schemas.microsoft.com/office/powerpoint/2010/main" val="3652542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7B60A-2BC1-8B95-A3E0-F5C4980FD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Rise </a:t>
            </a:r>
            <a:r>
              <a:rPr lang="en-US" dirty="0" err="1"/>
              <a:t>Buildigns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8EFD55-E4EF-D234-871A-3FE82437AC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3725" y="2147582"/>
            <a:ext cx="7956550" cy="4085438"/>
          </a:xfrm>
        </p:spPr>
      </p:pic>
    </p:spTree>
    <p:extLst>
      <p:ext uri="{BB962C8B-B14F-4D97-AF65-F5344CB8AC3E}">
        <p14:creationId xmlns:p14="http://schemas.microsoft.com/office/powerpoint/2010/main" val="2357344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C08EB-864B-316B-3D5C-508750499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Golden Thread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829D9C-0097-3AF0-BF87-8C739FC44A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3725" y="2553482"/>
            <a:ext cx="7956550" cy="3351235"/>
          </a:xfrm>
        </p:spPr>
      </p:pic>
    </p:spTree>
    <p:extLst>
      <p:ext uri="{BB962C8B-B14F-4D97-AF65-F5344CB8AC3E}">
        <p14:creationId xmlns:p14="http://schemas.microsoft.com/office/powerpoint/2010/main" val="1564071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FA9D-C034-9B78-A369-3149A871F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Multi-disciplinary team</a:t>
            </a:r>
            <a:endParaRPr lang="en-GB" sz="36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CB1BDE-37C5-B735-45C9-C64088B765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3725" y="2435382"/>
            <a:ext cx="7956550" cy="3587435"/>
          </a:xfrm>
        </p:spPr>
      </p:pic>
    </p:spTree>
    <p:extLst>
      <p:ext uri="{BB962C8B-B14F-4D97-AF65-F5344CB8AC3E}">
        <p14:creationId xmlns:p14="http://schemas.microsoft.com/office/powerpoint/2010/main" val="315873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A71E4-A7CB-959C-3588-3A2CE4647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Inspectors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111F601-F0ED-E294-274A-F1814CE5C6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3725" y="2281806"/>
            <a:ext cx="7956550" cy="3480084"/>
          </a:xfrm>
        </p:spPr>
      </p:pic>
    </p:spTree>
    <p:extLst>
      <p:ext uri="{BB962C8B-B14F-4D97-AF65-F5344CB8AC3E}">
        <p14:creationId xmlns:p14="http://schemas.microsoft.com/office/powerpoint/2010/main" val="3382506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F2B71-6C3A-A89D-FC69-872A5E954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Building Control Approvers (BCA)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CED9A-7C29-DCBD-7E76-230A590BD2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Private – Approved Inspectors</a:t>
            </a:r>
          </a:p>
          <a:p>
            <a:endParaRPr lang="en-US" dirty="0"/>
          </a:p>
          <a:p>
            <a:r>
              <a:rPr lang="en-US" dirty="0"/>
              <a:t>Public – Local Authorities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0388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34057-9B68-77F4-F595-B6726FB01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8525" y="764373"/>
            <a:ext cx="6511115" cy="1293028"/>
          </a:xfrm>
        </p:spPr>
        <p:txBody>
          <a:bodyPr>
            <a:normAutofit/>
          </a:bodyPr>
          <a:lstStyle/>
          <a:p>
            <a:r>
              <a:rPr lang="en-US" sz="2800" dirty="0"/>
              <a:t>Building Control Regulation</a:t>
            </a:r>
            <a:endParaRPr lang="en-GB" sz="2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FC4446-576B-1E43-91B0-5190DEA59C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3725" y="2547314"/>
            <a:ext cx="7956550" cy="3363571"/>
          </a:xfrm>
        </p:spPr>
      </p:pic>
    </p:spTree>
    <p:extLst>
      <p:ext uri="{BB962C8B-B14F-4D97-AF65-F5344CB8AC3E}">
        <p14:creationId xmlns:p14="http://schemas.microsoft.com/office/powerpoint/2010/main" val="1209171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2E243-A2EA-EF05-288B-B99BF41FF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7189" y="764373"/>
            <a:ext cx="6712451" cy="1293028"/>
          </a:xfrm>
        </p:spPr>
        <p:txBody>
          <a:bodyPr/>
          <a:lstStyle/>
          <a:p>
            <a:r>
              <a:rPr lang="en-US" dirty="0"/>
              <a:t>Building Control OSR</a:t>
            </a:r>
            <a:r>
              <a:rPr lang="en-US" sz="2400" dirty="0"/>
              <a:t>S</a:t>
            </a:r>
            <a:endParaRPr lang="en-GB" sz="24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F95B74C-6D7C-1FC4-E246-14021FDDEE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3725" y="2534102"/>
            <a:ext cx="7956550" cy="3389995"/>
          </a:xfrm>
        </p:spPr>
      </p:pic>
    </p:spTree>
    <p:extLst>
      <p:ext uri="{BB962C8B-B14F-4D97-AF65-F5344CB8AC3E}">
        <p14:creationId xmlns:p14="http://schemas.microsoft.com/office/powerpoint/2010/main" val="3215441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AF889-4D03-0E91-B27E-7C61354BC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25EDD-5CB6-2548-836F-92FBD0A0C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Legislation</a:t>
            </a:r>
          </a:p>
          <a:p>
            <a:endParaRPr lang="en-US" dirty="0"/>
          </a:p>
          <a:p>
            <a:r>
              <a:rPr lang="en-US" dirty="0"/>
              <a:t>Role of BSR</a:t>
            </a:r>
          </a:p>
          <a:p>
            <a:endParaRPr lang="en-US" dirty="0"/>
          </a:p>
          <a:p>
            <a:r>
              <a:rPr lang="en-US" dirty="0"/>
              <a:t>High Rise Buildings (HRB) – ‘In-scope’</a:t>
            </a:r>
          </a:p>
          <a:p>
            <a:endParaRPr lang="en-US" dirty="0"/>
          </a:p>
          <a:p>
            <a:r>
              <a:rPr lang="en-US" dirty="0"/>
              <a:t>Building Control </a:t>
            </a:r>
          </a:p>
          <a:p>
            <a:endParaRPr lang="en-US" dirty="0"/>
          </a:p>
          <a:p>
            <a:r>
              <a:rPr lang="en-US" dirty="0"/>
              <a:t>Timeline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6828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D8F38-5F76-8A48-1298-FCA564870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7803B8E-E3BB-0BF9-4FE6-057ED8C832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3725" y="2297483"/>
            <a:ext cx="7956550" cy="3863234"/>
          </a:xfrm>
        </p:spPr>
      </p:pic>
    </p:spTree>
    <p:extLst>
      <p:ext uri="{BB962C8B-B14F-4D97-AF65-F5344CB8AC3E}">
        <p14:creationId xmlns:p14="http://schemas.microsoft.com/office/powerpoint/2010/main" val="9883808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BCEBE-561A-823F-27B0-34453A9525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409578"/>
          </a:xfrm>
        </p:spPr>
        <p:txBody>
          <a:bodyPr/>
          <a:lstStyle/>
          <a:p>
            <a:pPr algn="ctr"/>
            <a:r>
              <a:rPr lang="en-US" dirty="0"/>
              <a:t>Any Questions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870BA9-868B-C51A-FDDE-7CD6097505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984771"/>
            <a:ext cx="7315200" cy="813732"/>
          </a:xfrm>
        </p:spPr>
        <p:txBody>
          <a:bodyPr>
            <a:normAutofit/>
          </a:bodyPr>
          <a:lstStyle/>
          <a:p>
            <a:pPr algn="just"/>
            <a:endParaRPr lang="en-US" dirty="0"/>
          </a:p>
          <a:p>
            <a:pPr algn="r"/>
            <a:r>
              <a:rPr lang="en-US" dirty="0"/>
              <a:t>Chris Ritchie MRICS MCABE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5911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23552-C2C2-F1B3-594D-86A88D86A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524000"/>
            <a:ext cx="5823218" cy="657138"/>
          </a:xfrm>
        </p:spPr>
        <p:txBody>
          <a:bodyPr/>
          <a:lstStyle/>
          <a:p>
            <a:pPr algn="ctr"/>
            <a:r>
              <a:rPr lang="en-US" dirty="0"/>
              <a:t>Legislation</a:t>
            </a:r>
            <a:endParaRPr lang="en-GB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056C63E-A928-3300-3C08-5D876827F88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3405" r="3405"/>
          <a:stretch/>
        </p:blipFill>
        <p:spPr>
          <a:xfrm>
            <a:off x="6417578" y="2181138"/>
            <a:ext cx="2134179" cy="3397541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7E18ED-9863-83E5-F95B-794689BEFE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5823218" cy="3139440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US" dirty="0"/>
              <a:t>Creates the Building Safety Regulator (BSR)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Creates a specific regime for ‘in scope’ HRB buildings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Gives BSR responsibility for whole building control system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Provisions relating to construction products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7876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67031-50B4-7E33-04BF-3BDDD7AC0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BSR Role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9C3A5-6247-6432-00F2-2B7B1934D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New regulatory framework for HRB</a:t>
            </a:r>
          </a:p>
          <a:p>
            <a:endParaRPr lang="en-US" dirty="0"/>
          </a:p>
          <a:p>
            <a:r>
              <a:rPr lang="en-US" dirty="0"/>
              <a:t>Oversee the safety and standards of ALL buildings</a:t>
            </a:r>
          </a:p>
          <a:p>
            <a:endParaRPr lang="en-US" dirty="0"/>
          </a:p>
          <a:p>
            <a:r>
              <a:rPr lang="en-US" dirty="0"/>
              <a:t>Help and encourage the construction industry and building control profession to improve its competency.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7725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4F39F5-DC0E-7110-5C4D-67CE79605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688" y="764373"/>
            <a:ext cx="6787952" cy="1293028"/>
          </a:xfrm>
        </p:spPr>
        <p:txBody>
          <a:bodyPr/>
          <a:lstStyle/>
          <a:p>
            <a:pPr algn="l"/>
            <a:r>
              <a:rPr lang="en-US" dirty="0"/>
              <a:t>Competency</a:t>
            </a:r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C57E6F3-85B0-6DA9-71C6-CB612DF05C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5853" y="2193925"/>
            <a:ext cx="6300131" cy="4070350"/>
          </a:xfrm>
        </p:spPr>
      </p:pic>
    </p:spTree>
    <p:extLst>
      <p:ext uri="{BB962C8B-B14F-4D97-AF65-F5344CB8AC3E}">
        <p14:creationId xmlns:p14="http://schemas.microsoft.com/office/powerpoint/2010/main" val="3647693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EEC7F-8D6F-F21C-8BBB-344499D02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and Regulate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751DA-7E58-4757-9ACE-B646D4481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HRB – Existing and new build</a:t>
            </a:r>
          </a:p>
          <a:p>
            <a:endParaRPr lang="en-US" dirty="0"/>
          </a:p>
          <a:p>
            <a:r>
              <a:rPr lang="en-US" dirty="0"/>
              <a:t>Building Inspectors - Individuals</a:t>
            </a:r>
          </a:p>
          <a:p>
            <a:endParaRPr lang="en-US" dirty="0"/>
          </a:p>
          <a:p>
            <a:r>
              <a:rPr lang="en-US" dirty="0"/>
              <a:t>Building Control Approvers – Public and Private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5242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AB9E6-FAE3-CBF4-37F2-F8489348B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Rise Buildings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324B5-FD30-F197-78FE-6C35DCBC2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r>
              <a:rPr lang="en-US" dirty="0"/>
              <a:t>7 or more storeys</a:t>
            </a:r>
          </a:p>
          <a:p>
            <a:pPr marL="0" indent="0">
              <a:buNone/>
            </a:pPr>
            <a:r>
              <a:rPr lang="en-US" dirty="0"/>
              <a:t>Or </a:t>
            </a:r>
          </a:p>
          <a:p>
            <a:pPr lvl="2"/>
            <a:r>
              <a:rPr lang="en-US" dirty="0"/>
              <a:t>18M in height	</a:t>
            </a:r>
          </a:p>
          <a:p>
            <a:pPr marL="914400" lvl="2" indent="0">
              <a:buNone/>
            </a:pPr>
            <a:endParaRPr lang="en-US" dirty="0"/>
          </a:p>
          <a:p>
            <a:pPr marL="0" lvl="2" indent="0">
              <a:buNone/>
            </a:pPr>
            <a:r>
              <a:rPr lang="en-US" dirty="0"/>
              <a:t>And</a:t>
            </a:r>
          </a:p>
          <a:p>
            <a:pPr marL="0" lvl="2" indent="0">
              <a:buNone/>
            </a:pPr>
            <a:endParaRPr lang="en-US" dirty="0"/>
          </a:p>
          <a:p>
            <a:pPr marL="1200150" lvl="4" indent="-285750"/>
            <a:r>
              <a:rPr lang="en-US" dirty="0"/>
              <a:t>Contains 2 residential units</a:t>
            </a:r>
          </a:p>
          <a:p>
            <a:pPr marL="285750" lvl="2" indent="-285750"/>
            <a:endParaRPr lang="en-US" dirty="0"/>
          </a:p>
          <a:p>
            <a:pPr marL="1200150" lvl="4" indent="-285750"/>
            <a:r>
              <a:rPr lang="en-US" dirty="0"/>
              <a:t>Is a hospital and care home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952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98801-A8BC-D34B-4CEF-02A9D462D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972148"/>
          </a:xfrm>
        </p:spPr>
        <p:txBody>
          <a:bodyPr/>
          <a:lstStyle/>
          <a:p>
            <a:r>
              <a:rPr lang="en-US" dirty="0"/>
              <a:t>High Rise Buildings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74E57F-3D66-E56A-7E82-F6C09E3F54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3725" y="1921079"/>
            <a:ext cx="7955915" cy="4236440"/>
          </a:xfrm>
        </p:spPr>
      </p:pic>
    </p:spTree>
    <p:extLst>
      <p:ext uri="{BB962C8B-B14F-4D97-AF65-F5344CB8AC3E}">
        <p14:creationId xmlns:p14="http://schemas.microsoft.com/office/powerpoint/2010/main" val="3551315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7B60A-2BC1-8B95-A3E0-F5C4980FD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Rise Buildings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8EFD55-E4EF-D234-871A-3FE82437AC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3725" y="2147582"/>
            <a:ext cx="7956550" cy="4085438"/>
          </a:xfrm>
        </p:spPr>
      </p:pic>
    </p:spTree>
    <p:extLst>
      <p:ext uri="{BB962C8B-B14F-4D97-AF65-F5344CB8AC3E}">
        <p14:creationId xmlns:p14="http://schemas.microsoft.com/office/powerpoint/2010/main" val="716657446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245</TotalTime>
  <Words>182</Words>
  <Application>Microsoft Office PowerPoint</Application>
  <PresentationFormat>On-screen Show (4:3)</PresentationFormat>
  <Paragraphs>69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Century Gothic</vt:lpstr>
      <vt:lpstr>Vapor Trail</vt:lpstr>
      <vt:lpstr>Building safety Regulator</vt:lpstr>
      <vt:lpstr>Today</vt:lpstr>
      <vt:lpstr>Legislation</vt:lpstr>
      <vt:lpstr>BSR Role</vt:lpstr>
      <vt:lpstr>Competency</vt:lpstr>
      <vt:lpstr>Register and Regulate</vt:lpstr>
      <vt:lpstr>High Rise Buildings</vt:lpstr>
      <vt:lpstr>High Rise Buildings</vt:lpstr>
      <vt:lpstr>High Rise Buildings</vt:lpstr>
      <vt:lpstr>Plan Certificate</vt:lpstr>
      <vt:lpstr>Site inspection and completion</vt:lpstr>
      <vt:lpstr>Completion Application </vt:lpstr>
      <vt:lpstr>High Rise Buildigns</vt:lpstr>
      <vt:lpstr>Golden Thread</vt:lpstr>
      <vt:lpstr>Multi-disciplinary team</vt:lpstr>
      <vt:lpstr>Building Inspectors</vt:lpstr>
      <vt:lpstr>Building Control Approvers (BCA)</vt:lpstr>
      <vt:lpstr>Building Control Regulation</vt:lpstr>
      <vt:lpstr>Building Control OSRS</vt:lpstr>
      <vt:lpstr>Timeline</vt:lpstr>
      <vt:lpstr>Any Questions</vt:lpstr>
    </vt:vector>
  </TitlesOfParts>
  <Company>Knight Frank LLP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Judith Summers</dc:creator>
  <cp:lastModifiedBy>Chris Ritchie</cp:lastModifiedBy>
  <cp:revision>7</cp:revision>
  <dcterms:created xsi:type="dcterms:W3CDTF">2019-11-06T11:59:26Z</dcterms:created>
  <dcterms:modified xsi:type="dcterms:W3CDTF">2023-05-25T20:28:25Z</dcterms:modified>
</cp:coreProperties>
</file>