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sldIdLst>
    <p:sldId id="256" r:id="rId2"/>
    <p:sldId id="258" r:id="rId3"/>
    <p:sldId id="259" r:id="rId4"/>
    <p:sldId id="257" r:id="rId5"/>
    <p:sldId id="262" r:id="rId6"/>
    <p:sldId id="263" r:id="rId7"/>
    <p:sldId id="265" r:id="rId8"/>
    <p:sldId id="269" r:id="rId9"/>
    <p:sldId id="2147374806" r:id="rId10"/>
    <p:sldId id="2147374807" r:id="rId11"/>
    <p:sldId id="2147374808" r:id="rId12"/>
    <p:sldId id="261" r:id="rId13"/>
    <p:sldId id="267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40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57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arker, Simon (Estates Property &amp; Assets)" userId="ee3f9945-1b3b-4763-8939-690525c8a2db" providerId="ADAL" clId="{851FCF26-D588-4158-BFE4-E4C9A41331EB}"/>
    <pc:docChg chg="custSel modSld">
      <pc:chgData name="Barker, Simon (Estates Property &amp; Assets)" userId="ee3f9945-1b3b-4763-8939-690525c8a2db" providerId="ADAL" clId="{851FCF26-D588-4158-BFE4-E4C9A41331EB}" dt="2024-02-14T09:56:14.398" v="35" actId="6549"/>
      <pc:docMkLst>
        <pc:docMk/>
      </pc:docMkLst>
      <pc:sldChg chg="modSp mod">
        <pc:chgData name="Barker, Simon (Estates Property &amp; Assets)" userId="ee3f9945-1b3b-4763-8939-690525c8a2db" providerId="ADAL" clId="{851FCF26-D588-4158-BFE4-E4C9A41331EB}" dt="2024-02-14T09:56:14.398" v="35" actId="6549"/>
        <pc:sldMkLst>
          <pc:docMk/>
          <pc:sldMk cId="920943795" sldId="2147374807"/>
        </pc:sldMkLst>
        <pc:spChg chg="mod">
          <ac:chgData name="Barker, Simon (Estates Property &amp; Assets)" userId="ee3f9945-1b3b-4763-8939-690525c8a2db" providerId="ADAL" clId="{851FCF26-D588-4158-BFE4-E4C9A41331EB}" dt="2024-02-14T09:56:14.398" v="35" actId="6549"/>
          <ac:spMkLst>
            <pc:docMk/>
            <pc:sldMk cId="920943795" sldId="2147374807"/>
            <ac:spMk id="3" creationId="{CEE86B5D-837D-666F-5695-9C1F6D4109C3}"/>
          </ac:spMkLst>
        </pc:spChg>
      </pc:sldChg>
    </pc:docChg>
  </pc:docChgLst>
  <pc:docChgLst>
    <pc:chgData name="Barker, Simon (Estates Property &amp; Assets)" userId="ee3f9945-1b3b-4763-8939-690525c8a2db" providerId="ADAL" clId="{4EABCA3A-9AEF-4F04-87E4-EF570ABC31A4}"/>
    <pc:docChg chg="custSel modSld">
      <pc:chgData name="Barker, Simon (Estates Property &amp; Assets)" userId="ee3f9945-1b3b-4763-8939-690525c8a2db" providerId="ADAL" clId="{4EABCA3A-9AEF-4F04-87E4-EF570ABC31A4}" dt="2024-02-14T09:49:10.828" v="171" actId="6549"/>
      <pc:docMkLst>
        <pc:docMk/>
      </pc:docMkLst>
      <pc:sldChg chg="modSp mod">
        <pc:chgData name="Barker, Simon (Estates Property &amp; Assets)" userId="ee3f9945-1b3b-4763-8939-690525c8a2db" providerId="ADAL" clId="{4EABCA3A-9AEF-4F04-87E4-EF570ABC31A4}" dt="2024-02-14T09:49:10.828" v="171" actId="6549"/>
        <pc:sldMkLst>
          <pc:docMk/>
          <pc:sldMk cId="2616035145" sldId="2147374806"/>
        </pc:sldMkLst>
        <pc:spChg chg="mod">
          <ac:chgData name="Barker, Simon (Estates Property &amp; Assets)" userId="ee3f9945-1b3b-4763-8939-690525c8a2db" providerId="ADAL" clId="{4EABCA3A-9AEF-4F04-87E4-EF570ABC31A4}" dt="2024-02-14T09:49:10.828" v="171" actId="6549"/>
          <ac:spMkLst>
            <pc:docMk/>
            <pc:sldMk cId="2616035145" sldId="2147374806"/>
            <ac:spMk id="3" creationId="{D0F83CFD-4E35-08FA-A7E8-38B2ED7FCE81}"/>
          </ac:spMkLst>
        </pc:spChg>
      </pc:sldChg>
    </pc:docChg>
  </pc:docChgLst>
  <pc:docChgLst>
    <pc:chgData name="Barker, Simon (Estates Property &amp; Assets)" userId="ee3f9945-1b3b-4763-8939-690525c8a2db" providerId="ADAL" clId="{32866C34-3687-4EC0-998D-217F0D078DE0}"/>
    <pc:docChg chg="custSel delSld modSld">
      <pc:chgData name="Barker, Simon (Estates Property &amp; Assets)" userId="ee3f9945-1b3b-4763-8939-690525c8a2db" providerId="ADAL" clId="{32866C34-3687-4EC0-998D-217F0D078DE0}" dt="2024-02-14T09:10:06.001" v="1" actId="47"/>
      <pc:docMkLst>
        <pc:docMk/>
      </pc:docMkLst>
      <pc:sldChg chg="delSp del mod delAnim">
        <pc:chgData name="Barker, Simon (Estates Property &amp; Assets)" userId="ee3f9945-1b3b-4763-8939-690525c8a2db" providerId="ADAL" clId="{32866C34-3687-4EC0-998D-217F0D078DE0}" dt="2024-02-14T09:10:06.001" v="1" actId="47"/>
        <pc:sldMkLst>
          <pc:docMk/>
          <pc:sldMk cId="947543273" sldId="2147374805"/>
        </pc:sldMkLst>
        <pc:picChg chg="del">
          <ac:chgData name="Barker, Simon (Estates Property &amp; Assets)" userId="ee3f9945-1b3b-4763-8939-690525c8a2db" providerId="ADAL" clId="{32866C34-3687-4EC0-998D-217F0D078DE0}" dt="2024-02-14T09:09:59.775" v="0" actId="478"/>
          <ac:picMkLst>
            <pc:docMk/>
            <pc:sldMk cId="947543273" sldId="2147374805"/>
            <ac:picMk id="2" creationId="{E43F7030-092F-9725-8532-D9DA9545153C}"/>
          </ac:picMkLst>
        </pc:picChg>
      </pc:sldChg>
      <pc:sldMasterChg chg="delSldLayout">
        <pc:chgData name="Barker, Simon (Estates Property &amp; Assets)" userId="ee3f9945-1b3b-4763-8939-690525c8a2db" providerId="ADAL" clId="{32866C34-3687-4EC0-998D-217F0D078DE0}" dt="2024-02-14T09:10:06.001" v="1" actId="47"/>
        <pc:sldMasterMkLst>
          <pc:docMk/>
          <pc:sldMasterMk cId="3870932812" sldId="2147483660"/>
        </pc:sldMasterMkLst>
        <pc:sldLayoutChg chg="del">
          <pc:chgData name="Barker, Simon (Estates Property &amp; Assets)" userId="ee3f9945-1b3b-4763-8939-690525c8a2db" providerId="ADAL" clId="{32866C34-3687-4EC0-998D-217F0D078DE0}" dt="2024-02-14T09:10:06.001" v="1" actId="47"/>
          <pc:sldLayoutMkLst>
            <pc:docMk/>
            <pc:sldMasterMk cId="3870932812" sldId="2147483660"/>
            <pc:sldLayoutMk cId="3304748363" sldId="2147483672"/>
          </pc:sldLayoutMkLst>
        </pc:sldLayoutChg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1861E02-8AED-4D0D-8937-5AE5AFE9C93E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907997B-8F7C-4A28-AB10-75BCC58C0616}">
      <dgm:prSet/>
      <dgm:spPr/>
      <dgm:t>
        <a:bodyPr/>
        <a:lstStyle/>
        <a:p>
          <a:r>
            <a:rPr lang="en-GB"/>
            <a:t>HMRC’s Strategy</a:t>
          </a:r>
          <a:endParaRPr lang="en-US"/>
        </a:p>
      </dgm:t>
    </dgm:pt>
    <dgm:pt modelId="{54467BC1-157D-4616-8E9C-DA4BA7777C4F}" type="parTrans" cxnId="{D3CB57E4-73F5-46D0-9BCB-902F907506FE}">
      <dgm:prSet/>
      <dgm:spPr/>
      <dgm:t>
        <a:bodyPr/>
        <a:lstStyle/>
        <a:p>
          <a:endParaRPr lang="en-US"/>
        </a:p>
      </dgm:t>
    </dgm:pt>
    <dgm:pt modelId="{DBBE4334-99D0-4CB0-A565-632691EF3EDC}" type="sibTrans" cxnId="{D3CB57E4-73F5-46D0-9BCB-902F907506FE}">
      <dgm:prSet/>
      <dgm:spPr/>
      <dgm:t>
        <a:bodyPr/>
        <a:lstStyle/>
        <a:p>
          <a:endParaRPr lang="en-US"/>
        </a:p>
      </dgm:t>
    </dgm:pt>
    <dgm:pt modelId="{F03256FF-2AA1-4F5B-B1C8-55FB2B5C2405}">
      <dgm:prSet/>
      <dgm:spPr/>
      <dgm:t>
        <a:bodyPr/>
        <a:lstStyle/>
        <a:p>
          <a:r>
            <a:rPr lang="en-GB" dirty="0"/>
            <a:t>THE Existing Estate</a:t>
          </a:r>
          <a:endParaRPr lang="en-US" dirty="0"/>
        </a:p>
      </dgm:t>
    </dgm:pt>
    <dgm:pt modelId="{5957D1CC-30B5-4DA9-9D9C-67F77705C7C6}" type="parTrans" cxnId="{0D42AF87-CB77-45E2-BFE7-9A9E778B763A}">
      <dgm:prSet/>
      <dgm:spPr/>
      <dgm:t>
        <a:bodyPr/>
        <a:lstStyle/>
        <a:p>
          <a:endParaRPr lang="en-US"/>
        </a:p>
      </dgm:t>
    </dgm:pt>
    <dgm:pt modelId="{43EBFAE1-4502-4C60-B617-BF59304E5596}" type="sibTrans" cxnId="{0D42AF87-CB77-45E2-BFE7-9A9E778B763A}">
      <dgm:prSet/>
      <dgm:spPr/>
      <dgm:t>
        <a:bodyPr/>
        <a:lstStyle/>
        <a:p>
          <a:endParaRPr lang="en-US"/>
        </a:p>
      </dgm:t>
    </dgm:pt>
    <dgm:pt modelId="{6C761DDB-E1F1-4754-9882-D20708D6D82D}">
      <dgm:prSet/>
      <dgm:spPr/>
      <dgm:t>
        <a:bodyPr/>
        <a:lstStyle/>
        <a:p>
          <a:r>
            <a:rPr lang="en-GB" dirty="0"/>
            <a:t>Our requirement</a:t>
          </a:r>
          <a:endParaRPr lang="en-US" dirty="0"/>
        </a:p>
      </dgm:t>
    </dgm:pt>
    <dgm:pt modelId="{8D7AEE0D-6F90-4727-89A9-4BF16FA943D4}" type="parTrans" cxnId="{1F7D1799-AA8D-4C89-97B3-71DF815D5B3F}">
      <dgm:prSet/>
      <dgm:spPr/>
      <dgm:t>
        <a:bodyPr/>
        <a:lstStyle/>
        <a:p>
          <a:endParaRPr lang="en-US"/>
        </a:p>
      </dgm:t>
    </dgm:pt>
    <dgm:pt modelId="{8C4A7E09-BEA6-49C0-BAD9-3CB93B2D343B}" type="sibTrans" cxnId="{1F7D1799-AA8D-4C89-97B3-71DF815D5B3F}">
      <dgm:prSet/>
      <dgm:spPr/>
      <dgm:t>
        <a:bodyPr/>
        <a:lstStyle/>
        <a:p>
          <a:endParaRPr lang="en-US"/>
        </a:p>
      </dgm:t>
    </dgm:pt>
    <dgm:pt modelId="{81574983-C057-4446-A525-5D40F1C4E130}">
      <dgm:prSet/>
      <dgm:spPr/>
      <dgm:t>
        <a:bodyPr/>
        <a:lstStyle/>
        <a:p>
          <a:r>
            <a:rPr lang="en-GB"/>
            <a:t>Process we followed</a:t>
          </a:r>
          <a:endParaRPr lang="en-US"/>
        </a:p>
      </dgm:t>
    </dgm:pt>
    <dgm:pt modelId="{79DD8F56-D02A-4C2E-8B4C-F89D9E39C403}" type="parTrans" cxnId="{41A364BC-CA48-464F-8AF0-EFF999534E3F}">
      <dgm:prSet/>
      <dgm:spPr/>
      <dgm:t>
        <a:bodyPr/>
        <a:lstStyle/>
        <a:p>
          <a:endParaRPr lang="en-US"/>
        </a:p>
      </dgm:t>
    </dgm:pt>
    <dgm:pt modelId="{7E0CE94D-8350-4753-834B-6EA902190655}" type="sibTrans" cxnId="{41A364BC-CA48-464F-8AF0-EFF999534E3F}">
      <dgm:prSet/>
      <dgm:spPr/>
      <dgm:t>
        <a:bodyPr/>
        <a:lstStyle/>
        <a:p>
          <a:endParaRPr lang="en-US"/>
        </a:p>
      </dgm:t>
    </dgm:pt>
    <dgm:pt modelId="{28B32FC4-F569-4C73-8E25-173BB76118C7}">
      <dgm:prSet/>
      <dgm:spPr/>
      <dgm:t>
        <a:bodyPr/>
        <a:lstStyle/>
        <a:p>
          <a:r>
            <a:rPr lang="en-GB"/>
            <a:t>How we arrived at our decision</a:t>
          </a:r>
          <a:endParaRPr lang="en-US"/>
        </a:p>
      </dgm:t>
    </dgm:pt>
    <dgm:pt modelId="{AC8A5808-694C-4310-B615-2342105804D2}" type="parTrans" cxnId="{C360693B-476B-45CB-954B-4987019D1773}">
      <dgm:prSet/>
      <dgm:spPr/>
      <dgm:t>
        <a:bodyPr/>
        <a:lstStyle/>
        <a:p>
          <a:endParaRPr lang="en-US"/>
        </a:p>
      </dgm:t>
    </dgm:pt>
    <dgm:pt modelId="{9F143107-8AB1-445B-87EF-04F8F1D4CFDD}" type="sibTrans" cxnId="{C360693B-476B-45CB-954B-4987019D1773}">
      <dgm:prSet/>
      <dgm:spPr/>
      <dgm:t>
        <a:bodyPr/>
        <a:lstStyle/>
        <a:p>
          <a:endParaRPr lang="en-US"/>
        </a:p>
      </dgm:t>
    </dgm:pt>
    <dgm:pt modelId="{20F16CD4-E368-4C5B-99B3-281D6E781B3C}">
      <dgm:prSet/>
      <dgm:spPr/>
      <dgm:t>
        <a:bodyPr/>
        <a:lstStyle/>
        <a:p>
          <a:r>
            <a:rPr lang="en-GB" dirty="0"/>
            <a:t>What Pilgrims Quarter gives us</a:t>
          </a:r>
          <a:endParaRPr lang="en-US" dirty="0"/>
        </a:p>
      </dgm:t>
    </dgm:pt>
    <dgm:pt modelId="{D51F7720-264D-4E5D-88B4-D4E500866907}" type="parTrans" cxnId="{A7AA351D-E14F-4D22-88FA-5DC1FE5537FF}">
      <dgm:prSet/>
      <dgm:spPr/>
      <dgm:t>
        <a:bodyPr/>
        <a:lstStyle/>
        <a:p>
          <a:endParaRPr lang="en-US"/>
        </a:p>
      </dgm:t>
    </dgm:pt>
    <dgm:pt modelId="{D0AB4460-C07C-4D14-8E70-BDE04AF4BB00}" type="sibTrans" cxnId="{A7AA351D-E14F-4D22-88FA-5DC1FE5537FF}">
      <dgm:prSet/>
      <dgm:spPr/>
      <dgm:t>
        <a:bodyPr/>
        <a:lstStyle/>
        <a:p>
          <a:endParaRPr lang="en-US"/>
        </a:p>
      </dgm:t>
    </dgm:pt>
    <dgm:pt modelId="{B4B77BE2-0D4B-45EF-93FF-4DB88ED21A46}" type="pres">
      <dgm:prSet presAssocID="{51861E02-8AED-4D0D-8937-5AE5AFE9C93E}" presName="linear" presStyleCnt="0">
        <dgm:presLayoutVars>
          <dgm:animLvl val="lvl"/>
          <dgm:resizeHandles val="exact"/>
        </dgm:presLayoutVars>
      </dgm:prSet>
      <dgm:spPr/>
    </dgm:pt>
    <dgm:pt modelId="{1AFC52EA-0EC6-47D3-9D9D-2471AD0EBA45}" type="pres">
      <dgm:prSet presAssocID="{8907997B-8F7C-4A28-AB10-75BCC58C0616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55B113F3-774B-48BC-857E-6FB08CF0FCEC}" type="pres">
      <dgm:prSet presAssocID="{DBBE4334-99D0-4CB0-A565-632691EF3EDC}" presName="spacer" presStyleCnt="0"/>
      <dgm:spPr/>
    </dgm:pt>
    <dgm:pt modelId="{81874D68-EEFF-4D13-9FE5-27796F52D5EB}" type="pres">
      <dgm:prSet presAssocID="{F03256FF-2AA1-4F5B-B1C8-55FB2B5C2405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3366D449-9FE3-4FD1-B67C-480730F4A6C7}" type="pres">
      <dgm:prSet presAssocID="{43EBFAE1-4502-4C60-B617-BF59304E5596}" presName="spacer" presStyleCnt="0"/>
      <dgm:spPr/>
    </dgm:pt>
    <dgm:pt modelId="{8A40CAB0-24AD-47B3-8B5D-5E49840CFF69}" type="pres">
      <dgm:prSet presAssocID="{6C761DDB-E1F1-4754-9882-D20708D6D82D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A1AAA27D-986B-41CF-B73B-FE0D41714C46}" type="pres">
      <dgm:prSet presAssocID="{8C4A7E09-BEA6-49C0-BAD9-3CB93B2D343B}" presName="spacer" presStyleCnt="0"/>
      <dgm:spPr/>
    </dgm:pt>
    <dgm:pt modelId="{35ADB374-030C-443A-8350-27D50B3FCC34}" type="pres">
      <dgm:prSet presAssocID="{81574983-C057-4446-A525-5D40F1C4E130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262617A0-F129-4109-9DAC-80968FCC859A}" type="pres">
      <dgm:prSet presAssocID="{7E0CE94D-8350-4753-834B-6EA902190655}" presName="spacer" presStyleCnt="0"/>
      <dgm:spPr/>
    </dgm:pt>
    <dgm:pt modelId="{090E8496-E04F-4C17-9327-9F78B0B182C3}" type="pres">
      <dgm:prSet presAssocID="{28B32FC4-F569-4C73-8E25-173BB76118C7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FA77667E-21DA-469C-9C31-BDB3562ABFEF}" type="pres">
      <dgm:prSet presAssocID="{9F143107-8AB1-445B-87EF-04F8F1D4CFDD}" presName="spacer" presStyleCnt="0"/>
      <dgm:spPr/>
    </dgm:pt>
    <dgm:pt modelId="{94B51774-CD0B-4BD6-B56A-39C29283BF07}" type="pres">
      <dgm:prSet presAssocID="{20F16CD4-E368-4C5B-99B3-281D6E781B3C}" presName="parentText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060C6300-1AC4-42A2-A8DA-783AEFCEE4EB}" type="presOf" srcId="{20F16CD4-E368-4C5B-99B3-281D6E781B3C}" destId="{94B51774-CD0B-4BD6-B56A-39C29283BF07}" srcOrd="0" destOrd="0" presId="urn:microsoft.com/office/officeart/2005/8/layout/vList2"/>
    <dgm:cxn modelId="{C60D3603-C4E3-4EF5-9763-AF122B6EB310}" type="presOf" srcId="{81574983-C057-4446-A525-5D40F1C4E130}" destId="{35ADB374-030C-443A-8350-27D50B3FCC34}" srcOrd="0" destOrd="0" presId="urn:microsoft.com/office/officeart/2005/8/layout/vList2"/>
    <dgm:cxn modelId="{D387C50A-2B93-4933-BE2E-A6681556B28D}" type="presOf" srcId="{6C761DDB-E1F1-4754-9882-D20708D6D82D}" destId="{8A40CAB0-24AD-47B3-8B5D-5E49840CFF69}" srcOrd="0" destOrd="0" presId="urn:microsoft.com/office/officeart/2005/8/layout/vList2"/>
    <dgm:cxn modelId="{A7AA351D-E14F-4D22-88FA-5DC1FE5537FF}" srcId="{51861E02-8AED-4D0D-8937-5AE5AFE9C93E}" destId="{20F16CD4-E368-4C5B-99B3-281D6E781B3C}" srcOrd="5" destOrd="0" parTransId="{D51F7720-264D-4E5D-88B4-D4E500866907}" sibTransId="{D0AB4460-C07C-4D14-8E70-BDE04AF4BB00}"/>
    <dgm:cxn modelId="{49C18138-F43C-4097-947A-D51CA86ED20E}" type="presOf" srcId="{F03256FF-2AA1-4F5B-B1C8-55FB2B5C2405}" destId="{81874D68-EEFF-4D13-9FE5-27796F52D5EB}" srcOrd="0" destOrd="0" presId="urn:microsoft.com/office/officeart/2005/8/layout/vList2"/>
    <dgm:cxn modelId="{C360693B-476B-45CB-954B-4987019D1773}" srcId="{51861E02-8AED-4D0D-8937-5AE5AFE9C93E}" destId="{28B32FC4-F569-4C73-8E25-173BB76118C7}" srcOrd="4" destOrd="0" parTransId="{AC8A5808-694C-4310-B615-2342105804D2}" sibTransId="{9F143107-8AB1-445B-87EF-04F8F1D4CFDD}"/>
    <dgm:cxn modelId="{EEF3E677-A4EC-41A2-A873-6DA79E633992}" type="presOf" srcId="{28B32FC4-F569-4C73-8E25-173BB76118C7}" destId="{090E8496-E04F-4C17-9327-9F78B0B182C3}" srcOrd="0" destOrd="0" presId="urn:microsoft.com/office/officeart/2005/8/layout/vList2"/>
    <dgm:cxn modelId="{0D42AF87-CB77-45E2-BFE7-9A9E778B763A}" srcId="{51861E02-8AED-4D0D-8937-5AE5AFE9C93E}" destId="{F03256FF-2AA1-4F5B-B1C8-55FB2B5C2405}" srcOrd="1" destOrd="0" parTransId="{5957D1CC-30B5-4DA9-9D9C-67F77705C7C6}" sibTransId="{43EBFAE1-4502-4C60-B617-BF59304E5596}"/>
    <dgm:cxn modelId="{1F7D1799-AA8D-4C89-97B3-71DF815D5B3F}" srcId="{51861E02-8AED-4D0D-8937-5AE5AFE9C93E}" destId="{6C761DDB-E1F1-4754-9882-D20708D6D82D}" srcOrd="2" destOrd="0" parTransId="{8D7AEE0D-6F90-4727-89A9-4BF16FA943D4}" sibTransId="{8C4A7E09-BEA6-49C0-BAD9-3CB93B2D343B}"/>
    <dgm:cxn modelId="{75D5C4B9-D055-4BEC-BCBD-1BFB594679E9}" type="presOf" srcId="{51861E02-8AED-4D0D-8937-5AE5AFE9C93E}" destId="{B4B77BE2-0D4B-45EF-93FF-4DB88ED21A46}" srcOrd="0" destOrd="0" presId="urn:microsoft.com/office/officeart/2005/8/layout/vList2"/>
    <dgm:cxn modelId="{41A364BC-CA48-464F-8AF0-EFF999534E3F}" srcId="{51861E02-8AED-4D0D-8937-5AE5AFE9C93E}" destId="{81574983-C057-4446-A525-5D40F1C4E130}" srcOrd="3" destOrd="0" parTransId="{79DD8F56-D02A-4C2E-8B4C-F89D9E39C403}" sibTransId="{7E0CE94D-8350-4753-834B-6EA902190655}"/>
    <dgm:cxn modelId="{86B9BBD1-3F72-48D7-AA44-71A96F6B3876}" type="presOf" srcId="{8907997B-8F7C-4A28-AB10-75BCC58C0616}" destId="{1AFC52EA-0EC6-47D3-9D9D-2471AD0EBA45}" srcOrd="0" destOrd="0" presId="urn:microsoft.com/office/officeart/2005/8/layout/vList2"/>
    <dgm:cxn modelId="{D3CB57E4-73F5-46D0-9BCB-902F907506FE}" srcId="{51861E02-8AED-4D0D-8937-5AE5AFE9C93E}" destId="{8907997B-8F7C-4A28-AB10-75BCC58C0616}" srcOrd="0" destOrd="0" parTransId="{54467BC1-157D-4616-8E9C-DA4BA7777C4F}" sibTransId="{DBBE4334-99D0-4CB0-A565-632691EF3EDC}"/>
    <dgm:cxn modelId="{9B319A9C-7834-4D1D-A789-9698CB08B44F}" type="presParOf" srcId="{B4B77BE2-0D4B-45EF-93FF-4DB88ED21A46}" destId="{1AFC52EA-0EC6-47D3-9D9D-2471AD0EBA45}" srcOrd="0" destOrd="0" presId="urn:microsoft.com/office/officeart/2005/8/layout/vList2"/>
    <dgm:cxn modelId="{C736F618-8FA9-4EB3-BCC0-CF5D15FF13C5}" type="presParOf" srcId="{B4B77BE2-0D4B-45EF-93FF-4DB88ED21A46}" destId="{55B113F3-774B-48BC-857E-6FB08CF0FCEC}" srcOrd="1" destOrd="0" presId="urn:microsoft.com/office/officeart/2005/8/layout/vList2"/>
    <dgm:cxn modelId="{16B1E2E6-5103-45C3-8814-705C61D88C60}" type="presParOf" srcId="{B4B77BE2-0D4B-45EF-93FF-4DB88ED21A46}" destId="{81874D68-EEFF-4D13-9FE5-27796F52D5EB}" srcOrd="2" destOrd="0" presId="urn:microsoft.com/office/officeart/2005/8/layout/vList2"/>
    <dgm:cxn modelId="{E24D7C33-E330-4142-B7E1-DF25796C62C6}" type="presParOf" srcId="{B4B77BE2-0D4B-45EF-93FF-4DB88ED21A46}" destId="{3366D449-9FE3-4FD1-B67C-480730F4A6C7}" srcOrd="3" destOrd="0" presId="urn:microsoft.com/office/officeart/2005/8/layout/vList2"/>
    <dgm:cxn modelId="{A5392285-ADEB-489B-9640-3D3E132CDC4D}" type="presParOf" srcId="{B4B77BE2-0D4B-45EF-93FF-4DB88ED21A46}" destId="{8A40CAB0-24AD-47B3-8B5D-5E49840CFF69}" srcOrd="4" destOrd="0" presId="urn:microsoft.com/office/officeart/2005/8/layout/vList2"/>
    <dgm:cxn modelId="{8F22E5E7-D1DB-4D1A-B70A-DC4E50D79389}" type="presParOf" srcId="{B4B77BE2-0D4B-45EF-93FF-4DB88ED21A46}" destId="{A1AAA27D-986B-41CF-B73B-FE0D41714C46}" srcOrd="5" destOrd="0" presId="urn:microsoft.com/office/officeart/2005/8/layout/vList2"/>
    <dgm:cxn modelId="{80AC726A-F22C-41C5-88CD-F8743459FE53}" type="presParOf" srcId="{B4B77BE2-0D4B-45EF-93FF-4DB88ED21A46}" destId="{35ADB374-030C-443A-8350-27D50B3FCC34}" srcOrd="6" destOrd="0" presId="urn:microsoft.com/office/officeart/2005/8/layout/vList2"/>
    <dgm:cxn modelId="{F560786E-E38A-4309-99B5-9C468249C294}" type="presParOf" srcId="{B4B77BE2-0D4B-45EF-93FF-4DB88ED21A46}" destId="{262617A0-F129-4109-9DAC-80968FCC859A}" srcOrd="7" destOrd="0" presId="urn:microsoft.com/office/officeart/2005/8/layout/vList2"/>
    <dgm:cxn modelId="{489F8330-5D68-40E1-AED2-E7BCE700F536}" type="presParOf" srcId="{B4B77BE2-0D4B-45EF-93FF-4DB88ED21A46}" destId="{090E8496-E04F-4C17-9327-9F78B0B182C3}" srcOrd="8" destOrd="0" presId="urn:microsoft.com/office/officeart/2005/8/layout/vList2"/>
    <dgm:cxn modelId="{5511F643-EB0A-41D7-B6AD-0B63E94ABDDA}" type="presParOf" srcId="{B4B77BE2-0D4B-45EF-93FF-4DB88ED21A46}" destId="{FA77667E-21DA-469C-9C31-BDB3562ABFEF}" srcOrd="9" destOrd="0" presId="urn:microsoft.com/office/officeart/2005/8/layout/vList2"/>
    <dgm:cxn modelId="{7135BA63-9CD9-4007-89BE-C77E85408F2C}" type="presParOf" srcId="{B4B77BE2-0D4B-45EF-93FF-4DB88ED21A46}" destId="{94B51774-CD0B-4BD6-B56A-39C29283BF07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AFC52EA-0EC6-47D3-9D9D-2471AD0EBA45}">
      <dsp:nvSpPr>
        <dsp:cNvPr id="0" name=""/>
        <dsp:cNvSpPr/>
      </dsp:nvSpPr>
      <dsp:spPr>
        <a:xfrm>
          <a:off x="0" y="32805"/>
          <a:ext cx="10058399" cy="59962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/>
            <a:t>HMRC’s Strategy</a:t>
          </a:r>
          <a:endParaRPr lang="en-US" sz="2500" kern="1200"/>
        </a:p>
      </dsp:txBody>
      <dsp:txXfrm>
        <a:off x="29271" y="62076"/>
        <a:ext cx="9999857" cy="541083"/>
      </dsp:txXfrm>
    </dsp:sp>
    <dsp:sp modelId="{81874D68-EEFF-4D13-9FE5-27796F52D5EB}">
      <dsp:nvSpPr>
        <dsp:cNvPr id="0" name=""/>
        <dsp:cNvSpPr/>
      </dsp:nvSpPr>
      <dsp:spPr>
        <a:xfrm>
          <a:off x="0" y="704430"/>
          <a:ext cx="10058399" cy="59962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 dirty="0"/>
            <a:t>THE Existing Estate</a:t>
          </a:r>
          <a:endParaRPr lang="en-US" sz="2500" kern="1200" dirty="0"/>
        </a:p>
      </dsp:txBody>
      <dsp:txXfrm>
        <a:off x="29271" y="733701"/>
        <a:ext cx="9999857" cy="541083"/>
      </dsp:txXfrm>
    </dsp:sp>
    <dsp:sp modelId="{8A40CAB0-24AD-47B3-8B5D-5E49840CFF69}">
      <dsp:nvSpPr>
        <dsp:cNvPr id="0" name=""/>
        <dsp:cNvSpPr/>
      </dsp:nvSpPr>
      <dsp:spPr>
        <a:xfrm>
          <a:off x="0" y="1376055"/>
          <a:ext cx="10058399" cy="59962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 dirty="0"/>
            <a:t>Our requirement</a:t>
          </a:r>
          <a:endParaRPr lang="en-US" sz="2500" kern="1200" dirty="0"/>
        </a:p>
      </dsp:txBody>
      <dsp:txXfrm>
        <a:off x="29271" y="1405326"/>
        <a:ext cx="9999857" cy="541083"/>
      </dsp:txXfrm>
    </dsp:sp>
    <dsp:sp modelId="{35ADB374-030C-443A-8350-27D50B3FCC34}">
      <dsp:nvSpPr>
        <dsp:cNvPr id="0" name=""/>
        <dsp:cNvSpPr/>
      </dsp:nvSpPr>
      <dsp:spPr>
        <a:xfrm>
          <a:off x="0" y="2047680"/>
          <a:ext cx="10058399" cy="59962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/>
            <a:t>Process we followed</a:t>
          </a:r>
          <a:endParaRPr lang="en-US" sz="2500" kern="1200"/>
        </a:p>
      </dsp:txBody>
      <dsp:txXfrm>
        <a:off x="29271" y="2076951"/>
        <a:ext cx="9999857" cy="541083"/>
      </dsp:txXfrm>
    </dsp:sp>
    <dsp:sp modelId="{090E8496-E04F-4C17-9327-9F78B0B182C3}">
      <dsp:nvSpPr>
        <dsp:cNvPr id="0" name=""/>
        <dsp:cNvSpPr/>
      </dsp:nvSpPr>
      <dsp:spPr>
        <a:xfrm>
          <a:off x="0" y="2719305"/>
          <a:ext cx="10058399" cy="59962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/>
            <a:t>How we arrived at our decision</a:t>
          </a:r>
          <a:endParaRPr lang="en-US" sz="2500" kern="1200"/>
        </a:p>
      </dsp:txBody>
      <dsp:txXfrm>
        <a:off x="29271" y="2748576"/>
        <a:ext cx="9999857" cy="541083"/>
      </dsp:txXfrm>
    </dsp:sp>
    <dsp:sp modelId="{94B51774-CD0B-4BD6-B56A-39C29283BF07}">
      <dsp:nvSpPr>
        <dsp:cNvPr id="0" name=""/>
        <dsp:cNvSpPr/>
      </dsp:nvSpPr>
      <dsp:spPr>
        <a:xfrm>
          <a:off x="0" y="3390930"/>
          <a:ext cx="10058399" cy="59962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 dirty="0"/>
            <a:t>What Pilgrims Quarter gives us</a:t>
          </a:r>
          <a:endParaRPr lang="en-US" sz="2500" kern="1200" dirty="0"/>
        </a:p>
      </dsp:txBody>
      <dsp:txXfrm>
        <a:off x="29271" y="3420201"/>
        <a:ext cx="9999857" cy="54108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E3B19A-42EE-460B-9D66-61ADB8BEFC83}" type="datetimeFigureOut">
              <a:rPr lang="en-GB" smtClean="0"/>
              <a:t>14/02/2024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F014B7-97DD-4A65-B49E-41A734088A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10339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2A0FD-812A-4A89-8592-2C21B5139FAA}" type="datetimeFigureOut">
              <a:rPr lang="en-GB" smtClean="0"/>
              <a:t>14/02/2024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34B50-93CB-416C-B9EE-118D9C9D3D5A}" type="slidenum">
              <a:rPr lang="en-GB" smtClean="0"/>
              <a:t>‹#›</a:t>
            </a:fld>
            <a:endParaRPr lang="en-GB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55036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2A0FD-812A-4A89-8592-2C21B5139FAA}" type="datetimeFigureOut">
              <a:rPr lang="en-GB" smtClean="0"/>
              <a:t>14/02/2024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34B50-93CB-416C-B9EE-118D9C9D3D5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19291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2A0FD-812A-4A89-8592-2C21B5139FAA}" type="datetimeFigureOut">
              <a:rPr lang="en-GB" smtClean="0"/>
              <a:t>14/02/2024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34B50-93CB-416C-B9EE-118D9C9D3D5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19457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2A0FD-812A-4A89-8592-2C21B5139FAA}" type="datetimeFigureOut">
              <a:rPr lang="en-GB" smtClean="0"/>
              <a:t>14/02/2024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34B50-93CB-416C-B9EE-118D9C9D3D5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85012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2A0FD-812A-4A89-8592-2C21B5139FAA}" type="datetimeFigureOut">
              <a:rPr lang="en-GB" smtClean="0"/>
              <a:t>14/02/2024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34B50-93CB-416C-B9EE-118D9C9D3D5A}" type="slidenum">
              <a:rPr lang="en-GB" smtClean="0"/>
              <a:t>‹#›</a:t>
            </a:fld>
            <a:endParaRPr lang="en-GB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65664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2A0FD-812A-4A89-8592-2C21B5139FAA}" type="datetimeFigureOut">
              <a:rPr lang="en-GB" smtClean="0"/>
              <a:t>14/02/2024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34B50-93CB-416C-B9EE-118D9C9D3D5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87027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2A0FD-812A-4A89-8592-2C21B5139FAA}" type="datetimeFigureOut">
              <a:rPr lang="en-GB" smtClean="0"/>
              <a:t>14/02/2024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34B50-93CB-416C-B9EE-118D9C9D3D5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91030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2A0FD-812A-4A89-8592-2C21B5139FAA}" type="datetimeFigureOut">
              <a:rPr lang="en-GB" smtClean="0"/>
              <a:t>14/02/2024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34B50-93CB-416C-B9EE-118D9C9D3D5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14609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2A0FD-812A-4A89-8592-2C21B5139FAA}" type="datetimeFigureOut">
              <a:rPr lang="en-GB" smtClean="0"/>
              <a:t>14/02/2024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34B50-93CB-416C-B9EE-118D9C9D3D5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09619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9A32A0FD-812A-4A89-8592-2C21B5139FAA}" type="datetimeFigureOut">
              <a:rPr lang="en-GB" smtClean="0"/>
              <a:t>14/02/2024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1B34B50-93CB-416C-B9EE-118D9C9D3D5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45457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2A0FD-812A-4A89-8592-2C21B5139FAA}" type="datetimeFigureOut">
              <a:rPr lang="en-GB" smtClean="0"/>
              <a:t>14/02/2024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34B50-93CB-416C-B9EE-118D9C9D3D5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62824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9A32A0FD-812A-4A89-8592-2C21B5139FAA}" type="datetimeFigureOut">
              <a:rPr lang="en-GB" smtClean="0"/>
              <a:t>14/02/2024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31B34B50-93CB-416C-B9EE-118D9C9D3D5A}" type="slidenum">
              <a:rPr lang="en-GB" smtClean="0"/>
              <a:t>‹#›</a:t>
            </a:fld>
            <a:endParaRPr lang="en-GB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MSIPCMContentMarking" descr="{&quot;HashCode&quot;:-1264847310,&quot;Placement&quot;:&quot;Footer&quot;,&quot;Top&quot;:519.343,&quot;Left&quot;:451.105438,&quot;SlideWidth&quot;:960,&quot;SlideHeight&quot;:540}">
            <a:extLst>
              <a:ext uri="{FF2B5EF4-FFF2-40B4-BE49-F238E27FC236}">
                <a16:creationId xmlns:a16="http://schemas.microsoft.com/office/drawing/2014/main" id="{A9886DBE-48B1-4297-1085-9FDAA6680B52}"/>
              </a:ext>
            </a:extLst>
          </p:cNvPr>
          <p:cNvSpPr txBox="1"/>
          <p:nvPr userDrawn="1"/>
        </p:nvSpPr>
        <p:spPr>
          <a:xfrm>
            <a:off x="5729039" y="6595656"/>
            <a:ext cx="733923" cy="26234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GB" sz="1000">
                <a:solidFill>
                  <a:srgbClr val="000000"/>
                </a:solidFill>
                <a:latin typeface="Calibri" panose="020F0502020204030204" pitchFamily="34" charset="0"/>
              </a:rPr>
              <a:t>OFFICIAL</a:t>
            </a:r>
          </a:p>
        </p:txBody>
      </p:sp>
    </p:spTree>
    <p:extLst>
      <p:ext uri="{BB962C8B-B14F-4D97-AF65-F5344CB8AC3E}">
        <p14:creationId xmlns:p14="http://schemas.microsoft.com/office/powerpoint/2010/main" val="3870932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951D5C-D758-26B8-1612-3AC857EF33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0338" y="640080"/>
            <a:ext cx="3734014" cy="3566160"/>
          </a:xfrm>
        </p:spPr>
        <p:txBody>
          <a:bodyPr anchor="b">
            <a:normAutofit/>
          </a:bodyPr>
          <a:lstStyle/>
          <a:p>
            <a:pPr algn="l"/>
            <a:r>
              <a:rPr lang="en-GB" sz="5400"/>
              <a:t>Pilgrims Quarter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770839-DE26-9AF3-35BA-FC9A63F097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90339" y="4636008"/>
            <a:ext cx="3734014" cy="1572768"/>
          </a:xfrm>
        </p:spPr>
        <p:txBody>
          <a:bodyPr>
            <a:normAutofit/>
          </a:bodyPr>
          <a:lstStyle/>
          <a:p>
            <a:pPr algn="l"/>
            <a:r>
              <a:rPr lang="en-GB"/>
              <a:t>How did we get here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D1C79C-CA4F-4A45-9D61-45121D6361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8024" y="811762"/>
            <a:ext cx="7436498" cy="5487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8566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00B5AE2-C5CC-499C-8F2D-249888BE22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A7A3698-B350-40E5-8475-9BCC41A089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AC655C7-EC94-4BE6-84C8-2F9EFBBB27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10162E77-11AD-44A7-84EC-40C59EEFBD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70E2A7-FF7C-568A-3708-DC5F4D681E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9485" y="634946"/>
            <a:ext cx="4079966" cy="145075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b="1" kern="1200" spc="-50" baseline="0" dirty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How we arrived at our decision</a:t>
            </a:r>
          </a:p>
        </p:txBody>
      </p:sp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5CE47952-D324-4B55-C24B-20583C054D0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4797" r="8414" b="-1"/>
          <a:stretch/>
        </p:blipFill>
        <p:spPr>
          <a:xfrm>
            <a:off x="633999" y="640081"/>
            <a:ext cx="6909801" cy="5314406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AB158E9-1B40-4CD6-95F0-95CA11DF7B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892143" y="2085703"/>
            <a:ext cx="35661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E86B5D-837D-666F-5695-9C1F6D4109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859485" y="2198913"/>
            <a:ext cx="3690257" cy="3755565"/>
          </a:xfrm>
        </p:spPr>
        <p:txBody>
          <a:bodyPr vert="horz" lIns="0" tIns="45720" rIns="0" bIns="45720" rtlCol="0">
            <a:normAutofit fontScale="85000" lnSpcReduction="20000"/>
          </a:bodyPr>
          <a:lstStyle/>
          <a:p>
            <a:r>
              <a:rPr lang="en-GB" dirty="0"/>
              <a:t>Detailed round of workshops with both parties to;</a:t>
            </a:r>
          </a:p>
          <a:p>
            <a:pPr lvl="1"/>
            <a:r>
              <a:rPr lang="en-GB" dirty="0"/>
              <a:t>Ensure requirements understood/providing clarifications</a:t>
            </a:r>
          </a:p>
          <a:p>
            <a:pPr lvl="1"/>
            <a:r>
              <a:rPr lang="en-GB" dirty="0"/>
              <a:t>Design proposals reflect these</a:t>
            </a:r>
          </a:p>
          <a:p>
            <a:pPr lvl="1"/>
            <a:r>
              <a:rPr lang="en-GB" dirty="0"/>
              <a:t>Identify and agree derogations etc.</a:t>
            </a:r>
          </a:p>
          <a:p>
            <a:r>
              <a:rPr lang="en-GB" dirty="0"/>
              <a:t>Negotiation of draft terms</a:t>
            </a:r>
          </a:p>
          <a:p>
            <a:r>
              <a:rPr lang="en-GB" dirty="0"/>
              <a:t>Invitation to submit final proposals</a:t>
            </a:r>
          </a:p>
          <a:p>
            <a:r>
              <a:rPr lang="en-GB" dirty="0"/>
              <a:t>Final round of evaluation to selected preferred and reserve options </a:t>
            </a:r>
          </a:p>
          <a:p>
            <a:r>
              <a:rPr lang="en-GB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Pilgrims Quarter best </a:t>
            </a:r>
            <a:r>
              <a:rPr lang="en-GB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met our  </a:t>
            </a:r>
            <a:r>
              <a:rPr lang="en-GB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requirement criteria</a:t>
            </a:r>
            <a:endParaRPr lang="en-GB" dirty="0">
              <a:solidFill>
                <a:schemeClr val="tx1"/>
              </a:solidFill>
            </a:endParaRPr>
          </a:p>
          <a:p>
            <a:r>
              <a:rPr lang="en-GB" dirty="0"/>
              <a:t>Submission(s) for internal approvals – Ministerial/HM Treasury </a:t>
            </a:r>
          </a:p>
          <a:p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329CBCE-21AE-419D-AC1F-8ACF510A66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F2DA012-1414-493D-888F-5D99D0BDA3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9209437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6" name="Rectangle 1045">
            <a:extLst>
              <a:ext uri="{FF2B5EF4-FFF2-40B4-BE49-F238E27FC236}">
                <a16:creationId xmlns:a16="http://schemas.microsoft.com/office/drawing/2014/main" id="{E5958DBC-F4DA-42A8-8C52-860179790E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8DE9B88-9591-C442-597C-8DE52D3BE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4679" y="634946"/>
            <a:ext cx="6405063" cy="1450757"/>
          </a:xfrm>
        </p:spPr>
        <p:txBody>
          <a:bodyPr>
            <a:normAutofit/>
          </a:bodyPr>
          <a:lstStyle/>
          <a:p>
            <a:r>
              <a:rPr lang="en-GB" b="1" dirty="0">
                <a:solidFill>
                  <a:schemeClr val="accent6">
                    <a:lumMod val="75000"/>
                  </a:schemeClr>
                </a:solidFill>
              </a:rPr>
              <a:t>What Pilgrims Quarter gives us</a:t>
            </a:r>
          </a:p>
        </p:txBody>
      </p:sp>
      <p:pic>
        <p:nvPicPr>
          <p:cNvPr id="1026" name="Picture 2" descr="Pilgrims Quarter Newcastle">
            <a:extLst>
              <a:ext uri="{FF2B5EF4-FFF2-40B4-BE49-F238E27FC236}">
                <a16:creationId xmlns:a16="http://schemas.microsoft.com/office/drawing/2014/main" id="{29614FC3-25CF-48A2-0FB6-6A255D1A55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78" r="13316" b="5"/>
          <a:stretch/>
        </p:blipFill>
        <p:spPr bwMode="auto">
          <a:xfrm>
            <a:off x="634000" y="581098"/>
            <a:ext cx="4020295" cy="2476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48" name="Straight Connector 1047">
            <a:extLst>
              <a:ext uri="{FF2B5EF4-FFF2-40B4-BE49-F238E27FC236}">
                <a16:creationId xmlns:a16="http://schemas.microsoft.com/office/drawing/2014/main" id="{79FCC9A9-2031-4283-9B27-34B62BB7F3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81247" y="2086188"/>
            <a:ext cx="58521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0" name="Picture 6" descr="B&amp;K breaks ground at £150m Newcastle HMRC job | Construction Enquirer News">
            <a:extLst>
              <a:ext uri="{FF2B5EF4-FFF2-40B4-BE49-F238E27FC236}">
                <a16:creationId xmlns:a16="http://schemas.microsoft.com/office/drawing/2014/main" id="{32E499BF-3495-C43D-2900-F53400EC1A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2258" y="3218101"/>
            <a:ext cx="4012037" cy="2744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2" name="Content Placeholder 1031">
            <a:extLst>
              <a:ext uri="{FF2B5EF4-FFF2-40B4-BE49-F238E27FC236}">
                <a16:creationId xmlns:a16="http://schemas.microsoft.com/office/drawing/2014/main" id="{1CFB2949-D057-1558-2667-67418BE144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4679" y="2198914"/>
            <a:ext cx="6405063" cy="3670180"/>
          </a:xfrm>
        </p:spPr>
        <p:txBody>
          <a:bodyPr>
            <a:normAutofit/>
          </a:bodyPr>
          <a:lstStyle/>
          <a:p>
            <a:r>
              <a:rPr lang="en-US" dirty="0"/>
              <a:t>Provides a cost-effective solution meeting longer term office requirement – ready for 2027 in line with expiry of existing arrangement</a:t>
            </a:r>
          </a:p>
          <a:p>
            <a:r>
              <a:rPr lang="en-US" dirty="0"/>
              <a:t>43,000m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² (NIA) of office space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Single location for circa 9,000 HMRC staff plus a number of smaller </a:t>
            </a:r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Government Departments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Provides staff with close-proximity to public transport and amenities – ease of access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Delivers wider regional economic benefits – increased footfall etc.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1050" name="Rectangle 1049">
            <a:extLst>
              <a:ext uri="{FF2B5EF4-FFF2-40B4-BE49-F238E27FC236}">
                <a16:creationId xmlns:a16="http://schemas.microsoft.com/office/drawing/2014/main" id="{51DDD252-D7C8-4CE5-9C61-D60D722BC2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52" name="Rectangle 1051">
            <a:extLst>
              <a:ext uri="{FF2B5EF4-FFF2-40B4-BE49-F238E27FC236}">
                <a16:creationId xmlns:a16="http://schemas.microsoft.com/office/drawing/2014/main" id="{2FBD75F5-C49C-4F6A-8D43-7A5939C233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1866805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FB5AF6F-3385-950F-B2F0-5D5068E2BF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97279" y="914401"/>
            <a:ext cx="10058399" cy="4954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4199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0E2FF6-CEDF-7DC3-CA53-AFAB237272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428916"/>
            <a:ext cx="10058400" cy="1450757"/>
          </a:xfrm>
        </p:spPr>
        <p:txBody>
          <a:bodyPr>
            <a:normAutofit/>
          </a:bodyPr>
          <a:lstStyle/>
          <a:p>
            <a:pPr algn="ctr"/>
            <a:r>
              <a:rPr lang="en-GB" sz="6600" b="1" dirty="0">
                <a:solidFill>
                  <a:schemeClr val="accent6">
                    <a:lumMod val="75000"/>
                  </a:schemeClr>
                </a:solidFill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36941816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3AF2BE-72E9-F3AB-E5A4-CBCB8F852B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chemeClr val="accent6">
                    <a:lumMod val="75000"/>
                  </a:schemeClr>
                </a:solidFill>
              </a:rPr>
              <a:t>Objective(s)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5BC06A67-D7BC-EE41-C85C-AD68C56BEE1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02792489"/>
              </p:ext>
            </p:extLst>
          </p:nvPr>
        </p:nvGraphicFramePr>
        <p:xfrm>
          <a:off x="1097280" y="1845734"/>
          <a:ext cx="10058400" cy="4023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162540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F0B47F-A398-0DD6-1A93-2616C02E40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4184"/>
            <a:ext cx="10515600" cy="1325563"/>
          </a:xfrm>
        </p:spPr>
        <p:txBody>
          <a:bodyPr/>
          <a:lstStyle/>
          <a:p>
            <a:r>
              <a:rPr lang="en-GB" b="1" dirty="0">
                <a:solidFill>
                  <a:schemeClr val="accent6">
                    <a:lumMod val="75000"/>
                  </a:schemeClr>
                </a:solidFill>
              </a:rPr>
              <a:t>HMRC’s Regional Centre Strategy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E7563F-A8DE-0537-07BB-95035FA04C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37508"/>
            <a:ext cx="10515600" cy="5381897"/>
          </a:xfrm>
        </p:spPr>
        <p:txBody>
          <a:bodyPr>
            <a:normAutofit fontScale="47500" lnSpcReduction="20000"/>
          </a:bodyPr>
          <a:lstStyle/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3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Provide our staff with modern &amp; flexible working environments for the future 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3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City Centre location - </a:t>
            </a:r>
            <a:r>
              <a:rPr lang="en-GB" sz="3000" dirty="0">
                <a:solidFill>
                  <a:srgbClr val="000000"/>
                </a:solidFill>
                <a:latin typeface="Arial" panose="020B0604020202020204" pitchFamily="34" charset="0"/>
              </a:rPr>
              <a:t>Good links to public transport and c</a:t>
            </a:r>
            <a:r>
              <a:rPr lang="en-GB" sz="3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lose proximity to amenities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3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Create greater collaboration across Lines of Business 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3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Deliver greater opportunities for career development and recruitment. </a:t>
            </a:r>
          </a:p>
          <a:p>
            <a:pPr marL="0" indent="0" algn="l" rtl="0" fontAlgn="base">
              <a:buNone/>
            </a:pPr>
            <a:r>
              <a:rPr lang="en-GB" sz="300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Wider Governments estate strategy</a:t>
            </a:r>
            <a:r>
              <a:rPr lang="en-GB" sz="3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: 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3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Regeneration of brownfield sites 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3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Economic spend for local businesses – benefit to local economy 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3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Sustainability in build design - construction playbook specification, inclusive design guide, built to BREEAM excellent etc. 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3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Tackling economic inequality 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3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Fighting climate change – driving greater use of public transport and reducing carbon emissions </a:t>
            </a:r>
          </a:p>
          <a:p>
            <a:pPr marL="0" indent="0" algn="l" rtl="0" fontAlgn="base">
              <a:buNone/>
            </a:pPr>
            <a:r>
              <a:rPr lang="en-GB" sz="3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Meeting government agendas including;  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3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Levelling up/Build back better 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3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Net zero carbon considerations 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3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Commitment to social mobility and social value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3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Social value 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012728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PV Aerial -November 2004">
            <a:extLst>
              <a:ext uri="{FF2B5EF4-FFF2-40B4-BE49-F238E27FC236}">
                <a16:creationId xmlns:a16="http://schemas.microsoft.com/office/drawing/2014/main" id="{63D795E1-996D-F29C-3033-CB5A3B6B72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88" r="19070"/>
          <a:stretch/>
        </p:blipFill>
        <p:spPr bwMode="auto">
          <a:xfrm>
            <a:off x="7381653" y="10"/>
            <a:ext cx="4810347" cy="6857990"/>
          </a:xfrm>
          <a:custGeom>
            <a:avLst/>
            <a:gdLst/>
            <a:ahLst/>
            <a:cxnLst/>
            <a:rect l="l" t="t" r="r" b="b"/>
            <a:pathLst>
              <a:path w="4817171" h="6858000">
                <a:moveTo>
                  <a:pt x="22751" y="0"/>
                </a:moveTo>
                <a:lnTo>
                  <a:pt x="4817171" y="0"/>
                </a:lnTo>
                <a:lnTo>
                  <a:pt x="4817171" y="6858000"/>
                </a:lnTo>
                <a:lnTo>
                  <a:pt x="0" y="6858000"/>
                </a:lnTo>
                <a:lnTo>
                  <a:pt x="6679" y="6845555"/>
                </a:lnTo>
                <a:cubicBezTo>
                  <a:pt x="496584" y="5886487"/>
                  <a:pt x="786702" y="4695963"/>
                  <a:pt x="786702" y="3406233"/>
                </a:cubicBezTo>
                <a:cubicBezTo>
                  <a:pt x="786702" y="2215714"/>
                  <a:pt x="539501" y="1109724"/>
                  <a:pt x="116147" y="192283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WVPK 2000 - 1">
            <a:extLst>
              <a:ext uri="{FF2B5EF4-FFF2-40B4-BE49-F238E27FC236}">
                <a16:creationId xmlns:a16="http://schemas.microsoft.com/office/drawing/2014/main" id="{6DFDBB69-FBFD-80A2-6E65-995A74BA7B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4" r="-2" b="-2"/>
          <a:stretch/>
        </p:blipFill>
        <p:spPr bwMode="auto">
          <a:xfrm>
            <a:off x="3136389" y="10"/>
            <a:ext cx="4979304" cy="3401558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10CA6BE-DCB9-6230-AB80-8D4C9D3D4C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343" y="2950030"/>
            <a:ext cx="3208673" cy="1325563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2800" b="1" kern="1200" dirty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Moving from two sites – Benton Park View (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Newcastle) and Waterview Park (Washington) – </a:t>
            </a:r>
            <a:b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to a new purpose-built single building </a:t>
            </a:r>
            <a:b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Pilgrims Quarter</a:t>
            </a:r>
            <a:endParaRPr lang="en-US" sz="2800" b="1" kern="1200" dirty="0">
              <a:solidFill>
                <a:schemeClr val="accent6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" name="Content Placeholder 2" descr="A picture containing sky, outdoor, building, government building&#10;&#10;Description automatically generated">
            <a:extLst>
              <a:ext uri="{FF2B5EF4-FFF2-40B4-BE49-F238E27FC236}">
                <a16:creationId xmlns:a16="http://schemas.microsoft.com/office/drawing/2014/main" id="{BAB76144-84C3-3F7C-D2E6-EF15F243F6A4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38"/>
          <a:stretch/>
        </p:blipFill>
        <p:spPr bwMode="auto">
          <a:xfrm>
            <a:off x="3189428" y="3456432"/>
            <a:ext cx="4925479" cy="3401568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67405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00D449-D884-0FB5-342A-382A1B64D4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0892" y="741392"/>
            <a:ext cx="3269384" cy="643272"/>
          </a:xfrm>
        </p:spPr>
        <p:txBody>
          <a:bodyPr anchor="b">
            <a:normAutofit/>
          </a:bodyPr>
          <a:lstStyle/>
          <a:p>
            <a:r>
              <a:rPr lang="en-GB" sz="3600" b="1" dirty="0">
                <a:solidFill>
                  <a:schemeClr val="accent6">
                    <a:lumMod val="75000"/>
                  </a:schemeClr>
                </a:solidFill>
              </a:rPr>
              <a:t>Existing Estate</a:t>
            </a:r>
            <a:endParaRPr lang="en-GB" sz="3600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C32FFCC3-615C-DD41-4107-C9FD26A5E5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50890" y="1776556"/>
            <a:ext cx="3240264" cy="4352805"/>
          </a:xfrm>
        </p:spPr>
        <p:txBody>
          <a:bodyPr anchor="t">
            <a:normAutofit fontScale="92500" lnSpcReduction="20000"/>
          </a:bodyPr>
          <a:lstStyle/>
          <a:p>
            <a:r>
              <a:rPr lang="en-GB" sz="2000" dirty="0"/>
              <a:t>Part of a PFI Agreement</a:t>
            </a:r>
          </a:p>
          <a:p>
            <a:r>
              <a:rPr lang="en-GB" sz="2000" dirty="0"/>
              <a:t>No security of tenure (outside L&amp;T 1954) – occupied under a series of Occupancy Agreements (OA’s) – one for each building</a:t>
            </a:r>
          </a:p>
          <a:p>
            <a:r>
              <a:rPr lang="en-GB" sz="2000" dirty="0"/>
              <a:t>Expiry of OA staggered across sites/locations – starting January 2025 to October 2029</a:t>
            </a:r>
          </a:p>
          <a:p>
            <a:r>
              <a:rPr lang="en-GB" sz="2000" dirty="0"/>
              <a:t>Expiry of OA dependent upon completion of construction and handover commensurate from January 2000 – October 2004</a:t>
            </a:r>
          </a:p>
          <a:p>
            <a:r>
              <a:rPr lang="en-GB" sz="2000" dirty="0"/>
              <a:t>Ability to extend PFI – charge based on 50% of City Centre Rents – or negotiate new lease</a:t>
            </a:r>
          </a:p>
          <a:p>
            <a:endParaRPr lang="en-US" sz="2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44DD0CC-65BE-4576-16DE-B4CF28E45B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988" r="2" b="2"/>
          <a:stretch/>
        </p:blipFill>
        <p:spPr>
          <a:xfrm>
            <a:off x="700846" y="877417"/>
            <a:ext cx="3580346" cy="495584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941822A-FE84-9E88-05A0-1A2D978B721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664" r="31345"/>
          <a:stretch/>
        </p:blipFill>
        <p:spPr>
          <a:xfrm>
            <a:off x="4530256" y="877417"/>
            <a:ext cx="3083744" cy="2435571"/>
          </a:xfrm>
          <a:prstGeom prst="rect">
            <a:avLst/>
          </a:prstGeom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C4B94FC-E384-64E2-8644-49D51C597D3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822" r="8061" b="-2"/>
          <a:stretch/>
        </p:blipFill>
        <p:spPr>
          <a:xfrm>
            <a:off x="4530256" y="3395325"/>
            <a:ext cx="3083744" cy="2437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0384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790B1F-4378-E80C-1CAD-12CDA1493E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chemeClr val="accent6">
                    <a:lumMod val="75000"/>
                  </a:schemeClr>
                </a:solidFill>
              </a:rPr>
              <a:t>Existing Estate - Longer Term Suitability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EE9E2A-0E87-E813-D320-7B63D51664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Existing infrastructure approaching or near to end-of-life necessitating costly replacement with associated works to do so</a:t>
            </a:r>
          </a:p>
          <a:p>
            <a:r>
              <a:rPr lang="en-GB" dirty="0"/>
              <a:t>Provides for more space than we require – NIA of 85,603m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²/921,423ft² at Benton Park View alone</a:t>
            </a:r>
            <a:endParaRPr lang="en-GB" dirty="0"/>
          </a:p>
          <a:p>
            <a:r>
              <a:rPr lang="en-GB" dirty="0"/>
              <a:t>Adaptability/Alignment to new design standards;</a:t>
            </a:r>
          </a:p>
          <a:p>
            <a:pPr lvl="1"/>
            <a:r>
              <a:rPr lang="en-GB" dirty="0"/>
              <a:t>Inclusive design </a:t>
            </a:r>
          </a:p>
          <a:p>
            <a:pPr lvl="1"/>
            <a:r>
              <a:rPr lang="en-GB" dirty="0"/>
              <a:t>Ceiling heights</a:t>
            </a:r>
          </a:p>
          <a:p>
            <a:pPr lvl="1"/>
            <a:r>
              <a:rPr lang="en-GB" dirty="0"/>
              <a:t>Void space</a:t>
            </a:r>
          </a:p>
          <a:p>
            <a:pPr lvl="1"/>
            <a:r>
              <a:rPr lang="en-GB" dirty="0"/>
              <a:t>Access to natural light etc.</a:t>
            </a:r>
          </a:p>
          <a:p>
            <a:r>
              <a:rPr lang="en-GB" dirty="0"/>
              <a:t>Proximity to public transport and amenities – ongoing reliance on cars as means of transport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766099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346484-4DDE-ABD4-0C88-AFC111EE5D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chemeClr val="accent6">
                    <a:lumMod val="75000"/>
                  </a:schemeClr>
                </a:solidFill>
              </a:rPr>
              <a:t>Our Requirement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D05499-FCEE-F288-4834-8710EEF325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Space for circa 9,000 full time equivalents i.e. staff</a:t>
            </a:r>
          </a:p>
          <a:p>
            <a:r>
              <a:rPr lang="en-GB" dirty="0"/>
              <a:t>Office space of 54,000m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² (NIA) equivalent to 6m² per FTE</a:t>
            </a:r>
          </a:p>
          <a:p>
            <a:pPr lvl="1"/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Later revised down to 43,000m² (NIA) equivalent to 4.5m² per FTE </a:t>
            </a:r>
            <a:r>
              <a:rPr lang="en-GB" dirty="0"/>
              <a:t> following lessons learned exercise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Parking for blue badge holders and official vehicles</a:t>
            </a:r>
          </a:p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Good accessibility to public transport and amenities </a:t>
            </a:r>
          </a:p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Design and build in line with Government/HMRC guidance </a:t>
            </a:r>
          </a:p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25-year lease terms with break</a:t>
            </a:r>
          </a:p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Ready for service date to align with expiry of existing arrangements at Benton Park View and Waterview Park</a:t>
            </a:r>
          </a:p>
        </p:txBody>
      </p:sp>
    </p:spTree>
    <p:extLst>
      <p:ext uri="{BB962C8B-B14F-4D97-AF65-F5344CB8AC3E}">
        <p14:creationId xmlns:p14="http://schemas.microsoft.com/office/powerpoint/2010/main" val="14442620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2DCEAF-94DE-FFA7-03F4-61631ADC13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chemeClr val="accent6">
                    <a:lumMod val="75000"/>
                  </a:schemeClr>
                </a:solidFill>
              </a:rPr>
              <a:t>Process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E2BB98-10C6-CFF6-25C3-5D0588674D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97278" y="1845733"/>
            <a:ext cx="5903773" cy="4354769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Desk top search led by our agents</a:t>
            </a:r>
          </a:p>
          <a:p>
            <a:pPr marL="0" indent="0">
              <a:buNone/>
            </a:pPr>
            <a:r>
              <a:rPr lang="en-GB" dirty="0"/>
              <a:t>Search through-out the North East - not simply focused on Newcastle</a:t>
            </a:r>
          </a:p>
          <a:p>
            <a:pPr marL="0" indent="0">
              <a:buNone/>
            </a:pPr>
            <a:r>
              <a:rPr lang="en-GB" dirty="0"/>
              <a:t>Size of requirement impacted search – largely new builds</a:t>
            </a:r>
          </a:p>
          <a:p>
            <a:pPr marL="0" indent="0">
              <a:buNone/>
            </a:pPr>
            <a:r>
              <a:rPr lang="en-GB" dirty="0"/>
              <a:t>Campus approach or single building</a:t>
            </a:r>
          </a:p>
          <a:p>
            <a:pPr marL="0" indent="0">
              <a:buNone/>
            </a:pPr>
            <a:r>
              <a:rPr lang="en-GB" dirty="0"/>
              <a:t>Review results of search to shortlist </a:t>
            </a:r>
          </a:p>
          <a:p>
            <a:pPr marL="0" indent="0">
              <a:buNone/>
            </a:pPr>
            <a:r>
              <a:rPr lang="en-GB" dirty="0"/>
              <a:t>Issued Request for Proposal(s) together with design guidance</a:t>
            </a:r>
          </a:p>
          <a:p>
            <a:pPr marL="0" indent="0">
              <a:buNone/>
            </a:pPr>
            <a:r>
              <a:rPr lang="en-GB" dirty="0"/>
              <a:t>Non-Disclosure Agreements to ensure confidentiality and avoid information leaking to staff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5" name="Content Placeholder 4" descr="A map of a city&#10;&#10;Description automatically generated">
            <a:extLst>
              <a:ext uri="{FF2B5EF4-FFF2-40B4-BE49-F238E27FC236}">
                <a16:creationId xmlns:a16="http://schemas.microsoft.com/office/drawing/2014/main" id="{7EE1008C-E726-A359-4C60-40017D6077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7495" y="1845734"/>
            <a:ext cx="4181066" cy="384593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5B529D7A-1A27-A7A7-08FF-A185B9C0A444}"/>
              </a:ext>
            </a:extLst>
          </p:cNvPr>
          <p:cNvGrpSpPr/>
          <p:nvPr/>
        </p:nvGrpSpPr>
        <p:grpSpPr>
          <a:xfrm>
            <a:off x="7888861" y="2454861"/>
            <a:ext cx="2464525" cy="2339566"/>
            <a:chOff x="4736833" y="2551765"/>
            <a:chExt cx="2464525" cy="2447109"/>
          </a:xfrm>
        </p:grpSpPr>
        <p:sp>
          <p:nvSpPr>
            <p:cNvPr id="7" name="Flowchart: Connector 6">
              <a:extLst>
                <a:ext uri="{FF2B5EF4-FFF2-40B4-BE49-F238E27FC236}">
                  <a16:creationId xmlns:a16="http://schemas.microsoft.com/office/drawing/2014/main" id="{5ED3B918-9E05-FE19-0423-236784C6AA67}"/>
                </a:ext>
              </a:extLst>
            </p:cNvPr>
            <p:cNvSpPr/>
            <p:nvPr/>
          </p:nvSpPr>
          <p:spPr>
            <a:xfrm>
              <a:off x="5768490" y="3596640"/>
              <a:ext cx="401216" cy="357362"/>
            </a:xfrm>
            <a:prstGeom prst="flowChartConnector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Flowchart: Connector 7">
              <a:extLst>
                <a:ext uri="{FF2B5EF4-FFF2-40B4-BE49-F238E27FC236}">
                  <a16:creationId xmlns:a16="http://schemas.microsoft.com/office/drawing/2014/main" id="{CFB0AD8A-C495-C5F5-AEE3-FD32A64764FA}"/>
                </a:ext>
              </a:extLst>
            </p:cNvPr>
            <p:cNvSpPr/>
            <p:nvPr/>
          </p:nvSpPr>
          <p:spPr>
            <a:xfrm>
              <a:off x="5612046" y="3335749"/>
              <a:ext cx="714103" cy="814096"/>
            </a:xfrm>
            <a:prstGeom prst="flowChartConnector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Flowchart: Connector 8">
              <a:extLst>
                <a:ext uri="{FF2B5EF4-FFF2-40B4-BE49-F238E27FC236}">
                  <a16:creationId xmlns:a16="http://schemas.microsoft.com/office/drawing/2014/main" id="{525D8CDB-9446-776E-CFB3-66B8C5E6B900}"/>
                </a:ext>
              </a:extLst>
            </p:cNvPr>
            <p:cNvSpPr/>
            <p:nvPr/>
          </p:nvSpPr>
          <p:spPr>
            <a:xfrm>
              <a:off x="5407080" y="3189697"/>
              <a:ext cx="1124034" cy="1106199"/>
            </a:xfrm>
            <a:prstGeom prst="flowChartConnector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Flowchart: Connector 9">
              <a:extLst>
                <a:ext uri="{FF2B5EF4-FFF2-40B4-BE49-F238E27FC236}">
                  <a16:creationId xmlns:a16="http://schemas.microsoft.com/office/drawing/2014/main" id="{4884BFC6-08B3-C24F-5C1D-D8DFF62E4890}"/>
                </a:ext>
              </a:extLst>
            </p:cNvPr>
            <p:cNvSpPr/>
            <p:nvPr/>
          </p:nvSpPr>
          <p:spPr>
            <a:xfrm>
              <a:off x="5098933" y="2919415"/>
              <a:ext cx="1740327" cy="1711811"/>
            </a:xfrm>
            <a:prstGeom prst="flowChartConnector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Flowchart: Connector 10">
              <a:extLst>
                <a:ext uri="{FF2B5EF4-FFF2-40B4-BE49-F238E27FC236}">
                  <a16:creationId xmlns:a16="http://schemas.microsoft.com/office/drawing/2014/main" id="{221A3A88-4476-7CC1-3184-BCE70E214863}"/>
                </a:ext>
              </a:extLst>
            </p:cNvPr>
            <p:cNvSpPr/>
            <p:nvPr/>
          </p:nvSpPr>
          <p:spPr>
            <a:xfrm>
              <a:off x="4736833" y="2551765"/>
              <a:ext cx="2464525" cy="2447109"/>
            </a:xfrm>
            <a:prstGeom prst="flowChartConnector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3671742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5BA3AF-3FF7-A6C3-CEF1-A5D1E3A426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chemeClr val="accent6">
                    <a:lumMod val="75000"/>
                  </a:schemeClr>
                </a:solidFill>
              </a:rPr>
              <a:t>Process (</a:t>
            </a:r>
            <a:r>
              <a:rPr lang="en-GB" b="1" dirty="0" err="1">
                <a:solidFill>
                  <a:schemeClr val="accent6">
                    <a:lumMod val="75000"/>
                  </a:schemeClr>
                </a:solidFill>
              </a:rPr>
              <a:t>cont</a:t>
            </a:r>
            <a:r>
              <a:rPr lang="en-GB" b="1" dirty="0">
                <a:solidFill>
                  <a:schemeClr val="accent6">
                    <a:lumMod val="75000"/>
                  </a:schemeClr>
                </a:solidFill>
              </a:rPr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F83CFD-4E35-08FA-A7E8-38B2ED7FCE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GB" dirty="0"/>
              <a:t>Evaluated responses to RFP’s – qualitative criteria given greater precedent </a:t>
            </a:r>
          </a:p>
          <a:p>
            <a:r>
              <a:rPr lang="en-GB" dirty="0"/>
              <a:t>Evaluators provided </a:t>
            </a:r>
            <a:r>
              <a:rPr lang="en-GB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 technical expertise – legal/commercial experts on due diligence &amp; transaction, construction capability, commercial checks on developer/entities, internal design team, </a:t>
            </a:r>
            <a:r>
              <a:rPr lang="en-GB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finance etc.</a:t>
            </a:r>
            <a:endParaRPr lang="en-GB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GB" dirty="0"/>
              <a:t>Second round  of shortlisting to two schemes (retain competitive tension)</a:t>
            </a:r>
          </a:p>
          <a:p>
            <a:r>
              <a:rPr lang="en-GB" dirty="0"/>
              <a:t>Detailed round of workshops with both parties to;</a:t>
            </a:r>
          </a:p>
          <a:p>
            <a:pPr lvl="1"/>
            <a:r>
              <a:rPr lang="en-GB" dirty="0"/>
              <a:t>Ensure requirements understood/providing clarifications</a:t>
            </a:r>
          </a:p>
          <a:p>
            <a:pPr lvl="1"/>
            <a:r>
              <a:rPr lang="en-GB" dirty="0"/>
              <a:t>Design proposals reflect these</a:t>
            </a:r>
          </a:p>
          <a:p>
            <a:pPr lvl="1"/>
            <a:r>
              <a:rPr lang="en-GB" dirty="0"/>
              <a:t>Identify and agree derogations etc.</a:t>
            </a:r>
          </a:p>
          <a:p>
            <a:r>
              <a:rPr lang="en-GB" dirty="0"/>
              <a:t>Negotiation of draft terms</a:t>
            </a:r>
          </a:p>
          <a:p>
            <a:r>
              <a:rPr lang="en-GB" dirty="0"/>
              <a:t>Invitation to submit final proposals</a:t>
            </a:r>
          </a:p>
          <a:p>
            <a:r>
              <a:rPr lang="en-GB" dirty="0"/>
              <a:t>Final round of evaluation to selected preferred and reserve options </a:t>
            </a:r>
          </a:p>
          <a:p>
            <a:r>
              <a:rPr lang="en-GB" dirty="0"/>
              <a:t>Submission(s) for internal approvals – Ministerial/HM Treasury </a:t>
            </a:r>
          </a:p>
        </p:txBody>
      </p:sp>
    </p:spTree>
    <p:extLst>
      <p:ext uri="{BB962C8B-B14F-4D97-AF65-F5344CB8AC3E}">
        <p14:creationId xmlns:p14="http://schemas.microsoft.com/office/powerpoint/2010/main" val="2616035145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848</TotalTime>
  <Words>749</Words>
  <Application>Microsoft Office PowerPoint</Application>
  <PresentationFormat>Widescreen</PresentationFormat>
  <Paragraphs>91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Retrospect</vt:lpstr>
      <vt:lpstr>Pilgrims Quarter</vt:lpstr>
      <vt:lpstr>Objective(s)</vt:lpstr>
      <vt:lpstr>HMRC’s Regional Centre Strategy </vt:lpstr>
      <vt:lpstr>Moving from two sites – Benton Park View (Newcastle) and Waterview Park (Washington) –  to a new purpose-built single building  Pilgrims Quarter</vt:lpstr>
      <vt:lpstr>Existing Estate</vt:lpstr>
      <vt:lpstr>Existing Estate - Longer Term Suitability</vt:lpstr>
      <vt:lpstr>Our Requirement</vt:lpstr>
      <vt:lpstr>Process</vt:lpstr>
      <vt:lpstr>Process (cont)</vt:lpstr>
      <vt:lpstr>How we arrived at our decision</vt:lpstr>
      <vt:lpstr>What Pilgrims Quarter gives us</vt:lpstr>
      <vt:lpstr>PowerPoint Presentation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Pilgrims Quarter</dc:title>
  <dc:creator>Barker, Simon (Estates Property &amp; Assets)</dc:creator>
  <cp:lastModifiedBy>Barker, Simon (Estates Property &amp; Assets)</cp:lastModifiedBy>
  <cp:revision>2</cp:revision>
  <dcterms:created xsi:type="dcterms:W3CDTF">2024-01-31T09:27:45Z</dcterms:created>
  <dcterms:modified xsi:type="dcterms:W3CDTF">2024-02-14T09:56:19Z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f9af038e-07b4-4369-a678-c835687cb272_Enabled">
    <vt:lpwstr>true</vt:lpwstr>
  </property>
  <property fmtid="{D5CDD505-2E9C-101B-9397-08002B2CF9AE}" pid="3" name="MSIP_Label_f9af038e-07b4-4369-a678-c835687cb272_SetDate">
    <vt:lpwstr>2024-01-31T09:32:03Z</vt:lpwstr>
  </property>
  <property fmtid="{D5CDD505-2E9C-101B-9397-08002B2CF9AE}" pid="4" name="MSIP_Label_f9af038e-07b4-4369-a678-c835687cb272_Method">
    <vt:lpwstr>Standard</vt:lpwstr>
  </property>
  <property fmtid="{D5CDD505-2E9C-101B-9397-08002B2CF9AE}" pid="5" name="MSIP_Label_f9af038e-07b4-4369-a678-c835687cb272_Name">
    <vt:lpwstr>OFFICIAL</vt:lpwstr>
  </property>
  <property fmtid="{D5CDD505-2E9C-101B-9397-08002B2CF9AE}" pid="6" name="MSIP_Label_f9af038e-07b4-4369-a678-c835687cb272_SiteId">
    <vt:lpwstr>ac52f73c-fd1a-4a9a-8e7a-4a248f3139e1</vt:lpwstr>
  </property>
  <property fmtid="{D5CDD505-2E9C-101B-9397-08002B2CF9AE}" pid="7" name="MSIP_Label_f9af038e-07b4-4369-a678-c835687cb272_ActionId">
    <vt:lpwstr>ea6a9ff2-a084-465c-a3fb-8270df383fd9</vt:lpwstr>
  </property>
  <property fmtid="{D5CDD505-2E9C-101B-9397-08002B2CF9AE}" pid="8" name="MSIP_Label_f9af038e-07b4-4369-a678-c835687cb272_ContentBits">
    <vt:lpwstr>2</vt:lpwstr>
  </property>
</Properties>
</file>