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0" r:id="rId5"/>
  </p:sldMasterIdLst>
  <p:notesMasterIdLst>
    <p:notesMasterId r:id="rId36"/>
  </p:notesMasterIdLst>
  <p:sldIdLst>
    <p:sldId id="364" r:id="rId6"/>
    <p:sldId id="256" r:id="rId7"/>
    <p:sldId id="332" r:id="rId8"/>
    <p:sldId id="352" r:id="rId9"/>
    <p:sldId id="350" r:id="rId10"/>
    <p:sldId id="353" r:id="rId11"/>
    <p:sldId id="318" r:id="rId12"/>
    <p:sldId id="321" r:id="rId13"/>
    <p:sldId id="319" r:id="rId14"/>
    <p:sldId id="355" r:id="rId15"/>
    <p:sldId id="323" r:id="rId16"/>
    <p:sldId id="330" r:id="rId17"/>
    <p:sldId id="329" r:id="rId18"/>
    <p:sldId id="257" r:id="rId19"/>
    <p:sldId id="271" r:id="rId20"/>
    <p:sldId id="301" r:id="rId21"/>
    <p:sldId id="337" r:id="rId22"/>
    <p:sldId id="359" r:id="rId23"/>
    <p:sldId id="304" r:id="rId24"/>
    <p:sldId id="303" r:id="rId25"/>
    <p:sldId id="361" r:id="rId26"/>
    <p:sldId id="262" r:id="rId27"/>
    <p:sldId id="315" r:id="rId28"/>
    <p:sldId id="317" r:id="rId29"/>
    <p:sldId id="316" r:id="rId30"/>
    <p:sldId id="320" r:id="rId31"/>
    <p:sldId id="362" r:id="rId32"/>
    <p:sldId id="363" r:id="rId33"/>
    <p:sldId id="302" r:id="rId34"/>
    <p:sldId id="258" r:id="rId35"/>
  </p:sldIdLst>
  <p:sldSz cx="12192000" cy="6858000"/>
  <p:notesSz cx="6794500" cy="9925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ke Hay" initials="MH" lastIdx="2" clrIdx="0">
    <p:extLst>
      <p:ext uri="{19B8F6BF-5375-455C-9EA6-DF929625EA0E}">
        <p15:presenceInfo xmlns:p15="http://schemas.microsoft.com/office/powerpoint/2012/main" userId="cbf5d4a5f1184fb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9" autoAdjust="0"/>
    <p:restoredTop sz="67625" autoAdjust="0"/>
  </p:normalViewPr>
  <p:slideViewPr>
    <p:cSldViewPr snapToGrid="0">
      <p:cViewPr varScale="1">
        <p:scale>
          <a:sx n="47" d="100"/>
          <a:sy n="47" d="100"/>
        </p:scale>
        <p:origin x="1380"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B8D90F-908A-4B95-B818-63612613D7F2}" type="doc">
      <dgm:prSet loTypeId="urn:microsoft.com/office/officeart/2005/8/layout/chevron2" loCatId="process" qsTypeId="urn:microsoft.com/office/officeart/2005/8/quickstyle/simple1" qsCatId="simple" csTypeId="urn:microsoft.com/office/officeart/2005/8/colors/accent1_3" csCatId="accent1" phldr="1"/>
      <dgm:spPr/>
      <dgm:t>
        <a:bodyPr/>
        <a:lstStyle/>
        <a:p>
          <a:endParaRPr lang="en-GB"/>
        </a:p>
      </dgm:t>
    </dgm:pt>
    <dgm:pt modelId="{EE0D3477-F129-47AF-B71D-E86AA7990333}">
      <dgm:prSet phldrT="[Text]" custT="1"/>
      <dgm:spPr/>
      <dgm:t>
        <a:bodyPr/>
        <a:lstStyle/>
        <a:p>
          <a:r>
            <a:rPr lang="en-GB" sz="1200"/>
            <a:t>Desk Top Study</a:t>
          </a:r>
        </a:p>
      </dgm:t>
    </dgm:pt>
    <dgm:pt modelId="{2CF2278B-8882-4CA0-82A8-71C0D4DB9CC7}" type="parTrans" cxnId="{339C65DB-732C-4220-AE9D-1785A4B22986}">
      <dgm:prSet/>
      <dgm:spPr/>
      <dgm:t>
        <a:bodyPr/>
        <a:lstStyle/>
        <a:p>
          <a:endParaRPr lang="en-GB"/>
        </a:p>
      </dgm:t>
    </dgm:pt>
    <dgm:pt modelId="{F2716B29-90A7-4254-9252-F492E43D39DA}" type="sibTrans" cxnId="{339C65DB-732C-4220-AE9D-1785A4B22986}">
      <dgm:prSet/>
      <dgm:spPr/>
      <dgm:t>
        <a:bodyPr/>
        <a:lstStyle/>
        <a:p>
          <a:endParaRPr lang="en-GB"/>
        </a:p>
      </dgm:t>
    </dgm:pt>
    <dgm:pt modelId="{7500F10E-66CB-48CC-9266-847DD98F27F5}">
      <dgm:prSet phldrT="[Text]" custT="1"/>
      <dgm:spPr/>
      <dgm:t>
        <a:bodyPr/>
        <a:lstStyle/>
        <a:p>
          <a:r>
            <a:rPr lang="en-GB" sz="1000" dirty="0"/>
            <a:t>Appoint Ecologist </a:t>
          </a:r>
        </a:p>
      </dgm:t>
    </dgm:pt>
    <dgm:pt modelId="{F5F73D10-E278-4C69-AAF1-8FB370AA4B7D}" type="parTrans" cxnId="{6FB9EB06-5C21-4FBD-95BF-A83D5766D2E0}">
      <dgm:prSet/>
      <dgm:spPr/>
      <dgm:t>
        <a:bodyPr/>
        <a:lstStyle/>
        <a:p>
          <a:endParaRPr lang="en-GB"/>
        </a:p>
      </dgm:t>
    </dgm:pt>
    <dgm:pt modelId="{9526E388-FFC2-4984-AA75-F3935B5B5907}" type="sibTrans" cxnId="{6FB9EB06-5C21-4FBD-95BF-A83D5766D2E0}">
      <dgm:prSet/>
      <dgm:spPr/>
      <dgm:t>
        <a:bodyPr/>
        <a:lstStyle/>
        <a:p>
          <a:endParaRPr lang="en-GB"/>
        </a:p>
      </dgm:t>
    </dgm:pt>
    <dgm:pt modelId="{B4A1BB62-4164-496A-9201-25659C1E6522}">
      <dgm:prSet phldrT="[Text]" custT="1"/>
      <dgm:spPr/>
      <dgm:t>
        <a:bodyPr/>
        <a:lstStyle/>
        <a:p>
          <a:r>
            <a:rPr lang="en-GB" sz="1000" dirty="0"/>
            <a:t>Is Site located within Local Nature Recovery Strategy or other Locally Significant Environmental corridor </a:t>
          </a:r>
        </a:p>
      </dgm:t>
    </dgm:pt>
    <dgm:pt modelId="{E5FB1E9F-516F-4DAC-BC4F-286BAD4AD807}" type="parTrans" cxnId="{B8DCBA86-8127-4B47-B6EB-E374100C11CB}">
      <dgm:prSet/>
      <dgm:spPr/>
      <dgm:t>
        <a:bodyPr/>
        <a:lstStyle/>
        <a:p>
          <a:endParaRPr lang="en-GB"/>
        </a:p>
      </dgm:t>
    </dgm:pt>
    <dgm:pt modelId="{4391D5AB-2849-4B44-A5B7-3F3C8082467C}" type="sibTrans" cxnId="{B8DCBA86-8127-4B47-B6EB-E374100C11CB}">
      <dgm:prSet/>
      <dgm:spPr/>
      <dgm:t>
        <a:bodyPr/>
        <a:lstStyle/>
        <a:p>
          <a:endParaRPr lang="en-GB"/>
        </a:p>
      </dgm:t>
    </dgm:pt>
    <dgm:pt modelId="{338B077D-36A5-4218-AB4C-AD5C8C966E29}">
      <dgm:prSet phldrT="[Text]" custT="1"/>
      <dgm:spPr/>
      <dgm:t>
        <a:bodyPr/>
        <a:lstStyle/>
        <a:p>
          <a:r>
            <a:rPr lang="en-GB" sz="1200" dirty="0"/>
            <a:t>Baseline Survey</a:t>
          </a:r>
        </a:p>
      </dgm:t>
    </dgm:pt>
    <dgm:pt modelId="{E48F9DB9-7EF2-47CF-BF24-B5721466855D}" type="parTrans" cxnId="{CCCE3277-3AF2-47A1-8689-EA6D08C26B2F}">
      <dgm:prSet/>
      <dgm:spPr/>
      <dgm:t>
        <a:bodyPr/>
        <a:lstStyle/>
        <a:p>
          <a:endParaRPr lang="en-GB"/>
        </a:p>
      </dgm:t>
    </dgm:pt>
    <dgm:pt modelId="{FC266C31-CB55-4FD5-8CC8-0A5075E170B1}" type="sibTrans" cxnId="{CCCE3277-3AF2-47A1-8689-EA6D08C26B2F}">
      <dgm:prSet/>
      <dgm:spPr/>
      <dgm:t>
        <a:bodyPr/>
        <a:lstStyle/>
        <a:p>
          <a:endParaRPr lang="en-GB"/>
        </a:p>
      </dgm:t>
    </dgm:pt>
    <dgm:pt modelId="{670EA84C-B3DC-4AAE-B80B-0837F12277E0}">
      <dgm:prSet phldrT="[Text]" custT="1"/>
      <dgm:spPr>
        <a:solidFill>
          <a:schemeClr val="accent6">
            <a:lumMod val="40000"/>
            <a:lumOff val="60000"/>
            <a:alpha val="90000"/>
          </a:schemeClr>
        </a:solidFill>
      </dgm:spPr>
      <dgm:t>
        <a:bodyPr/>
        <a:lstStyle/>
        <a:p>
          <a:r>
            <a:rPr lang="en-GB" sz="1100"/>
            <a:t>Complete Survey within optimal time (May - Sept end)</a:t>
          </a:r>
        </a:p>
      </dgm:t>
    </dgm:pt>
    <dgm:pt modelId="{D98E23F8-BC6E-449D-916C-4B87B6D912E0}" type="parTrans" cxnId="{4F709DD5-63AF-49EA-AE4D-33A651188DE4}">
      <dgm:prSet/>
      <dgm:spPr/>
      <dgm:t>
        <a:bodyPr/>
        <a:lstStyle/>
        <a:p>
          <a:endParaRPr lang="en-GB"/>
        </a:p>
      </dgm:t>
    </dgm:pt>
    <dgm:pt modelId="{44CB86BD-A9D8-47E1-B08B-ED9AC1D522A9}" type="sibTrans" cxnId="{4F709DD5-63AF-49EA-AE4D-33A651188DE4}">
      <dgm:prSet/>
      <dgm:spPr/>
      <dgm:t>
        <a:bodyPr/>
        <a:lstStyle/>
        <a:p>
          <a:endParaRPr lang="en-GB"/>
        </a:p>
      </dgm:t>
    </dgm:pt>
    <dgm:pt modelId="{DBD80661-4967-4838-81EF-1C1485934F00}">
      <dgm:prSet phldrT="[Text]" custT="1"/>
      <dgm:spPr>
        <a:solidFill>
          <a:schemeClr val="accent6">
            <a:lumMod val="40000"/>
            <a:lumOff val="60000"/>
            <a:alpha val="90000"/>
          </a:schemeClr>
        </a:solidFill>
      </dgm:spPr>
      <dgm:t>
        <a:bodyPr/>
        <a:lstStyle/>
        <a:p>
          <a:r>
            <a:rPr lang="en-GB" sz="1100"/>
            <a:t>Establish whether site cleared recently (Degradation issues)</a:t>
          </a:r>
        </a:p>
      </dgm:t>
    </dgm:pt>
    <dgm:pt modelId="{74535D3A-EC35-4FF9-9FE9-4D4A3D669316}" type="parTrans" cxnId="{64C13706-4CB9-49FB-B0D6-7433F1CE50E0}">
      <dgm:prSet/>
      <dgm:spPr/>
      <dgm:t>
        <a:bodyPr/>
        <a:lstStyle/>
        <a:p>
          <a:endParaRPr lang="en-GB"/>
        </a:p>
      </dgm:t>
    </dgm:pt>
    <dgm:pt modelId="{6E876A68-6146-48B6-982C-CF3DF19D9162}" type="sibTrans" cxnId="{64C13706-4CB9-49FB-B0D6-7433F1CE50E0}">
      <dgm:prSet/>
      <dgm:spPr/>
      <dgm:t>
        <a:bodyPr/>
        <a:lstStyle/>
        <a:p>
          <a:endParaRPr lang="en-GB"/>
        </a:p>
      </dgm:t>
    </dgm:pt>
    <dgm:pt modelId="{BDDF11E8-5B0A-48D9-8BF0-811D2A677E2D}">
      <dgm:prSet phldrT="[Text]" custT="1"/>
      <dgm:spPr/>
      <dgm:t>
        <a:bodyPr/>
        <a:lstStyle/>
        <a:p>
          <a:r>
            <a:rPr lang="en-GB" sz="1000"/>
            <a:t>Biodiversity Statement</a:t>
          </a:r>
        </a:p>
      </dgm:t>
    </dgm:pt>
    <dgm:pt modelId="{35F616CA-08E1-4555-9CE1-21D8C3012055}" type="parTrans" cxnId="{2CC683BE-D685-4FD7-9A86-2A7C6C2B6F30}">
      <dgm:prSet/>
      <dgm:spPr/>
      <dgm:t>
        <a:bodyPr/>
        <a:lstStyle/>
        <a:p>
          <a:endParaRPr lang="en-GB"/>
        </a:p>
      </dgm:t>
    </dgm:pt>
    <dgm:pt modelId="{07495B70-7FC8-4414-9D08-99137FD9890F}" type="sibTrans" cxnId="{2CC683BE-D685-4FD7-9A86-2A7C6C2B6F30}">
      <dgm:prSet/>
      <dgm:spPr/>
      <dgm:t>
        <a:bodyPr/>
        <a:lstStyle/>
        <a:p>
          <a:endParaRPr lang="en-GB"/>
        </a:p>
      </dgm:t>
    </dgm:pt>
    <dgm:pt modelId="{9370DA9F-C7E4-4945-9A82-FF50B267B4A1}">
      <dgm:prSet phldrT="[Text]" custT="1"/>
      <dgm:spPr/>
      <dgm:t>
        <a:bodyPr/>
        <a:lstStyle/>
        <a:p>
          <a:r>
            <a:rPr lang="en-GB" sz="900"/>
            <a:t>Establishes whether a Biodiversity Gain Condition will be applied</a:t>
          </a:r>
        </a:p>
      </dgm:t>
    </dgm:pt>
    <dgm:pt modelId="{41F7D805-D0E8-4F93-BC4A-65AAB4FECE6F}" type="parTrans" cxnId="{D4A69172-B800-4F70-967B-DFEE47744F5A}">
      <dgm:prSet/>
      <dgm:spPr/>
      <dgm:t>
        <a:bodyPr/>
        <a:lstStyle/>
        <a:p>
          <a:endParaRPr lang="en-GB"/>
        </a:p>
      </dgm:t>
    </dgm:pt>
    <dgm:pt modelId="{C08E4ACD-426D-45C8-80AE-ECEA4C73C4E0}" type="sibTrans" cxnId="{D4A69172-B800-4F70-967B-DFEE47744F5A}">
      <dgm:prSet/>
      <dgm:spPr/>
      <dgm:t>
        <a:bodyPr/>
        <a:lstStyle/>
        <a:p>
          <a:endParaRPr lang="en-GB"/>
        </a:p>
      </dgm:t>
    </dgm:pt>
    <dgm:pt modelId="{328A6614-2962-4F77-9D30-33B0E3526EB2}">
      <dgm:prSet phldrT="[Text]" custT="1"/>
      <dgm:spPr/>
      <dgm:t>
        <a:bodyPr/>
        <a:lstStyle/>
        <a:p>
          <a:r>
            <a:rPr lang="en-GB" sz="900"/>
            <a:t>Statutory Biodiversity Metric completed and submitted with baseline Habitat Map</a:t>
          </a:r>
        </a:p>
      </dgm:t>
    </dgm:pt>
    <dgm:pt modelId="{000E9F31-9368-4B83-937D-15B3F6C079D5}" type="parTrans" cxnId="{1A960C2F-7D6E-4C9E-B3B0-BAE70644A2E5}">
      <dgm:prSet/>
      <dgm:spPr/>
      <dgm:t>
        <a:bodyPr/>
        <a:lstStyle/>
        <a:p>
          <a:endParaRPr lang="en-GB"/>
        </a:p>
      </dgm:t>
    </dgm:pt>
    <dgm:pt modelId="{541018B7-F09B-4EF8-BCC0-C3EF7B38693E}" type="sibTrans" cxnId="{1A960C2F-7D6E-4C9E-B3B0-BAE70644A2E5}">
      <dgm:prSet/>
      <dgm:spPr/>
      <dgm:t>
        <a:bodyPr/>
        <a:lstStyle/>
        <a:p>
          <a:endParaRPr lang="en-GB"/>
        </a:p>
      </dgm:t>
    </dgm:pt>
    <dgm:pt modelId="{A1E7A1DB-F647-44BF-A087-F33C3102C8FE}">
      <dgm:prSet custT="1"/>
      <dgm:spPr>
        <a:solidFill>
          <a:schemeClr val="tx2"/>
        </a:solidFill>
      </dgm:spPr>
      <dgm:t>
        <a:bodyPr/>
        <a:lstStyle/>
        <a:p>
          <a:r>
            <a:rPr lang="en-GB" sz="1100"/>
            <a:t>PLANNING GRANTED</a:t>
          </a:r>
        </a:p>
      </dgm:t>
    </dgm:pt>
    <dgm:pt modelId="{241D9F31-7D15-4DA7-BC3B-330E74FC0999}" type="parTrans" cxnId="{29B6BCDE-91ED-4F50-AE77-CA705E80FB3E}">
      <dgm:prSet/>
      <dgm:spPr/>
      <dgm:t>
        <a:bodyPr/>
        <a:lstStyle/>
        <a:p>
          <a:endParaRPr lang="en-GB"/>
        </a:p>
      </dgm:t>
    </dgm:pt>
    <dgm:pt modelId="{4447C878-AD1A-452A-9AFC-13D0277F2D79}" type="sibTrans" cxnId="{29B6BCDE-91ED-4F50-AE77-CA705E80FB3E}">
      <dgm:prSet/>
      <dgm:spPr/>
      <dgm:t>
        <a:bodyPr/>
        <a:lstStyle/>
        <a:p>
          <a:endParaRPr lang="en-GB"/>
        </a:p>
      </dgm:t>
    </dgm:pt>
    <dgm:pt modelId="{5E44891D-077F-494F-8D18-CC0E206ED8A1}">
      <dgm:prSet custT="1"/>
      <dgm:spPr/>
      <dgm:t>
        <a:bodyPr/>
        <a:lstStyle/>
        <a:p>
          <a:r>
            <a:rPr lang="en-GB" sz="900"/>
            <a:t>Biodiversity Gain Plan</a:t>
          </a:r>
        </a:p>
      </dgm:t>
    </dgm:pt>
    <dgm:pt modelId="{227E8FD4-0A09-41B7-8B0D-D21BC5F9BDBF}" type="parTrans" cxnId="{3CC78E28-1CE7-4C0E-9D80-2397D62EC1DA}">
      <dgm:prSet/>
      <dgm:spPr/>
      <dgm:t>
        <a:bodyPr/>
        <a:lstStyle/>
        <a:p>
          <a:endParaRPr lang="en-GB"/>
        </a:p>
      </dgm:t>
    </dgm:pt>
    <dgm:pt modelId="{2ACBDFCD-2AB6-4EA8-88D2-2D26CB455166}" type="sibTrans" cxnId="{3CC78E28-1CE7-4C0E-9D80-2397D62EC1DA}">
      <dgm:prSet/>
      <dgm:spPr/>
      <dgm:t>
        <a:bodyPr/>
        <a:lstStyle/>
        <a:p>
          <a:endParaRPr lang="en-GB"/>
        </a:p>
      </dgm:t>
    </dgm:pt>
    <dgm:pt modelId="{07B0B0B1-3318-4739-8FFB-079A685BFBA7}">
      <dgm:prSet custT="1"/>
      <dgm:spPr/>
      <dgm:t>
        <a:bodyPr/>
        <a:lstStyle/>
        <a:p>
          <a:r>
            <a:rPr lang="en-GB" sz="700"/>
            <a:t>Habitat Management &amp; Monitoring Plan</a:t>
          </a:r>
        </a:p>
      </dgm:t>
    </dgm:pt>
    <dgm:pt modelId="{E28CE30F-8E64-418B-9BCD-F166B35343A1}" type="parTrans" cxnId="{35831D5C-EBE7-4A3A-95AF-D772F607C66D}">
      <dgm:prSet/>
      <dgm:spPr/>
      <dgm:t>
        <a:bodyPr/>
        <a:lstStyle/>
        <a:p>
          <a:endParaRPr lang="en-GB"/>
        </a:p>
      </dgm:t>
    </dgm:pt>
    <dgm:pt modelId="{785F1EED-5399-4D18-9F4E-A8177B1443E8}" type="sibTrans" cxnId="{35831D5C-EBE7-4A3A-95AF-D772F607C66D}">
      <dgm:prSet/>
      <dgm:spPr/>
      <dgm:t>
        <a:bodyPr/>
        <a:lstStyle/>
        <a:p>
          <a:endParaRPr lang="en-GB"/>
        </a:p>
      </dgm:t>
    </dgm:pt>
    <dgm:pt modelId="{CFCE1027-9FAA-4B45-86E9-7941BC9556B4}">
      <dgm:prSet custT="1"/>
      <dgm:spPr/>
      <dgm:t>
        <a:bodyPr/>
        <a:lstStyle/>
        <a:p>
          <a:r>
            <a:rPr lang="en-GB" sz="900"/>
            <a:t>Commence Project</a:t>
          </a:r>
        </a:p>
      </dgm:t>
    </dgm:pt>
    <dgm:pt modelId="{37FF9E31-D87B-46F7-9722-39C477CE7FE2}" type="parTrans" cxnId="{5E566BAA-7C77-4752-ABF2-04B794AF026C}">
      <dgm:prSet/>
      <dgm:spPr/>
      <dgm:t>
        <a:bodyPr/>
        <a:lstStyle/>
        <a:p>
          <a:endParaRPr lang="en-GB"/>
        </a:p>
      </dgm:t>
    </dgm:pt>
    <dgm:pt modelId="{AA96AE6C-357E-4622-B9A8-E684C9093691}" type="sibTrans" cxnId="{5E566BAA-7C77-4752-ABF2-04B794AF026C}">
      <dgm:prSet/>
      <dgm:spPr/>
      <dgm:t>
        <a:bodyPr/>
        <a:lstStyle/>
        <a:p>
          <a:endParaRPr lang="en-GB"/>
        </a:p>
      </dgm:t>
    </dgm:pt>
    <dgm:pt modelId="{A8170A70-5697-408D-96B0-C38C12508509}">
      <dgm:prSet phldrT="[Text]" custT="1"/>
      <dgm:spPr/>
      <dgm:t>
        <a:bodyPr/>
        <a:lstStyle/>
        <a:p>
          <a:r>
            <a:rPr lang="en-GB" sz="1000" dirty="0"/>
            <a:t>Red Line Boundary of development provided</a:t>
          </a:r>
        </a:p>
      </dgm:t>
    </dgm:pt>
    <dgm:pt modelId="{4BC33E15-57D7-410F-ADB7-B5BC5D329146}" type="parTrans" cxnId="{C5DABE64-876A-40FC-B58B-7A7A447168B7}">
      <dgm:prSet/>
      <dgm:spPr/>
      <dgm:t>
        <a:bodyPr/>
        <a:lstStyle/>
        <a:p>
          <a:endParaRPr lang="en-GB"/>
        </a:p>
      </dgm:t>
    </dgm:pt>
    <dgm:pt modelId="{68AA5653-E8AA-4440-B0E5-A9689B9C16E4}" type="sibTrans" cxnId="{C5DABE64-876A-40FC-B58B-7A7A447168B7}">
      <dgm:prSet/>
      <dgm:spPr/>
      <dgm:t>
        <a:bodyPr/>
        <a:lstStyle/>
        <a:p>
          <a:endParaRPr lang="en-GB"/>
        </a:p>
      </dgm:t>
    </dgm:pt>
    <dgm:pt modelId="{520240FE-B80E-432C-93F4-1F5BA65FD3F4}">
      <dgm:prSet phldrT="[Text]" custT="1"/>
      <dgm:spPr>
        <a:solidFill>
          <a:schemeClr val="accent6">
            <a:lumMod val="40000"/>
            <a:lumOff val="60000"/>
            <a:alpha val="90000"/>
          </a:schemeClr>
        </a:solidFill>
      </dgm:spPr>
      <dgm:t>
        <a:bodyPr/>
        <a:lstStyle/>
        <a:p>
          <a:r>
            <a:rPr lang="en-GB" sz="1100"/>
            <a:t>Agree Baseline Assessment Date with LPA</a:t>
          </a:r>
        </a:p>
      </dgm:t>
    </dgm:pt>
    <dgm:pt modelId="{00C1070A-7617-4FFB-A3C2-E416C9749B89}" type="parTrans" cxnId="{B5820982-A888-4C62-B17B-B31BE5308184}">
      <dgm:prSet/>
      <dgm:spPr/>
      <dgm:t>
        <a:bodyPr/>
        <a:lstStyle/>
        <a:p>
          <a:endParaRPr lang="en-GB"/>
        </a:p>
      </dgm:t>
    </dgm:pt>
    <dgm:pt modelId="{D3B34626-4B26-400E-B4D6-66CC9793BB0A}" type="sibTrans" cxnId="{B5820982-A888-4C62-B17B-B31BE5308184}">
      <dgm:prSet/>
      <dgm:spPr/>
      <dgm:t>
        <a:bodyPr/>
        <a:lstStyle/>
        <a:p>
          <a:endParaRPr lang="en-GB"/>
        </a:p>
      </dgm:t>
    </dgm:pt>
    <dgm:pt modelId="{1511B4FC-FD96-4E94-8CED-10085654177A}">
      <dgm:prSet phldrT="[Text]" custT="1"/>
      <dgm:spPr/>
      <dgm:t>
        <a:bodyPr/>
        <a:lstStyle/>
        <a:p>
          <a:r>
            <a:rPr lang="en-GB" sz="900"/>
            <a:t>Report submitted at Planning Application Stage establishing Baseline Biodiverisity Value (Units) of site pre-planning (i.e. pre-works)</a:t>
          </a:r>
        </a:p>
      </dgm:t>
    </dgm:pt>
    <dgm:pt modelId="{1E4C8F59-5095-4923-8744-E7BCAAC55FDB}" type="parTrans" cxnId="{74372E24-9DAF-47B9-9E13-4892D31AA547}">
      <dgm:prSet/>
      <dgm:spPr/>
      <dgm:t>
        <a:bodyPr/>
        <a:lstStyle/>
        <a:p>
          <a:endParaRPr lang="en-GB"/>
        </a:p>
      </dgm:t>
    </dgm:pt>
    <dgm:pt modelId="{6F9E3208-2557-4C4F-B23A-EB6365B8A95A}" type="sibTrans" cxnId="{74372E24-9DAF-47B9-9E13-4892D31AA547}">
      <dgm:prSet/>
      <dgm:spPr/>
      <dgm:t>
        <a:bodyPr/>
        <a:lstStyle/>
        <a:p>
          <a:endParaRPr lang="en-GB"/>
        </a:p>
      </dgm:t>
    </dgm:pt>
    <dgm:pt modelId="{B0E387AF-E272-485B-9D08-C510254A7B5A}">
      <dgm:prSet custT="1"/>
      <dgm:spPr>
        <a:solidFill>
          <a:schemeClr val="tx2">
            <a:alpha val="90000"/>
          </a:schemeClr>
        </a:solidFill>
        <a:ln>
          <a:solidFill>
            <a:schemeClr val="tx2"/>
          </a:solidFill>
        </a:ln>
      </dgm:spPr>
      <dgm:t>
        <a:bodyPr/>
        <a:lstStyle/>
        <a:p>
          <a:r>
            <a:rPr lang="en-GB" sz="1000">
              <a:solidFill>
                <a:schemeClr val="bg1"/>
              </a:solidFill>
            </a:rPr>
            <a:t>Pre-Commencement Biodiversity Gain Condition applied if:</a:t>
          </a:r>
        </a:p>
      </dgm:t>
    </dgm:pt>
    <dgm:pt modelId="{A3A2A2FC-DE35-4DFF-A864-718F719E8ED6}" type="parTrans" cxnId="{D7E29D6E-0DDB-4DE8-A142-552BF41658AD}">
      <dgm:prSet/>
      <dgm:spPr/>
      <dgm:t>
        <a:bodyPr/>
        <a:lstStyle/>
        <a:p>
          <a:endParaRPr lang="en-GB"/>
        </a:p>
      </dgm:t>
    </dgm:pt>
    <dgm:pt modelId="{7C54A28A-B418-420F-8A88-B26406F99C7A}" type="sibTrans" cxnId="{D7E29D6E-0DDB-4DE8-A142-552BF41658AD}">
      <dgm:prSet/>
      <dgm:spPr/>
      <dgm:t>
        <a:bodyPr/>
        <a:lstStyle/>
        <a:p>
          <a:endParaRPr lang="en-GB"/>
        </a:p>
      </dgm:t>
    </dgm:pt>
    <dgm:pt modelId="{EED38736-2E1E-48A5-BF02-B6536EF03278}">
      <dgm:prSet custT="1"/>
      <dgm:spPr>
        <a:solidFill>
          <a:schemeClr val="tx2">
            <a:alpha val="90000"/>
          </a:schemeClr>
        </a:solidFill>
        <a:ln>
          <a:solidFill>
            <a:schemeClr val="tx2"/>
          </a:solidFill>
        </a:ln>
      </dgm:spPr>
      <dgm:t>
        <a:bodyPr/>
        <a:lstStyle/>
        <a:p>
          <a:r>
            <a:rPr lang="en-GB" sz="1000">
              <a:solidFill>
                <a:schemeClr val="bg1"/>
              </a:solidFill>
            </a:rPr>
            <a:t>Significant onsite BNG proposed</a:t>
          </a:r>
        </a:p>
      </dgm:t>
    </dgm:pt>
    <dgm:pt modelId="{2D7C4380-C4E5-4525-A014-49FB8431300A}" type="parTrans" cxnId="{EE73B479-0B38-45B9-B7E9-3896BFA96D35}">
      <dgm:prSet/>
      <dgm:spPr/>
      <dgm:t>
        <a:bodyPr/>
        <a:lstStyle/>
        <a:p>
          <a:endParaRPr lang="en-GB"/>
        </a:p>
      </dgm:t>
    </dgm:pt>
    <dgm:pt modelId="{98B1D608-18BF-45E4-A016-87C561343421}" type="sibTrans" cxnId="{EE73B479-0B38-45B9-B7E9-3896BFA96D35}">
      <dgm:prSet/>
      <dgm:spPr/>
      <dgm:t>
        <a:bodyPr/>
        <a:lstStyle/>
        <a:p>
          <a:endParaRPr lang="en-GB"/>
        </a:p>
      </dgm:t>
    </dgm:pt>
    <dgm:pt modelId="{0FABE437-DDB0-4934-985C-86A9F20C0824}">
      <dgm:prSet custT="1"/>
      <dgm:spPr>
        <a:solidFill>
          <a:schemeClr val="tx2">
            <a:alpha val="90000"/>
          </a:schemeClr>
        </a:solidFill>
        <a:ln>
          <a:solidFill>
            <a:schemeClr val="tx2"/>
          </a:solidFill>
        </a:ln>
      </dgm:spPr>
      <dgm:t>
        <a:bodyPr/>
        <a:lstStyle/>
        <a:p>
          <a:r>
            <a:rPr lang="en-GB" sz="1000" err="1">
              <a:solidFill>
                <a:schemeClr val="bg1"/>
              </a:solidFill>
            </a:rPr>
            <a:t>And/Or</a:t>
          </a:r>
          <a:r>
            <a:rPr lang="en-GB" sz="1000">
              <a:solidFill>
                <a:schemeClr val="bg1"/>
              </a:solidFill>
            </a:rPr>
            <a:t> Biodiversity offsite required to achieve 10%</a:t>
          </a:r>
        </a:p>
      </dgm:t>
    </dgm:pt>
    <dgm:pt modelId="{55961364-986C-4314-8F80-7F429DF18DD8}" type="parTrans" cxnId="{05726934-5728-4CCE-8409-D6155DE1C829}">
      <dgm:prSet/>
      <dgm:spPr/>
      <dgm:t>
        <a:bodyPr/>
        <a:lstStyle/>
        <a:p>
          <a:endParaRPr lang="en-GB"/>
        </a:p>
      </dgm:t>
    </dgm:pt>
    <dgm:pt modelId="{A17F05BE-E5BE-47F4-AE86-3804DCA540CB}" type="sibTrans" cxnId="{05726934-5728-4CCE-8409-D6155DE1C829}">
      <dgm:prSet/>
      <dgm:spPr/>
      <dgm:t>
        <a:bodyPr/>
        <a:lstStyle/>
        <a:p>
          <a:endParaRPr lang="en-GB"/>
        </a:p>
      </dgm:t>
    </dgm:pt>
    <dgm:pt modelId="{FE3B6D54-5584-4B6D-8695-D13F4B37E777}">
      <dgm:prSet custT="1"/>
      <dgm:spPr/>
      <dgm:t>
        <a:bodyPr/>
        <a:lstStyle/>
        <a:p>
          <a:r>
            <a:rPr lang="en-GB" sz="1000" b="1"/>
            <a:t>Biodiversity Gain Plan (BGP) sets out HOW Biodiversity Gain Objective (min 10%) achieved (template). </a:t>
          </a:r>
        </a:p>
      </dgm:t>
    </dgm:pt>
    <dgm:pt modelId="{06BC1D2B-F996-4E87-B371-BDFAD02323A6}" type="parTrans" cxnId="{7A60EF03-FBAE-4F16-9E58-A5E524833AB5}">
      <dgm:prSet/>
      <dgm:spPr/>
      <dgm:t>
        <a:bodyPr/>
        <a:lstStyle/>
        <a:p>
          <a:endParaRPr lang="en-GB"/>
        </a:p>
      </dgm:t>
    </dgm:pt>
    <dgm:pt modelId="{F62D7855-B705-49B9-8F52-83406E9CEB76}" type="sibTrans" cxnId="{7A60EF03-FBAE-4F16-9E58-A5E524833AB5}">
      <dgm:prSet/>
      <dgm:spPr/>
      <dgm:t>
        <a:bodyPr/>
        <a:lstStyle/>
        <a:p>
          <a:endParaRPr lang="en-GB"/>
        </a:p>
      </dgm:t>
    </dgm:pt>
    <dgm:pt modelId="{2FE24488-18BE-41FE-80BE-EDBC33E77A6B}">
      <dgm:prSet custT="1"/>
      <dgm:spPr/>
      <dgm:t>
        <a:bodyPr/>
        <a:lstStyle/>
        <a:p>
          <a:r>
            <a:rPr lang="en-GB" sz="1000"/>
            <a:t>Includes information  on how Biodiversity Mitigation Hierarchy followed &amp; explains any deviations</a:t>
          </a:r>
        </a:p>
      </dgm:t>
    </dgm:pt>
    <dgm:pt modelId="{09915F6D-6E25-4020-A98B-82993F4E5C82}" type="parTrans" cxnId="{E1FA8E38-D33D-4B47-BE08-EBD237739011}">
      <dgm:prSet/>
      <dgm:spPr/>
      <dgm:t>
        <a:bodyPr/>
        <a:lstStyle/>
        <a:p>
          <a:endParaRPr lang="en-GB"/>
        </a:p>
      </dgm:t>
    </dgm:pt>
    <dgm:pt modelId="{70ABA881-78B4-41AC-821A-8BAF3B0D6113}" type="sibTrans" cxnId="{E1FA8E38-D33D-4B47-BE08-EBD237739011}">
      <dgm:prSet/>
      <dgm:spPr/>
      <dgm:t>
        <a:bodyPr/>
        <a:lstStyle/>
        <a:p>
          <a:endParaRPr lang="en-GB"/>
        </a:p>
      </dgm:t>
    </dgm:pt>
    <dgm:pt modelId="{926A78AF-880B-424E-8C71-8B88AF740C42}">
      <dgm:prSet custT="1"/>
      <dgm:spPr/>
      <dgm:t>
        <a:bodyPr/>
        <a:lstStyle/>
        <a:p>
          <a:r>
            <a:rPr lang="en-GB" sz="1000"/>
            <a:t>Pre &amp; Post Biodiversity Unit Value of site including Habitat Plans</a:t>
          </a:r>
        </a:p>
      </dgm:t>
    </dgm:pt>
    <dgm:pt modelId="{28790AB4-A58C-4FD2-996D-E7001A103884}" type="parTrans" cxnId="{A0411437-EC54-417B-BF95-7E4E609CD117}">
      <dgm:prSet/>
      <dgm:spPr/>
      <dgm:t>
        <a:bodyPr/>
        <a:lstStyle/>
        <a:p>
          <a:endParaRPr lang="en-GB"/>
        </a:p>
      </dgm:t>
    </dgm:pt>
    <dgm:pt modelId="{4698BAD1-78BD-4496-9F4A-E85EBF94E887}" type="sibTrans" cxnId="{A0411437-EC54-417B-BF95-7E4E609CD117}">
      <dgm:prSet/>
      <dgm:spPr/>
      <dgm:t>
        <a:bodyPr/>
        <a:lstStyle/>
        <a:p>
          <a:endParaRPr lang="en-GB"/>
        </a:p>
      </dgm:t>
    </dgm:pt>
    <dgm:pt modelId="{0A600D03-054C-460C-8814-6E40A5E0603E}">
      <dgm:prSet custT="1"/>
      <dgm:spPr/>
      <dgm:t>
        <a:bodyPr/>
        <a:lstStyle/>
        <a:p>
          <a:r>
            <a:rPr lang="en-GB" sz="1000"/>
            <a:t>Legal documentation evidencing securement of Registered Offsite Biodiversity Gain &amp; Biodiversity Unit value inc. Statutory Credits</a:t>
          </a:r>
        </a:p>
      </dgm:t>
    </dgm:pt>
    <dgm:pt modelId="{0B57412D-CFEB-4189-91E5-3A196023AC18}" type="parTrans" cxnId="{3AE5B045-DC24-4C2D-A563-C15049FD1412}">
      <dgm:prSet/>
      <dgm:spPr/>
      <dgm:t>
        <a:bodyPr/>
        <a:lstStyle/>
        <a:p>
          <a:endParaRPr lang="en-GB"/>
        </a:p>
      </dgm:t>
    </dgm:pt>
    <dgm:pt modelId="{10A5C96A-1905-49BE-B627-B55EF4A1AE69}" type="sibTrans" cxnId="{3AE5B045-DC24-4C2D-A563-C15049FD1412}">
      <dgm:prSet/>
      <dgm:spPr/>
      <dgm:t>
        <a:bodyPr/>
        <a:lstStyle/>
        <a:p>
          <a:endParaRPr lang="en-GB"/>
        </a:p>
      </dgm:t>
    </dgm:pt>
    <dgm:pt modelId="{D5726421-BFB6-478D-8533-7BA696C0F3D6}">
      <dgm:prSet custT="1"/>
      <dgm:spPr/>
      <dgm:t>
        <a:bodyPr/>
        <a:lstStyle/>
        <a:p>
          <a:r>
            <a:rPr lang="en-GB" sz="1000"/>
            <a:t> Finalised Metric</a:t>
          </a:r>
        </a:p>
      </dgm:t>
    </dgm:pt>
    <dgm:pt modelId="{4944FC12-8DBA-4197-95A4-01F33737A993}" type="parTrans" cxnId="{2D3958B2-B3B9-4910-9A0D-03DC2DB06C29}">
      <dgm:prSet/>
      <dgm:spPr/>
      <dgm:t>
        <a:bodyPr/>
        <a:lstStyle/>
        <a:p>
          <a:endParaRPr lang="en-GB"/>
        </a:p>
      </dgm:t>
    </dgm:pt>
    <dgm:pt modelId="{9726A95F-C20B-4A7A-BBA5-58C1BB81296A}" type="sibTrans" cxnId="{2D3958B2-B3B9-4910-9A0D-03DC2DB06C29}">
      <dgm:prSet/>
      <dgm:spPr/>
      <dgm:t>
        <a:bodyPr/>
        <a:lstStyle/>
        <a:p>
          <a:endParaRPr lang="en-GB"/>
        </a:p>
      </dgm:t>
    </dgm:pt>
    <dgm:pt modelId="{383F829A-B4A9-400E-9EB5-0CB34F7BF1E8}">
      <dgm:prSet custT="1"/>
      <dgm:spPr>
        <a:solidFill>
          <a:schemeClr val="accent6">
            <a:lumMod val="40000"/>
            <a:lumOff val="60000"/>
            <a:alpha val="90000"/>
          </a:schemeClr>
        </a:solidFill>
      </dgm:spPr>
      <dgm:t>
        <a:bodyPr/>
        <a:lstStyle/>
        <a:p>
          <a:r>
            <a:rPr lang="en-GB" sz="1000"/>
            <a:t>Required for "Significant" onsite Gains (which covers most things)</a:t>
          </a:r>
        </a:p>
      </dgm:t>
    </dgm:pt>
    <dgm:pt modelId="{38C9C2C5-8AC0-43A7-A41F-7EB0160D28FE}" type="parTrans" cxnId="{C4C93BB0-C510-4C15-93DD-21BA92895403}">
      <dgm:prSet/>
      <dgm:spPr/>
      <dgm:t>
        <a:bodyPr/>
        <a:lstStyle/>
        <a:p>
          <a:endParaRPr lang="en-GB"/>
        </a:p>
      </dgm:t>
    </dgm:pt>
    <dgm:pt modelId="{3A7A8783-EF0C-4320-9AC8-A856F94AE637}" type="sibTrans" cxnId="{C4C93BB0-C510-4C15-93DD-21BA92895403}">
      <dgm:prSet/>
      <dgm:spPr/>
      <dgm:t>
        <a:bodyPr/>
        <a:lstStyle/>
        <a:p>
          <a:endParaRPr lang="en-GB"/>
        </a:p>
      </dgm:t>
    </dgm:pt>
    <dgm:pt modelId="{3FBD22CB-FD31-4249-BEF9-FD51755A7DA8}">
      <dgm:prSet custT="1"/>
      <dgm:spPr>
        <a:solidFill>
          <a:schemeClr val="accent6">
            <a:lumMod val="40000"/>
            <a:lumOff val="60000"/>
            <a:alpha val="90000"/>
          </a:schemeClr>
        </a:solidFill>
      </dgm:spPr>
      <dgm:t>
        <a:bodyPr/>
        <a:lstStyle/>
        <a:p>
          <a:r>
            <a:rPr lang="en-GB" sz="1000" b="1"/>
            <a:t>HMMP sets out HOW you will deliver, manage &amp; monitor the Onsite gains proposed</a:t>
          </a:r>
        </a:p>
      </dgm:t>
    </dgm:pt>
    <dgm:pt modelId="{C4E646A7-547A-43E6-BAB9-F28F9AEFECC1}" type="parTrans" cxnId="{2CA67780-D298-45A7-AD20-4FE3F7D219D6}">
      <dgm:prSet/>
      <dgm:spPr/>
      <dgm:t>
        <a:bodyPr/>
        <a:lstStyle/>
        <a:p>
          <a:endParaRPr lang="en-GB"/>
        </a:p>
      </dgm:t>
    </dgm:pt>
    <dgm:pt modelId="{89A39981-9420-4104-B81C-FFDDAC2A8B27}" type="sibTrans" cxnId="{2CA67780-D298-45A7-AD20-4FE3F7D219D6}">
      <dgm:prSet/>
      <dgm:spPr/>
      <dgm:t>
        <a:bodyPr/>
        <a:lstStyle/>
        <a:p>
          <a:endParaRPr lang="en-GB"/>
        </a:p>
      </dgm:t>
    </dgm:pt>
    <dgm:pt modelId="{0EA5E346-3FA0-43D1-9F51-4A077A8C300E}">
      <dgm:prSet custT="1"/>
      <dgm:spPr>
        <a:solidFill>
          <a:schemeClr val="accent6">
            <a:lumMod val="40000"/>
            <a:lumOff val="60000"/>
            <a:alpha val="90000"/>
          </a:schemeClr>
        </a:solidFill>
      </dgm:spPr>
      <dgm:t>
        <a:bodyPr/>
        <a:lstStyle/>
        <a:p>
          <a:r>
            <a:rPr lang="en-GB" sz="1000" dirty="0"/>
            <a:t>Template available but don't have to use</a:t>
          </a:r>
        </a:p>
      </dgm:t>
    </dgm:pt>
    <dgm:pt modelId="{DDD93A23-90B0-44D9-A55D-348B0BD073D1}" type="parTrans" cxnId="{EA3818A3-8A1A-4622-A035-3A2181434317}">
      <dgm:prSet/>
      <dgm:spPr/>
      <dgm:t>
        <a:bodyPr/>
        <a:lstStyle/>
        <a:p>
          <a:endParaRPr lang="en-GB"/>
        </a:p>
      </dgm:t>
    </dgm:pt>
    <dgm:pt modelId="{38CE2E45-5ABA-4932-AF2A-E0EB5C06A3C6}" type="sibTrans" cxnId="{EA3818A3-8A1A-4622-A035-3A2181434317}">
      <dgm:prSet/>
      <dgm:spPr/>
      <dgm:t>
        <a:bodyPr/>
        <a:lstStyle/>
        <a:p>
          <a:endParaRPr lang="en-GB"/>
        </a:p>
      </dgm:t>
    </dgm:pt>
    <dgm:pt modelId="{AF2FC365-E2C3-47C0-AB28-B0EA40A785F5}">
      <dgm:prSet custT="1"/>
      <dgm:spPr>
        <a:solidFill>
          <a:schemeClr val="accent6">
            <a:lumMod val="40000"/>
            <a:lumOff val="60000"/>
            <a:alpha val="90000"/>
          </a:schemeClr>
        </a:solidFill>
      </dgm:spPr>
      <dgm:t>
        <a:bodyPr/>
        <a:lstStyle/>
        <a:p>
          <a:r>
            <a:rPr lang="en-GB" sz="1000"/>
            <a:t>Requires detail/evidence of whether Habitat type/condition is achievable</a:t>
          </a:r>
        </a:p>
      </dgm:t>
    </dgm:pt>
    <dgm:pt modelId="{CC818390-8C90-4822-9CFD-D50F371CE822}" type="parTrans" cxnId="{9B21751B-A33E-4071-9709-C9105A84A58C}">
      <dgm:prSet/>
      <dgm:spPr/>
      <dgm:t>
        <a:bodyPr/>
        <a:lstStyle/>
        <a:p>
          <a:endParaRPr lang="en-GB"/>
        </a:p>
      </dgm:t>
    </dgm:pt>
    <dgm:pt modelId="{ED3F8489-7DD0-4D15-B9DC-13B51C491BC8}" type="sibTrans" cxnId="{9B21751B-A33E-4071-9709-C9105A84A58C}">
      <dgm:prSet/>
      <dgm:spPr/>
      <dgm:t>
        <a:bodyPr/>
        <a:lstStyle/>
        <a:p>
          <a:endParaRPr lang="en-GB"/>
        </a:p>
      </dgm:t>
    </dgm:pt>
    <dgm:pt modelId="{42FFB59E-5187-464B-B3A8-DD7E9BF3499B}">
      <dgm:prSet custT="1"/>
      <dgm:spPr/>
      <dgm:t>
        <a:bodyPr/>
        <a:lstStyle/>
        <a:p>
          <a:r>
            <a:rPr lang="en-GB" sz="1050"/>
            <a:t>Submit BGP &amp; HMMP to LPA for approval</a:t>
          </a:r>
        </a:p>
      </dgm:t>
    </dgm:pt>
    <dgm:pt modelId="{F3CFCE73-B9BE-46AE-97F9-A892E9A5D225}" type="parTrans" cxnId="{AEB28615-B854-495B-A8AC-D5A2AA16D4DF}">
      <dgm:prSet/>
      <dgm:spPr/>
      <dgm:t>
        <a:bodyPr/>
        <a:lstStyle/>
        <a:p>
          <a:endParaRPr lang="en-GB"/>
        </a:p>
      </dgm:t>
    </dgm:pt>
    <dgm:pt modelId="{26B06900-5FDD-459F-A55C-D1B2A66BC267}" type="sibTrans" cxnId="{AEB28615-B854-495B-A8AC-D5A2AA16D4DF}">
      <dgm:prSet/>
      <dgm:spPr/>
      <dgm:t>
        <a:bodyPr/>
        <a:lstStyle/>
        <a:p>
          <a:endParaRPr lang="en-GB"/>
        </a:p>
      </dgm:t>
    </dgm:pt>
    <dgm:pt modelId="{FEEDCAAB-60DB-41E7-B6F5-CF79A6710B42}">
      <dgm:prSet custT="1"/>
      <dgm:spPr/>
      <dgm:t>
        <a:bodyPr/>
        <a:lstStyle/>
        <a:p>
          <a:r>
            <a:rPr lang="en-GB" sz="1050"/>
            <a:t>LPA approves (possibly with additional requirements) and discharges condition</a:t>
          </a:r>
        </a:p>
      </dgm:t>
    </dgm:pt>
    <dgm:pt modelId="{A296C74B-D231-4C03-896D-DC72897461CB}" type="parTrans" cxnId="{0E2AECD9-D452-4499-86BD-4CEB91FF66F4}">
      <dgm:prSet/>
      <dgm:spPr/>
      <dgm:t>
        <a:bodyPr/>
        <a:lstStyle/>
        <a:p>
          <a:endParaRPr lang="en-GB"/>
        </a:p>
      </dgm:t>
    </dgm:pt>
    <dgm:pt modelId="{DD837136-0A4A-4DCD-8A68-2FCA88A4B879}" type="sibTrans" cxnId="{0E2AECD9-D452-4499-86BD-4CEB91FF66F4}">
      <dgm:prSet/>
      <dgm:spPr/>
      <dgm:t>
        <a:bodyPr/>
        <a:lstStyle/>
        <a:p>
          <a:endParaRPr lang="en-GB"/>
        </a:p>
      </dgm:t>
    </dgm:pt>
    <dgm:pt modelId="{36DD084B-0C45-40A1-AAC5-595F9FE98F72}">
      <dgm:prSet custT="1"/>
      <dgm:spPr/>
      <dgm:t>
        <a:bodyPr/>
        <a:lstStyle/>
        <a:p>
          <a:r>
            <a:rPr lang="en-GB" sz="1050"/>
            <a:t>Works commence</a:t>
          </a:r>
        </a:p>
      </dgm:t>
    </dgm:pt>
    <dgm:pt modelId="{C281AEFF-ECB7-40EF-8833-0F0120F24371}" type="parTrans" cxnId="{560CE5F7-F817-4AF5-9FBF-13C1CA8FD88C}">
      <dgm:prSet/>
      <dgm:spPr/>
      <dgm:t>
        <a:bodyPr/>
        <a:lstStyle/>
        <a:p>
          <a:endParaRPr lang="en-GB"/>
        </a:p>
      </dgm:t>
    </dgm:pt>
    <dgm:pt modelId="{32F46518-09B7-4005-A021-916E6E704451}" type="sibTrans" cxnId="{560CE5F7-F817-4AF5-9FBF-13C1CA8FD88C}">
      <dgm:prSet/>
      <dgm:spPr/>
      <dgm:t>
        <a:bodyPr/>
        <a:lstStyle/>
        <a:p>
          <a:endParaRPr lang="en-GB"/>
        </a:p>
      </dgm:t>
    </dgm:pt>
    <dgm:pt modelId="{767486E6-B4CB-46C0-B16D-F5B3FAA68D40}">
      <dgm:prSet phldrT="[Text]" custT="1"/>
      <dgm:spPr/>
      <dgm:t>
        <a:bodyPr/>
        <a:lstStyle/>
        <a:p>
          <a:r>
            <a:rPr lang="en-GB" sz="900" dirty="0"/>
            <a:t>LPA may require more detail depending on local requirements</a:t>
          </a:r>
        </a:p>
      </dgm:t>
    </dgm:pt>
    <dgm:pt modelId="{28107078-C84F-4962-88B8-233F99D5BC87}" type="parTrans" cxnId="{A64C27C9-6C08-43E2-9039-7C71484FFB8F}">
      <dgm:prSet/>
      <dgm:spPr/>
      <dgm:t>
        <a:bodyPr/>
        <a:lstStyle/>
        <a:p>
          <a:endParaRPr lang="en-GB"/>
        </a:p>
      </dgm:t>
    </dgm:pt>
    <dgm:pt modelId="{32174D3B-326D-4DE4-A7A2-DD5DBDFC429F}" type="sibTrans" cxnId="{A64C27C9-6C08-43E2-9039-7C71484FFB8F}">
      <dgm:prSet/>
      <dgm:spPr/>
      <dgm:t>
        <a:bodyPr/>
        <a:lstStyle/>
        <a:p>
          <a:endParaRPr lang="en-GB"/>
        </a:p>
      </dgm:t>
    </dgm:pt>
    <dgm:pt modelId="{83EB0361-16B8-4ED7-AFAD-A8835B3DEB78}">
      <dgm:prSet custT="1"/>
      <dgm:spPr>
        <a:solidFill>
          <a:schemeClr val="tx2">
            <a:alpha val="90000"/>
          </a:schemeClr>
        </a:solidFill>
        <a:ln>
          <a:solidFill>
            <a:schemeClr val="tx2"/>
          </a:solidFill>
        </a:ln>
      </dgm:spPr>
      <dgm:t>
        <a:bodyPr/>
        <a:lstStyle/>
        <a:p>
          <a:r>
            <a:rPr lang="en-GB" sz="1000">
              <a:solidFill>
                <a:schemeClr val="bg1"/>
              </a:solidFill>
            </a:rPr>
            <a:t>REMEMBER PLANNING COMMITTEE FOIBLES</a:t>
          </a:r>
        </a:p>
      </dgm:t>
    </dgm:pt>
    <dgm:pt modelId="{811EA31B-1440-4999-9CD4-BFA6C22A0C0F}" type="parTrans" cxnId="{FCF0901C-9543-4DB6-803F-51C3D6DE0842}">
      <dgm:prSet/>
      <dgm:spPr/>
      <dgm:t>
        <a:bodyPr/>
        <a:lstStyle/>
        <a:p>
          <a:endParaRPr lang="en-GB"/>
        </a:p>
      </dgm:t>
    </dgm:pt>
    <dgm:pt modelId="{78D59AAC-D89B-49A3-A13D-3FBCB111B376}" type="sibTrans" cxnId="{FCF0901C-9543-4DB6-803F-51C3D6DE0842}">
      <dgm:prSet/>
      <dgm:spPr/>
      <dgm:t>
        <a:bodyPr/>
        <a:lstStyle/>
        <a:p>
          <a:endParaRPr lang="en-GB"/>
        </a:p>
      </dgm:t>
    </dgm:pt>
    <dgm:pt modelId="{1BF4DE0C-D0D9-4551-B904-4BDE7C219C84}">
      <dgm:prSet phldrT="[Text]" custT="1"/>
      <dgm:spPr/>
      <dgm:t>
        <a:bodyPr/>
        <a:lstStyle/>
        <a:p>
          <a:r>
            <a:rPr lang="en-GB" sz="1000" dirty="0"/>
            <a:t>Check LPA requirements including at Pre-App.</a:t>
          </a:r>
        </a:p>
      </dgm:t>
    </dgm:pt>
    <dgm:pt modelId="{01DA66AC-F96A-4D1C-BD63-B66B585FC226}" type="parTrans" cxnId="{6A8C32B3-E3CF-421B-8846-AA4F3E69CE2E}">
      <dgm:prSet/>
      <dgm:spPr/>
      <dgm:t>
        <a:bodyPr/>
        <a:lstStyle/>
        <a:p>
          <a:endParaRPr lang="en-GB"/>
        </a:p>
      </dgm:t>
    </dgm:pt>
    <dgm:pt modelId="{57FECC03-67F5-4DBA-89EB-E87A550E1069}" type="sibTrans" cxnId="{6A8C32B3-E3CF-421B-8846-AA4F3E69CE2E}">
      <dgm:prSet/>
      <dgm:spPr/>
      <dgm:t>
        <a:bodyPr/>
        <a:lstStyle/>
        <a:p>
          <a:endParaRPr lang="en-GB"/>
        </a:p>
      </dgm:t>
    </dgm:pt>
    <dgm:pt modelId="{DBE426BC-5243-478E-8A5B-7B4A5A16001B}" type="pres">
      <dgm:prSet presAssocID="{57B8D90F-908A-4B95-B818-63612613D7F2}" presName="linearFlow" presStyleCnt="0">
        <dgm:presLayoutVars>
          <dgm:dir/>
          <dgm:animLvl val="lvl"/>
          <dgm:resizeHandles val="exact"/>
        </dgm:presLayoutVars>
      </dgm:prSet>
      <dgm:spPr/>
    </dgm:pt>
    <dgm:pt modelId="{DCC919D4-0F50-4C6F-9F06-9B09EE141555}" type="pres">
      <dgm:prSet presAssocID="{EE0D3477-F129-47AF-B71D-E86AA7990333}" presName="composite" presStyleCnt="0"/>
      <dgm:spPr/>
    </dgm:pt>
    <dgm:pt modelId="{E6847E13-9DF7-42B7-B3A2-A30FE32E5031}" type="pres">
      <dgm:prSet presAssocID="{EE0D3477-F129-47AF-B71D-E86AA7990333}" presName="parentText" presStyleLbl="alignNode1" presStyleIdx="0" presStyleCnt="7">
        <dgm:presLayoutVars>
          <dgm:chMax val="1"/>
          <dgm:bulletEnabled val="1"/>
        </dgm:presLayoutVars>
      </dgm:prSet>
      <dgm:spPr/>
    </dgm:pt>
    <dgm:pt modelId="{C2CA8BC9-C1DB-40E4-BDD6-C221EA9B747A}" type="pres">
      <dgm:prSet presAssocID="{EE0D3477-F129-47AF-B71D-E86AA7990333}" presName="descendantText" presStyleLbl="alignAcc1" presStyleIdx="0" presStyleCnt="7">
        <dgm:presLayoutVars>
          <dgm:bulletEnabled val="1"/>
        </dgm:presLayoutVars>
      </dgm:prSet>
      <dgm:spPr/>
    </dgm:pt>
    <dgm:pt modelId="{9E1D3AF1-DEBC-489D-874A-5DBA0D5CB43C}" type="pres">
      <dgm:prSet presAssocID="{F2716B29-90A7-4254-9252-F492E43D39DA}" presName="sp" presStyleCnt="0"/>
      <dgm:spPr/>
    </dgm:pt>
    <dgm:pt modelId="{37603233-C9DD-47B5-A421-8A2E5CA87416}" type="pres">
      <dgm:prSet presAssocID="{338B077D-36A5-4218-AB4C-AD5C8C966E29}" presName="composite" presStyleCnt="0"/>
      <dgm:spPr/>
    </dgm:pt>
    <dgm:pt modelId="{CB15CD1C-DDE5-4E69-9EF2-FC5E156AD7D0}" type="pres">
      <dgm:prSet presAssocID="{338B077D-36A5-4218-AB4C-AD5C8C966E29}" presName="parentText" presStyleLbl="alignNode1" presStyleIdx="1" presStyleCnt="7">
        <dgm:presLayoutVars>
          <dgm:chMax val="1"/>
          <dgm:bulletEnabled val="1"/>
        </dgm:presLayoutVars>
      </dgm:prSet>
      <dgm:spPr/>
    </dgm:pt>
    <dgm:pt modelId="{61412442-ABE5-4C02-888D-6194703A213B}" type="pres">
      <dgm:prSet presAssocID="{338B077D-36A5-4218-AB4C-AD5C8C966E29}" presName="descendantText" presStyleLbl="alignAcc1" presStyleIdx="1" presStyleCnt="7">
        <dgm:presLayoutVars>
          <dgm:bulletEnabled val="1"/>
        </dgm:presLayoutVars>
      </dgm:prSet>
      <dgm:spPr/>
    </dgm:pt>
    <dgm:pt modelId="{F5218925-79DA-403B-93DA-630CCFF3EFC7}" type="pres">
      <dgm:prSet presAssocID="{FC266C31-CB55-4FD5-8CC8-0A5075E170B1}" presName="sp" presStyleCnt="0"/>
      <dgm:spPr/>
    </dgm:pt>
    <dgm:pt modelId="{8E7EE74E-D673-45A4-A469-D2D5756126AA}" type="pres">
      <dgm:prSet presAssocID="{BDDF11E8-5B0A-48D9-8BF0-811D2A677E2D}" presName="composite" presStyleCnt="0"/>
      <dgm:spPr/>
    </dgm:pt>
    <dgm:pt modelId="{AFEA572D-605B-4928-8FEE-35C1979A24C3}" type="pres">
      <dgm:prSet presAssocID="{BDDF11E8-5B0A-48D9-8BF0-811D2A677E2D}" presName="parentText" presStyleLbl="alignNode1" presStyleIdx="2" presStyleCnt="7">
        <dgm:presLayoutVars>
          <dgm:chMax val="1"/>
          <dgm:bulletEnabled val="1"/>
        </dgm:presLayoutVars>
      </dgm:prSet>
      <dgm:spPr/>
    </dgm:pt>
    <dgm:pt modelId="{14C02073-DFF3-4948-97C8-0525AE091B8F}" type="pres">
      <dgm:prSet presAssocID="{BDDF11E8-5B0A-48D9-8BF0-811D2A677E2D}" presName="descendantText" presStyleLbl="alignAcc1" presStyleIdx="2" presStyleCnt="7">
        <dgm:presLayoutVars>
          <dgm:bulletEnabled val="1"/>
        </dgm:presLayoutVars>
      </dgm:prSet>
      <dgm:spPr/>
    </dgm:pt>
    <dgm:pt modelId="{124F1DF7-1F06-40A6-B051-02C8896D4385}" type="pres">
      <dgm:prSet presAssocID="{07495B70-7FC8-4414-9D08-99137FD9890F}" presName="sp" presStyleCnt="0"/>
      <dgm:spPr/>
    </dgm:pt>
    <dgm:pt modelId="{9E63E38E-045C-49C0-BEC8-34E9E1F5268D}" type="pres">
      <dgm:prSet presAssocID="{A1E7A1DB-F647-44BF-A087-F33C3102C8FE}" presName="composite" presStyleCnt="0"/>
      <dgm:spPr/>
    </dgm:pt>
    <dgm:pt modelId="{2366CF27-2502-48AF-86AA-4013AB98D407}" type="pres">
      <dgm:prSet presAssocID="{A1E7A1DB-F647-44BF-A087-F33C3102C8FE}" presName="parentText" presStyleLbl="alignNode1" presStyleIdx="3" presStyleCnt="7">
        <dgm:presLayoutVars>
          <dgm:chMax val="1"/>
          <dgm:bulletEnabled val="1"/>
        </dgm:presLayoutVars>
      </dgm:prSet>
      <dgm:spPr/>
    </dgm:pt>
    <dgm:pt modelId="{80B1C859-A3D0-448B-86AA-C870888641C7}" type="pres">
      <dgm:prSet presAssocID="{A1E7A1DB-F647-44BF-A087-F33C3102C8FE}" presName="descendantText" presStyleLbl="alignAcc1" presStyleIdx="3" presStyleCnt="7">
        <dgm:presLayoutVars>
          <dgm:bulletEnabled val="1"/>
        </dgm:presLayoutVars>
      </dgm:prSet>
      <dgm:spPr/>
    </dgm:pt>
    <dgm:pt modelId="{D7E860F5-8AE1-4E51-90F8-CFB50E9596AB}" type="pres">
      <dgm:prSet presAssocID="{4447C878-AD1A-452A-9AFC-13D0277F2D79}" presName="sp" presStyleCnt="0"/>
      <dgm:spPr/>
    </dgm:pt>
    <dgm:pt modelId="{1368FC27-A194-4DAD-B229-BB907BCD9C09}" type="pres">
      <dgm:prSet presAssocID="{5E44891D-077F-494F-8D18-CC0E206ED8A1}" presName="composite" presStyleCnt="0"/>
      <dgm:spPr/>
    </dgm:pt>
    <dgm:pt modelId="{070D28F8-63A7-41E7-AD78-DEBEF07C3BF3}" type="pres">
      <dgm:prSet presAssocID="{5E44891D-077F-494F-8D18-CC0E206ED8A1}" presName="parentText" presStyleLbl="alignNode1" presStyleIdx="4" presStyleCnt="7">
        <dgm:presLayoutVars>
          <dgm:chMax val="1"/>
          <dgm:bulletEnabled val="1"/>
        </dgm:presLayoutVars>
      </dgm:prSet>
      <dgm:spPr/>
    </dgm:pt>
    <dgm:pt modelId="{9F5FA4C6-4F39-40CA-985C-670608E85BF3}" type="pres">
      <dgm:prSet presAssocID="{5E44891D-077F-494F-8D18-CC0E206ED8A1}" presName="descendantText" presStyleLbl="alignAcc1" presStyleIdx="4" presStyleCnt="7" custScaleY="136391">
        <dgm:presLayoutVars>
          <dgm:bulletEnabled val="1"/>
        </dgm:presLayoutVars>
      </dgm:prSet>
      <dgm:spPr/>
    </dgm:pt>
    <dgm:pt modelId="{D45EE492-E4CF-4B68-A375-6F083066384E}" type="pres">
      <dgm:prSet presAssocID="{2ACBDFCD-2AB6-4EA8-88D2-2D26CB455166}" presName="sp" presStyleCnt="0"/>
      <dgm:spPr/>
    </dgm:pt>
    <dgm:pt modelId="{904DA393-5D4D-48B5-9FA4-F5E54B132B57}" type="pres">
      <dgm:prSet presAssocID="{07B0B0B1-3318-4739-8FFB-079A685BFBA7}" presName="composite" presStyleCnt="0"/>
      <dgm:spPr/>
    </dgm:pt>
    <dgm:pt modelId="{DAB28804-C654-4853-9534-EE9CB1C46BCC}" type="pres">
      <dgm:prSet presAssocID="{07B0B0B1-3318-4739-8FFB-079A685BFBA7}" presName="parentText" presStyleLbl="alignNode1" presStyleIdx="5" presStyleCnt="7">
        <dgm:presLayoutVars>
          <dgm:chMax val="1"/>
          <dgm:bulletEnabled val="1"/>
        </dgm:presLayoutVars>
      </dgm:prSet>
      <dgm:spPr/>
    </dgm:pt>
    <dgm:pt modelId="{D4D673DE-5B1A-4B6E-B9B9-36AD399DD36F}" type="pres">
      <dgm:prSet presAssocID="{07B0B0B1-3318-4739-8FFB-079A685BFBA7}" presName="descendantText" presStyleLbl="alignAcc1" presStyleIdx="5" presStyleCnt="7">
        <dgm:presLayoutVars>
          <dgm:bulletEnabled val="1"/>
        </dgm:presLayoutVars>
      </dgm:prSet>
      <dgm:spPr/>
    </dgm:pt>
    <dgm:pt modelId="{3C671278-A16F-4009-A35C-3B5AA90095F8}" type="pres">
      <dgm:prSet presAssocID="{785F1EED-5399-4D18-9F4E-A8177B1443E8}" presName="sp" presStyleCnt="0"/>
      <dgm:spPr/>
    </dgm:pt>
    <dgm:pt modelId="{00D57D74-3BA6-443F-9563-096E459D4082}" type="pres">
      <dgm:prSet presAssocID="{CFCE1027-9FAA-4B45-86E9-7941BC9556B4}" presName="composite" presStyleCnt="0"/>
      <dgm:spPr/>
    </dgm:pt>
    <dgm:pt modelId="{17F8722A-38BF-4848-9770-B2BA7C92F819}" type="pres">
      <dgm:prSet presAssocID="{CFCE1027-9FAA-4B45-86E9-7941BC9556B4}" presName="parentText" presStyleLbl="alignNode1" presStyleIdx="6" presStyleCnt="7">
        <dgm:presLayoutVars>
          <dgm:chMax val="1"/>
          <dgm:bulletEnabled val="1"/>
        </dgm:presLayoutVars>
      </dgm:prSet>
      <dgm:spPr/>
    </dgm:pt>
    <dgm:pt modelId="{14647ED9-3597-4815-BB49-4BB1A9F643CF}" type="pres">
      <dgm:prSet presAssocID="{CFCE1027-9FAA-4B45-86E9-7941BC9556B4}" presName="descendantText" presStyleLbl="alignAcc1" presStyleIdx="6" presStyleCnt="7">
        <dgm:presLayoutVars>
          <dgm:bulletEnabled val="1"/>
        </dgm:presLayoutVars>
      </dgm:prSet>
      <dgm:spPr/>
    </dgm:pt>
  </dgm:ptLst>
  <dgm:cxnLst>
    <dgm:cxn modelId="{7A60EF03-FBAE-4F16-9E58-A5E524833AB5}" srcId="{5E44891D-077F-494F-8D18-CC0E206ED8A1}" destId="{FE3B6D54-5584-4B6D-8695-D13F4B37E777}" srcOrd="0" destOrd="0" parTransId="{06BC1D2B-F996-4E87-B371-BDFAD02323A6}" sibTransId="{F62D7855-B705-49B9-8F52-83406E9CEB76}"/>
    <dgm:cxn modelId="{64C13706-4CB9-49FB-B0D6-7433F1CE50E0}" srcId="{338B077D-36A5-4218-AB4C-AD5C8C966E29}" destId="{DBD80661-4967-4838-81EF-1C1485934F00}" srcOrd="1" destOrd="0" parTransId="{74535D3A-EC35-4FF9-9FE9-4D4A3D669316}" sibTransId="{6E876A68-6146-48B6-982C-CF3DF19D9162}"/>
    <dgm:cxn modelId="{6FB9EB06-5C21-4FBD-95BF-A83D5766D2E0}" srcId="{EE0D3477-F129-47AF-B71D-E86AA7990333}" destId="{7500F10E-66CB-48CC-9266-847DD98F27F5}" srcOrd="0" destOrd="0" parTransId="{F5F73D10-E278-4C69-AAF1-8FB370AA4B7D}" sibTransId="{9526E388-FFC2-4984-AA75-F3935B5B5907}"/>
    <dgm:cxn modelId="{7D1CC007-9F2D-45AB-98AC-16EB8D16A133}" type="presOf" srcId="{9370DA9F-C7E4-4945-9A82-FF50B267B4A1}" destId="{14C02073-DFF3-4948-97C8-0525AE091B8F}" srcOrd="0" destOrd="0" presId="urn:microsoft.com/office/officeart/2005/8/layout/chevron2"/>
    <dgm:cxn modelId="{816E970B-AF56-45A9-B28E-B5C4C39F595A}" type="presOf" srcId="{5E44891D-077F-494F-8D18-CC0E206ED8A1}" destId="{070D28F8-63A7-41E7-AD78-DEBEF07C3BF3}" srcOrd="0" destOrd="0" presId="urn:microsoft.com/office/officeart/2005/8/layout/chevron2"/>
    <dgm:cxn modelId="{AEB28615-B854-495B-A8AC-D5A2AA16D4DF}" srcId="{CFCE1027-9FAA-4B45-86E9-7941BC9556B4}" destId="{42FFB59E-5187-464B-B3A8-DD7E9BF3499B}" srcOrd="0" destOrd="0" parTransId="{F3CFCE73-B9BE-46AE-97F9-A892E9A5D225}" sibTransId="{26B06900-5FDD-459F-A55C-D1B2A66BC267}"/>
    <dgm:cxn modelId="{9B21751B-A33E-4071-9709-C9105A84A58C}" srcId="{07B0B0B1-3318-4739-8FFB-079A685BFBA7}" destId="{AF2FC365-E2C3-47C0-AB28-B0EA40A785F5}" srcOrd="3" destOrd="0" parTransId="{CC818390-8C90-4822-9CFD-D50F371CE822}" sibTransId="{ED3F8489-7DD0-4D15-B9DC-13B51C491BC8}"/>
    <dgm:cxn modelId="{FCF0901C-9543-4DB6-803F-51C3D6DE0842}" srcId="{B0E387AF-E272-485B-9D08-C510254A7B5A}" destId="{83EB0361-16B8-4ED7-AFAD-A8835B3DEB78}" srcOrd="2" destOrd="0" parTransId="{811EA31B-1440-4999-9CD4-BFA6C22A0C0F}" sibTransId="{78D59AAC-D89B-49A3-A13D-3FBCB111B376}"/>
    <dgm:cxn modelId="{C9846021-3859-4B23-9360-4A41F8354D18}" type="presOf" srcId="{FE3B6D54-5584-4B6D-8695-D13F4B37E777}" destId="{9F5FA4C6-4F39-40CA-985C-670608E85BF3}" srcOrd="0" destOrd="0" presId="urn:microsoft.com/office/officeart/2005/8/layout/chevron2"/>
    <dgm:cxn modelId="{74372E24-9DAF-47B9-9E13-4892D31AA547}" srcId="{BDDF11E8-5B0A-48D9-8BF0-811D2A677E2D}" destId="{1511B4FC-FD96-4E94-8CED-10085654177A}" srcOrd="1" destOrd="0" parTransId="{1E4C8F59-5095-4923-8744-E7BCAAC55FDB}" sibTransId="{6F9E3208-2557-4C4F-B23A-EB6365B8A95A}"/>
    <dgm:cxn modelId="{3CC78E28-1CE7-4C0E-9D80-2397D62EC1DA}" srcId="{57B8D90F-908A-4B95-B818-63612613D7F2}" destId="{5E44891D-077F-494F-8D18-CC0E206ED8A1}" srcOrd="4" destOrd="0" parTransId="{227E8FD4-0A09-41B7-8B0D-D21BC5F9BDBF}" sibTransId="{2ACBDFCD-2AB6-4EA8-88D2-2D26CB455166}"/>
    <dgm:cxn modelId="{1A960C2F-7D6E-4C9E-B3B0-BAE70644A2E5}" srcId="{BDDF11E8-5B0A-48D9-8BF0-811D2A677E2D}" destId="{328A6614-2962-4F77-9D30-33B0E3526EB2}" srcOrd="2" destOrd="0" parTransId="{000E9F31-9368-4B83-937D-15B3F6C079D5}" sibTransId="{541018B7-F09B-4EF8-BCC0-C3EF7B38693E}"/>
    <dgm:cxn modelId="{AF903E34-6060-4FFA-90E4-2286083EC556}" type="presOf" srcId="{36DD084B-0C45-40A1-AAC5-595F9FE98F72}" destId="{14647ED9-3597-4815-BB49-4BB1A9F643CF}" srcOrd="0" destOrd="2" presId="urn:microsoft.com/office/officeart/2005/8/layout/chevron2"/>
    <dgm:cxn modelId="{05726934-5728-4CCE-8409-D6155DE1C829}" srcId="{B0E387AF-E272-485B-9D08-C510254A7B5A}" destId="{0FABE437-DDB0-4934-985C-86A9F20C0824}" srcOrd="1" destOrd="0" parTransId="{55961364-986C-4314-8F80-7F429DF18DD8}" sibTransId="{A17F05BE-E5BE-47F4-AE86-3804DCA540CB}"/>
    <dgm:cxn modelId="{A0411437-EC54-417B-BF95-7E4E609CD117}" srcId="{5E44891D-077F-494F-8D18-CC0E206ED8A1}" destId="{926A78AF-880B-424E-8C71-8B88AF740C42}" srcOrd="2" destOrd="0" parTransId="{28790AB4-A58C-4FD2-996D-E7001A103884}" sibTransId="{4698BAD1-78BD-4496-9F4A-E85EBF94E887}"/>
    <dgm:cxn modelId="{E1FA8E38-D33D-4B47-BE08-EBD237739011}" srcId="{5E44891D-077F-494F-8D18-CC0E206ED8A1}" destId="{2FE24488-18BE-41FE-80BE-EDBC33E77A6B}" srcOrd="1" destOrd="0" parTransId="{09915F6D-6E25-4020-A98B-82993F4E5C82}" sibTransId="{70ABA881-78B4-41AC-821A-8BAF3B0D6113}"/>
    <dgm:cxn modelId="{7DF59D40-E723-452C-994B-94014D86B70D}" type="presOf" srcId="{0EA5E346-3FA0-43D1-9F51-4A077A8C300E}" destId="{D4D673DE-5B1A-4B6E-B9B9-36AD399DD36F}" srcOrd="0" destOrd="2" presId="urn:microsoft.com/office/officeart/2005/8/layout/chevron2"/>
    <dgm:cxn modelId="{35831D5C-EBE7-4A3A-95AF-D772F607C66D}" srcId="{57B8D90F-908A-4B95-B818-63612613D7F2}" destId="{07B0B0B1-3318-4739-8FFB-079A685BFBA7}" srcOrd="5" destOrd="0" parTransId="{E28CE30F-8E64-418B-9BCD-F166B35343A1}" sibTransId="{785F1EED-5399-4D18-9F4E-A8177B1443E8}"/>
    <dgm:cxn modelId="{0B45DA5D-F39B-4FA8-B9CB-8813B687DA6F}" type="presOf" srcId="{383F829A-B4A9-400E-9EB5-0CB34F7BF1E8}" destId="{D4D673DE-5B1A-4B6E-B9B9-36AD399DD36F}" srcOrd="0" destOrd="1" presId="urn:microsoft.com/office/officeart/2005/8/layout/chevron2"/>
    <dgm:cxn modelId="{9BCE975E-73B7-42DD-89EE-CB902F07F406}" type="presOf" srcId="{DBD80661-4967-4838-81EF-1C1485934F00}" destId="{61412442-ABE5-4C02-888D-6194703A213B}" srcOrd="0" destOrd="1" presId="urn:microsoft.com/office/officeart/2005/8/layout/chevron2"/>
    <dgm:cxn modelId="{007A9363-9660-4729-ABF2-58564D5A1FFD}" type="presOf" srcId="{BDDF11E8-5B0A-48D9-8BF0-811D2A677E2D}" destId="{AFEA572D-605B-4928-8FEE-35C1979A24C3}" srcOrd="0" destOrd="0" presId="urn:microsoft.com/office/officeart/2005/8/layout/chevron2"/>
    <dgm:cxn modelId="{C5DABE64-876A-40FC-B58B-7A7A447168B7}" srcId="{EE0D3477-F129-47AF-B71D-E86AA7990333}" destId="{A8170A70-5697-408D-96B0-C38C12508509}" srcOrd="2" destOrd="0" parTransId="{4BC33E15-57D7-410F-ADB7-B5BC5D329146}" sibTransId="{68AA5653-E8AA-4440-B0E5-A9689B9C16E4}"/>
    <dgm:cxn modelId="{3AE5B045-DC24-4C2D-A563-C15049FD1412}" srcId="{5E44891D-077F-494F-8D18-CC0E206ED8A1}" destId="{0A600D03-054C-460C-8814-6E40A5E0603E}" srcOrd="3" destOrd="0" parTransId="{0B57412D-CFEB-4189-91E5-3A196023AC18}" sibTransId="{10A5C96A-1905-49BE-B627-B55EF4A1AE69}"/>
    <dgm:cxn modelId="{1EEE0A6C-739E-4205-B21E-D110ECDC6EDA}" type="presOf" srcId="{83EB0361-16B8-4ED7-AFAD-A8835B3DEB78}" destId="{80B1C859-A3D0-448B-86AA-C870888641C7}" srcOrd="0" destOrd="3" presId="urn:microsoft.com/office/officeart/2005/8/layout/chevron2"/>
    <dgm:cxn modelId="{629E3A4C-F14D-49FA-96E6-C9C56B4A6267}" type="presOf" srcId="{338B077D-36A5-4218-AB4C-AD5C8C966E29}" destId="{CB15CD1C-DDE5-4E69-9EF2-FC5E156AD7D0}" srcOrd="0" destOrd="0" presId="urn:microsoft.com/office/officeart/2005/8/layout/chevron2"/>
    <dgm:cxn modelId="{D7E29D6E-0DDB-4DE8-A142-552BF41658AD}" srcId="{A1E7A1DB-F647-44BF-A087-F33C3102C8FE}" destId="{B0E387AF-E272-485B-9D08-C510254A7B5A}" srcOrd="0" destOrd="0" parTransId="{A3A2A2FC-DE35-4DFF-A864-718F719E8ED6}" sibTransId="{7C54A28A-B418-420F-8A88-B26406F99C7A}"/>
    <dgm:cxn modelId="{D4A69172-B800-4F70-967B-DFEE47744F5A}" srcId="{BDDF11E8-5B0A-48D9-8BF0-811D2A677E2D}" destId="{9370DA9F-C7E4-4945-9A82-FF50B267B4A1}" srcOrd="0" destOrd="0" parTransId="{41F7D805-D0E8-4F93-BC4A-65AAB4FECE6F}" sibTransId="{C08E4ACD-426D-45C8-80AE-ECEA4C73C4E0}"/>
    <dgm:cxn modelId="{3A297875-C634-4F43-8DA8-CC7AB4C06229}" type="presOf" srcId="{57B8D90F-908A-4B95-B818-63612613D7F2}" destId="{DBE426BC-5243-478E-8A5B-7B4A5A16001B}" srcOrd="0" destOrd="0" presId="urn:microsoft.com/office/officeart/2005/8/layout/chevron2"/>
    <dgm:cxn modelId="{CCCE3277-3AF2-47A1-8689-EA6D08C26B2F}" srcId="{57B8D90F-908A-4B95-B818-63612613D7F2}" destId="{338B077D-36A5-4218-AB4C-AD5C8C966E29}" srcOrd="1" destOrd="0" parTransId="{E48F9DB9-7EF2-47CF-BF24-B5721466855D}" sibTransId="{FC266C31-CB55-4FD5-8CC8-0A5075E170B1}"/>
    <dgm:cxn modelId="{73422D58-B5CB-423B-B258-5720865DD8C8}" type="presOf" srcId="{670EA84C-B3DC-4AAE-B80B-0837F12277E0}" destId="{61412442-ABE5-4C02-888D-6194703A213B}" srcOrd="0" destOrd="0" presId="urn:microsoft.com/office/officeart/2005/8/layout/chevron2"/>
    <dgm:cxn modelId="{EE73B479-0B38-45B9-B7E9-3896BFA96D35}" srcId="{B0E387AF-E272-485B-9D08-C510254A7B5A}" destId="{EED38736-2E1E-48A5-BF02-B6536EF03278}" srcOrd="0" destOrd="0" parTransId="{2D7C4380-C4E5-4525-A014-49FB8431300A}" sibTransId="{98B1D608-18BF-45E4-A016-87C561343421}"/>
    <dgm:cxn modelId="{2CA67780-D298-45A7-AD20-4FE3F7D219D6}" srcId="{07B0B0B1-3318-4739-8FFB-079A685BFBA7}" destId="{3FBD22CB-FD31-4249-BEF9-FD51755A7DA8}" srcOrd="0" destOrd="0" parTransId="{C4E646A7-547A-43E6-BAB9-F28F9AEFECC1}" sibTransId="{89A39981-9420-4104-B81C-FFDDAC2A8B27}"/>
    <dgm:cxn modelId="{FF797A81-6958-4F23-BA82-184EDD3361DF}" type="presOf" srcId="{A1E7A1DB-F647-44BF-A087-F33C3102C8FE}" destId="{2366CF27-2502-48AF-86AA-4013AB98D407}" srcOrd="0" destOrd="0" presId="urn:microsoft.com/office/officeart/2005/8/layout/chevron2"/>
    <dgm:cxn modelId="{B5820982-A888-4C62-B17B-B31BE5308184}" srcId="{338B077D-36A5-4218-AB4C-AD5C8C966E29}" destId="{520240FE-B80E-432C-93F4-1F5BA65FD3F4}" srcOrd="2" destOrd="0" parTransId="{00C1070A-7617-4FFB-A3C2-E416C9749B89}" sibTransId="{D3B34626-4B26-400E-B4D6-66CC9793BB0A}"/>
    <dgm:cxn modelId="{A5ECC484-3FB7-435C-B519-EEBE59CCCA24}" type="presOf" srcId="{328A6614-2962-4F77-9D30-33B0E3526EB2}" destId="{14C02073-DFF3-4948-97C8-0525AE091B8F}" srcOrd="0" destOrd="2" presId="urn:microsoft.com/office/officeart/2005/8/layout/chevron2"/>
    <dgm:cxn modelId="{B8DCBA86-8127-4B47-B6EB-E374100C11CB}" srcId="{EE0D3477-F129-47AF-B71D-E86AA7990333}" destId="{B4A1BB62-4164-496A-9201-25659C1E6522}" srcOrd="1" destOrd="0" parTransId="{E5FB1E9F-516F-4DAC-BC4F-286BAD4AD807}" sibTransId="{4391D5AB-2849-4B44-A5B7-3F3C8082467C}"/>
    <dgm:cxn modelId="{5C023C94-3C58-4AC8-A4DF-A51674DAD675}" type="presOf" srcId="{A8170A70-5697-408D-96B0-C38C12508509}" destId="{C2CA8BC9-C1DB-40E4-BDD6-C221EA9B747A}" srcOrd="0" destOrd="2" presId="urn:microsoft.com/office/officeart/2005/8/layout/chevron2"/>
    <dgm:cxn modelId="{908041A0-DCD8-41FC-AB76-3C4C22D37081}" type="presOf" srcId="{7500F10E-66CB-48CC-9266-847DD98F27F5}" destId="{C2CA8BC9-C1DB-40E4-BDD6-C221EA9B747A}" srcOrd="0" destOrd="0" presId="urn:microsoft.com/office/officeart/2005/8/layout/chevron2"/>
    <dgm:cxn modelId="{1AFE50A2-B97B-4CF6-8C10-E6A71D1D338E}" type="presOf" srcId="{42FFB59E-5187-464B-B3A8-DD7E9BF3499B}" destId="{14647ED9-3597-4815-BB49-4BB1A9F643CF}" srcOrd="0" destOrd="0" presId="urn:microsoft.com/office/officeart/2005/8/layout/chevron2"/>
    <dgm:cxn modelId="{EA3818A3-8A1A-4622-A035-3A2181434317}" srcId="{07B0B0B1-3318-4739-8FFB-079A685BFBA7}" destId="{0EA5E346-3FA0-43D1-9F51-4A077A8C300E}" srcOrd="2" destOrd="0" parTransId="{DDD93A23-90B0-44D9-A55D-348B0BD073D1}" sibTransId="{38CE2E45-5ABA-4932-AF2A-E0EB5C06A3C6}"/>
    <dgm:cxn modelId="{7BB2B9A8-DC1F-4FE4-99C3-9C391BAB5608}" type="presOf" srcId="{520240FE-B80E-432C-93F4-1F5BA65FD3F4}" destId="{61412442-ABE5-4C02-888D-6194703A213B}" srcOrd="0" destOrd="2" presId="urn:microsoft.com/office/officeart/2005/8/layout/chevron2"/>
    <dgm:cxn modelId="{FF2B98A9-FEA0-49CC-A78E-42D669880C51}" type="presOf" srcId="{07B0B0B1-3318-4739-8FFB-079A685BFBA7}" destId="{DAB28804-C654-4853-9534-EE9CB1C46BCC}" srcOrd="0" destOrd="0" presId="urn:microsoft.com/office/officeart/2005/8/layout/chevron2"/>
    <dgm:cxn modelId="{5E566BAA-7C77-4752-ABF2-04B794AF026C}" srcId="{57B8D90F-908A-4B95-B818-63612613D7F2}" destId="{CFCE1027-9FAA-4B45-86E9-7941BC9556B4}" srcOrd="6" destOrd="0" parTransId="{37FF9E31-D87B-46F7-9722-39C477CE7FE2}" sibTransId="{AA96AE6C-357E-4622-B9A8-E684C9093691}"/>
    <dgm:cxn modelId="{5A6D73AC-BAA9-4829-8165-7E39CC420AEB}" type="presOf" srcId="{767486E6-B4CB-46C0-B16D-F5B3FAA68D40}" destId="{14C02073-DFF3-4948-97C8-0525AE091B8F}" srcOrd="0" destOrd="3" presId="urn:microsoft.com/office/officeart/2005/8/layout/chevron2"/>
    <dgm:cxn modelId="{C4C93BB0-C510-4C15-93DD-21BA92895403}" srcId="{07B0B0B1-3318-4739-8FFB-079A685BFBA7}" destId="{383F829A-B4A9-400E-9EB5-0CB34F7BF1E8}" srcOrd="1" destOrd="0" parTransId="{38C9C2C5-8AC0-43A7-A41F-7EB0160D28FE}" sibTransId="{3A7A8783-EF0C-4320-9AC8-A856F94AE637}"/>
    <dgm:cxn modelId="{2D3958B2-B3B9-4910-9A0D-03DC2DB06C29}" srcId="{5E44891D-077F-494F-8D18-CC0E206ED8A1}" destId="{D5726421-BFB6-478D-8533-7BA696C0F3D6}" srcOrd="4" destOrd="0" parTransId="{4944FC12-8DBA-4197-95A4-01F33737A993}" sibTransId="{9726A95F-C20B-4A7A-BBA5-58C1BB81296A}"/>
    <dgm:cxn modelId="{6A8C32B3-E3CF-421B-8846-AA4F3E69CE2E}" srcId="{EE0D3477-F129-47AF-B71D-E86AA7990333}" destId="{1BF4DE0C-D0D9-4551-B904-4BDE7C219C84}" srcOrd="3" destOrd="0" parTransId="{01DA66AC-F96A-4D1C-BD63-B66B585FC226}" sibTransId="{57FECC03-67F5-4DBA-89EB-E87A550E1069}"/>
    <dgm:cxn modelId="{B9C6B7BA-52FC-42DD-B766-F8FE48A48C2D}" type="presOf" srcId="{1BF4DE0C-D0D9-4551-B904-4BDE7C219C84}" destId="{C2CA8BC9-C1DB-40E4-BDD6-C221EA9B747A}" srcOrd="0" destOrd="3" presId="urn:microsoft.com/office/officeart/2005/8/layout/chevron2"/>
    <dgm:cxn modelId="{66D0B9BD-E634-4194-9572-38F1114DF299}" type="presOf" srcId="{CFCE1027-9FAA-4B45-86E9-7941BC9556B4}" destId="{17F8722A-38BF-4848-9770-B2BA7C92F819}" srcOrd="0" destOrd="0" presId="urn:microsoft.com/office/officeart/2005/8/layout/chevron2"/>
    <dgm:cxn modelId="{2CC683BE-D685-4FD7-9A86-2A7C6C2B6F30}" srcId="{57B8D90F-908A-4B95-B818-63612613D7F2}" destId="{BDDF11E8-5B0A-48D9-8BF0-811D2A677E2D}" srcOrd="2" destOrd="0" parTransId="{35F616CA-08E1-4555-9CE1-21D8C3012055}" sibTransId="{07495B70-7FC8-4414-9D08-99137FD9890F}"/>
    <dgm:cxn modelId="{3C4737C1-E363-4366-BBFB-D35D1DF70D69}" type="presOf" srcId="{2FE24488-18BE-41FE-80BE-EDBC33E77A6B}" destId="{9F5FA4C6-4F39-40CA-985C-670608E85BF3}" srcOrd="0" destOrd="1" presId="urn:microsoft.com/office/officeart/2005/8/layout/chevron2"/>
    <dgm:cxn modelId="{2F040CC3-6551-404F-AD0C-0254249DEBD1}" type="presOf" srcId="{AF2FC365-E2C3-47C0-AB28-B0EA40A785F5}" destId="{D4D673DE-5B1A-4B6E-B9B9-36AD399DD36F}" srcOrd="0" destOrd="3" presId="urn:microsoft.com/office/officeart/2005/8/layout/chevron2"/>
    <dgm:cxn modelId="{0FD224C7-B655-4A9E-B096-227AA78CD3C5}" type="presOf" srcId="{0A600D03-054C-460C-8814-6E40A5E0603E}" destId="{9F5FA4C6-4F39-40CA-985C-670608E85BF3}" srcOrd="0" destOrd="3" presId="urn:microsoft.com/office/officeart/2005/8/layout/chevron2"/>
    <dgm:cxn modelId="{0D9BB8C7-44B1-4EC8-B692-F5340284BB13}" type="presOf" srcId="{1511B4FC-FD96-4E94-8CED-10085654177A}" destId="{14C02073-DFF3-4948-97C8-0525AE091B8F}" srcOrd="0" destOrd="1" presId="urn:microsoft.com/office/officeart/2005/8/layout/chevron2"/>
    <dgm:cxn modelId="{A64C27C9-6C08-43E2-9039-7C71484FFB8F}" srcId="{BDDF11E8-5B0A-48D9-8BF0-811D2A677E2D}" destId="{767486E6-B4CB-46C0-B16D-F5B3FAA68D40}" srcOrd="3" destOrd="0" parTransId="{28107078-C84F-4962-88B8-233F99D5BC87}" sibTransId="{32174D3B-326D-4DE4-A7A2-DD5DBDFC429F}"/>
    <dgm:cxn modelId="{8D1E38D0-CE8B-4E22-9906-35F5D17E8657}" type="presOf" srcId="{FEEDCAAB-60DB-41E7-B6F5-CF79A6710B42}" destId="{14647ED9-3597-4815-BB49-4BB1A9F643CF}" srcOrd="0" destOrd="1" presId="urn:microsoft.com/office/officeart/2005/8/layout/chevron2"/>
    <dgm:cxn modelId="{CC1915D2-84E8-438C-8956-E430A0DCF3B6}" type="presOf" srcId="{EE0D3477-F129-47AF-B71D-E86AA7990333}" destId="{E6847E13-9DF7-42B7-B3A2-A30FE32E5031}" srcOrd="0" destOrd="0" presId="urn:microsoft.com/office/officeart/2005/8/layout/chevron2"/>
    <dgm:cxn modelId="{4F709DD5-63AF-49EA-AE4D-33A651188DE4}" srcId="{338B077D-36A5-4218-AB4C-AD5C8C966E29}" destId="{670EA84C-B3DC-4AAE-B80B-0837F12277E0}" srcOrd="0" destOrd="0" parTransId="{D98E23F8-BC6E-449D-916C-4B87B6D912E0}" sibTransId="{44CB86BD-A9D8-47E1-B08B-ED9AC1D522A9}"/>
    <dgm:cxn modelId="{0FEEE7D8-E1AC-4220-A921-664E60570919}" type="presOf" srcId="{0FABE437-DDB0-4934-985C-86A9F20C0824}" destId="{80B1C859-A3D0-448B-86AA-C870888641C7}" srcOrd="0" destOrd="2" presId="urn:microsoft.com/office/officeart/2005/8/layout/chevron2"/>
    <dgm:cxn modelId="{0E2AECD9-D452-4499-86BD-4CEB91FF66F4}" srcId="{CFCE1027-9FAA-4B45-86E9-7941BC9556B4}" destId="{FEEDCAAB-60DB-41E7-B6F5-CF79A6710B42}" srcOrd="1" destOrd="0" parTransId="{A296C74B-D231-4C03-896D-DC72897461CB}" sibTransId="{DD837136-0A4A-4DCD-8A68-2FCA88A4B879}"/>
    <dgm:cxn modelId="{3690A0DA-5DA0-439F-82FB-BB2D2CBD22AB}" type="presOf" srcId="{B4A1BB62-4164-496A-9201-25659C1E6522}" destId="{C2CA8BC9-C1DB-40E4-BDD6-C221EA9B747A}" srcOrd="0" destOrd="1" presId="urn:microsoft.com/office/officeart/2005/8/layout/chevron2"/>
    <dgm:cxn modelId="{339C65DB-732C-4220-AE9D-1785A4B22986}" srcId="{57B8D90F-908A-4B95-B818-63612613D7F2}" destId="{EE0D3477-F129-47AF-B71D-E86AA7990333}" srcOrd="0" destOrd="0" parTransId="{2CF2278B-8882-4CA0-82A8-71C0D4DB9CC7}" sibTransId="{F2716B29-90A7-4254-9252-F492E43D39DA}"/>
    <dgm:cxn modelId="{29B6BCDE-91ED-4F50-AE77-CA705E80FB3E}" srcId="{57B8D90F-908A-4B95-B818-63612613D7F2}" destId="{A1E7A1DB-F647-44BF-A087-F33C3102C8FE}" srcOrd="3" destOrd="0" parTransId="{241D9F31-7D15-4DA7-BC3B-330E74FC0999}" sibTransId="{4447C878-AD1A-452A-9AFC-13D0277F2D79}"/>
    <dgm:cxn modelId="{6742DEE0-B488-4052-8BA2-A99FBE59115B}" type="presOf" srcId="{3FBD22CB-FD31-4249-BEF9-FD51755A7DA8}" destId="{D4D673DE-5B1A-4B6E-B9B9-36AD399DD36F}" srcOrd="0" destOrd="0" presId="urn:microsoft.com/office/officeart/2005/8/layout/chevron2"/>
    <dgm:cxn modelId="{E70C69E3-C4B0-4988-B9A2-CBC0EA050336}" type="presOf" srcId="{D5726421-BFB6-478D-8533-7BA696C0F3D6}" destId="{9F5FA4C6-4F39-40CA-985C-670608E85BF3}" srcOrd="0" destOrd="4" presId="urn:microsoft.com/office/officeart/2005/8/layout/chevron2"/>
    <dgm:cxn modelId="{D2A8BFF5-102A-45EE-B7B8-9CC800D8032B}" type="presOf" srcId="{EED38736-2E1E-48A5-BF02-B6536EF03278}" destId="{80B1C859-A3D0-448B-86AA-C870888641C7}" srcOrd="0" destOrd="1" presId="urn:microsoft.com/office/officeart/2005/8/layout/chevron2"/>
    <dgm:cxn modelId="{B6FEFAF5-C9E3-44F7-9BD3-78FD7EF9979D}" type="presOf" srcId="{B0E387AF-E272-485B-9D08-C510254A7B5A}" destId="{80B1C859-A3D0-448B-86AA-C870888641C7}" srcOrd="0" destOrd="0" presId="urn:microsoft.com/office/officeart/2005/8/layout/chevron2"/>
    <dgm:cxn modelId="{560CE5F7-F817-4AF5-9FBF-13C1CA8FD88C}" srcId="{CFCE1027-9FAA-4B45-86E9-7941BC9556B4}" destId="{36DD084B-0C45-40A1-AAC5-595F9FE98F72}" srcOrd="2" destOrd="0" parTransId="{C281AEFF-ECB7-40EF-8833-0F0120F24371}" sibTransId="{32F46518-09B7-4005-A021-916E6E704451}"/>
    <dgm:cxn modelId="{06742CFA-907C-4E45-8B4B-4F4B6DFE1D47}" type="presOf" srcId="{926A78AF-880B-424E-8C71-8B88AF740C42}" destId="{9F5FA4C6-4F39-40CA-985C-670608E85BF3}" srcOrd="0" destOrd="2" presId="urn:microsoft.com/office/officeart/2005/8/layout/chevron2"/>
    <dgm:cxn modelId="{96AFFAF7-C9B2-4AF0-85BA-C83B55A623FA}" type="presParOf" srcId="{DBE426BC-5243-478E-8A5B-7B4A5A16001B}" destId="{DCC919D4-0F50-4C6F-9F06-9B09EE141555}" srcOrd="0" destOrd="0" presId="urn:microsoft.com/office/officeart/2005/8/layout/chevron2"/>
    <dgm:cxn modelId="{52A1A496-7C9A-4D17-A8ED-BAF1A62B42BC}" type="presParOf" srcId="{DCC919D4-0F50-4C6F-9F06-9B09EE141555}" destId="{E6847E13-9DF7-42B7-B3A2-A30FE32E5031}" srcOrd="0" destOrd="0" presId="urn:microsoft.com/office/officeart/2005/8/layout/chevron2"/>
    <dgm:cxn modelId="{A0BCD019-EB1B-4CF9-BCAA-9249A168C5FD}" type="presParOf" srcId="{DCC919D4-0F50-4C6F-9F06-9B09EE141555}" destId="{C2CA8BC9-C1DB-40E4-BDD6-C221EA9B747A}" srcOrd="1" destOrd="0" presId="urn:microsoft.com/office/officeart/2005/8/layout/chevron2"/>
    <dgm:cxn modelId="{3464E014-5AEC-416B-99F9-8179F937D482}" type="presParOf" srcId="{DBE426BC-5243-478E-8A5B-7B4A5A16001B}" destId="{9E1D3AF1-DEBC-489D-874A-5DBA0D5CB43C}" srcOrd="1" destOrd="0" presId="urn:microsoft.com/office/officeart/2005/8/layout/chevron2"/>
    <dgm:cxn modelId="{C3DEE396-95B9-4F73-9D5F-1D020982263B}" type="presParOf" srcId="{DBE426BC-5243-478E-8A5B-7B4A5A16001B}" destId="{37603233-C9DD-47B5-A421-8A2E5CA87416}" srcOrd="2" destOrd="0" presId="urn:microsoft.com/office/officeart/2005/8/layout/chevron2"/>
    <dgm:cxn modelId="{438E66A3-A242-4007-B7DD-5BF53A258F61}" type="presParOf" srcId="{37603233-C9DD-47B5-A421-8A2E5CA87416}" destId="{CB15CD1C-DDE5-4E69-9EF2-FC5E156AD7D0}" srcOrd="0" destOrd="0" presId="urn:microsoft.com/office/officeart/2005/8/layout/chevron2"/>
    <dgm:cxn modelId="{9EAD5937-9317-45B3-A673-6A165250721C}" type="presParOf" srcId="{37603233-C9DD-47B5-A421-8A2E5CA87416}" destId="{61412442-ABE5-4C02-888D-6194703A213B}" srcOrd="1" destOrd="0" presId="urn:microsoft.com/office/officeart/2005/8/layout/chevron2"/>
    <dgm:cxn modelId="{F804B52B-4EB2-4C0B-ADCC-9AB21F088464}" type="presParOf" srcId="{DBE426BC-5243-478E-8A5B-7B4A5A16001B}" destId="{F5218925-79DA-403B-93DA-630CCFF3EFC7}" srcOrd="3" destOrd="0" presId="urn:microsoft.com/office/officeart/2005/8/layout/chevron2"/>
    <dgm:cxn modelId="{49609A59-59FD-44DB-B42B-7DB3F14739E6}" type="presParOf" srcId="{DBE426BC-5243-478E-8A5B-7B4A5A16001B}" destId="{8E7EE74E-D673-45A4-A469-D2D5756126AA}" srcOrd="4" destOrd="0" presId="urn:microsoft.com/office/officeart/2005/8/layout/chevron2"/>
    <dgm:cxn modelId="{CDE0D0D7-6E10-4200-924E-F64857117B01}" type="presParOf" srcId="{8E7EE74E-D673-45A4-A469-D2D5756126AA}" destId="{AFEA572D-605B-4928-8FEE-35C1979A24C3}" srcOrd="0" destOrd="0" presId="urn:microsoft.com/office/officeart/2005/8/layout/chevron2"/>
    <dgm:cxn modelId="{782C67B6-3A16-40B1-9A8F-94879D1D99BD}" type="presParOf" srcId="{8E7EE74E-D673-45A4-A469-D2D5756126AA}" destId="{14C02073-DFF3-4948-97C8-0525AE091B8F}" srcOrd="1" destOrd="0" presId="urn:microsoft.com/office/officeart/2005/8/layout/chevron2"/>
    <dgm:cxn modelId="{7F472F3D-D514-4B12-9074-243D405373C6}" type="presParOf" srcId="{DBE426BC-5243-478E-8A5B-7B4A5A16001B}" destId="{124F1DF7-1F06-40A6-B051-02C8896D4385}" srcOrd="5" destOrd="0" presId="urn:microsoft.com/office/officeart/2005/8/layout/chevron2"/>
    <dgm:cxn modelId="{5AD51F14-B8C1-4C95-A6AD-AA20AF504221}" type="presParOf" srcId="{DBE426BC-5243-478E-8A5B-7B4A5A16001B}" destId="{9E63E38E-045C-49C0-BEC8-34E9E1F5268D}" srcOrd="6" destOrd="0" presId="urn:microsoft.com/office/officeart/2005/8/layout/chevron2"/>
    <dgm:cxn modelId="{671FB9C1-8272-454B-BDBC-2B2FC664F587}" type="presParOf" srcId="{9E63E38E-045C-49C0-BEC8-34E9E1F5268D}" destId="{2366CF27-2502-48AF-86AA-4013AB98D407}" srcOrd="0" destOrd="0" presId="urn:microsoft.com/office/officeart/2005/8/layout/chevron2"/>
    <dgm:cxn modelId="{3056B26E-15CA-481E-BB60-498116FADAF3}" type="presParOf" srcId="{9E63E38E-045C-49C0-BEC8-34E9E1F5268D}" destId="{80B1C859-A3D0-448B-86AA-C870888641C7}" srcOrd="1" destOrd="0" presId="urn:microsoft.com/office/officeart/2005/8/layout/chevron2"/>
    <dgm:cxn modelId="{0CE4EE82-17E5-456D-9FA1-BB43C8ED0007}" type="presParOf" srcId="{DBE426BC-5243-478E-8A5B-7B4A5A16001B}" destId="{D7E860F5-8AE1-4E51-90F8-CFB50E9596AB}" srcOrd="7" destOrd="0" presId="urn:microsoft.com/office/officeart/2005/8/layout/chevron2"/>
    <dgm:cxn modelId="{7450A7D3-732A-4FDE-A34B-ABB8E7F462AB}" type="presParOf" srcId="{DBE426BC-5243-478E-8A5B-7B4A5A16001B}" destId="{1368FC27-A194-4DAD-B229-BB907BCD9C09}" srcOrd="8" destOrd="0" presId="urn:microsoft.com/office/officeart/2005/8/layout/chevron2"/>
    <dgm:cxn modelId="{E7EAFE3A-0A4D-470E-AE15-F7DC515A4CA1}" type="presParOf" srcId="{1368FC27-A194-4DAD-B229-BB907BCD9C09}" destId="{070D28F8-63A7-41E7-AD78-DEBEF07C3BF3}" srcOrd="0" destOrd="0" presId="urn:microsoft.com/office/officeart/2005/8/layout/chevron2"/>
    <dgm:cxn modelId="{49A0BC32-E088-4275-A631-3E5D43AB70DB}" type="presParOf" srcId="{1368FC27-A194-4DAD-B229-BB907BCD9C09}" destId="{9F5FA4C6-4F39-40CA-985C-670608E85BF3}" srcOrd="1" destOrd="0" presId="urn:microsoft.com/office/officeart/2005/8/layout/chevron2"/>
    <dgm:cxn modelId="{93E1CC95-0DEC-4D49-B7E5-0A7730D9BBB1}" type="presParOf" srcId="{DBE426BC-5243-478E-8A5B-7B4A5A16001B}" destId="{D45EE492-E4CF-4B68-A375-6F083066384E}" srcOrd="9" destOrd="0" presId="urn:microsoft.com/office/officeart/2005/8/layout/chevron2"/>
    <dgm:cxn modelId="{FB0579DE-37E4-4814-BBAD-EFC56E98E254}" type="presParOf" srcId="{DBE426BC-5243-478E-8A5B-7B4A5A16001B}" destId="{904DA393-5D4D-48B5-9FA4-F5E54B132B57}" srcOrd="10" destOrd="0" presId="urn:microsoft.com/office/officeart/2005/8/layout/chevron2"/>
    <dgm:cxn modelId="{110A9498-33AA-4E4F-8216-A5CD60C65804}" type="presParOf" srcId="{904DA393-5D4D-48B5-9FA4-F5E54B132B57}" destId="{DAB28804-C654-4853-9534-EE9CB1C46BCC}" srcOrd="0" destOrd="0" presId="urn:microsoft.com/office/officeart/2005/8/layout/chevron2"/>
    <dgm:cxn modelId="{C3705237-0B60-4A27-B6D8-850B39BF84A3}" type="presParOf" srcId="{904DA393-5D4D-48B5-9FA4-F5E54B132B57}" destId="{D4D673DE-5B1A-4B6E-B9B9-36AD399DD36F}" srcOrd="1" destOrd="0" presId="urn:microsoft.com/office/officeart/2005/8/layout/chevron2"/>
    <dgm:cxn modelId="{5DF94F75-84B8-4AF5-BA97-53C0E2FE743E}" type="presParOf" srcId="{DBE426BC-5243-478E-8A5B-7B4A5A16001B}" destId="{3C671278-A16F-4009-A35C-3B5AA90095F8}" srcOrd="11" destOrd="0" presId="urn:microsoft.com/office/officeart/2005/8/layout/chevron2"/>
    <dgm:cxn modelId="{FA1852A0-1701-4C22-8D9A-E236E58ECE19}" type="presParOf" srcId="{DBE426BC-5243-478E-8A5B-7B4A5A16001B}" destId="{00D57D74-3BA6-443F-9563-096E459D4082}" srcOrd="12" destOrd="0" presId="urn:microsoft.com/office/officeart/2005/8/layout/chevron2"/>
    <dgm:cxn modelId="{24C246AB-14E5-4DAE-A822-A0C9CF1DB422}" type="presParOf" srcId="{00D57D74-3BA6-443F-9563-096E459D4082}" destId="{17F8722A-38BF-4848-9770-B2BA7C92F819}" srcOrd="0" destOrd="0" presId="urn:microsoft.com/office/officeart/2005/8/layout/chevron2"/>
    <dgm:cxn modelId="{9BDB228B-D42D-450D-8FC3-E0933A2B3AAF}" type="presParOf" srcId="{00D57D74-3BA6-443F-9563-096E459D4082}" destId="{14647ED9-3597-4815-BB49-4BB1A9F643C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B8D90F-908A-4B95-B818-63612613D7F2}" type="doc">
      <dgm:prSet loTypeId="urn:microsoft.com/office/officeart/2005/8/layout/chevron2" loCatId="process" qsTypeId="urn:microsoft.com/office/officeart/2005/8/quickstyle/simple1" qsCatId="simple" csTypeId="urn:microsoft.com/office/officeart/2005/8/colors/accent1_3" csCatId="accent1" phldr="1"/>
      <dgm:spPr/>
      <dgm:t>
        <a:bodyPr/>
        <a:lstStyle/>
        <a:p>
          <a:endParaRPr lang="en-GB"/>
        </a:p>
      </dgm:t>
    </dgm:pt>
    <dgm:pt modelId="{EE0D3477-F129-47AF-B71D-E86AA7990333}">
      <dgm:prSet phldrT="[Text]" custT="1"/>
      <dgm:spPr/>
      <dgm:t>
        <a:bodyPr/>
        <a:lstStyle/>
        <a:p>
          <a:r>
            <a:rPr lang="en-GB" sz="1000" dirty="0"/>
            <a:t>Work out your units</a:t>
          </a:r>
        </a:p>
      </dgm:t>
    </dgm:pt>
    <dgm:pt modelId="{2CF2278B-8882-4CA0-82A8-71C0D4DB9CC7}" type="parTrans" cxnId="{339C65DB-732C-4220-AE9D-1785A4B22986}">
      <dgm:prSet/>
      <dgm:spPr/>
      <dgm:t>
        <a:bodyPr/>
        <a:lstStyle/>
        <a:p>
          <a:endParaRPr lang="en-GB"/>
        </a:p>
      </dgm:t>
    </dgm:pt>
    <dgm:pt modelId="{F2716B29-90A7-4254-9252-F492E43D39DA}" type="sibTrans" cxnId="{339C65DB-732C-4220-AE9D-1785A4B22986}">
      <dgm:prSet/>
      <dgm:spPr/>
      <dgm:t>
        <a:bodyPr/>
        <a:lstStyle/>
        <a:p>
          <a:endParaRPr lang="en-GB"/>
        </a:p>
      </dgm:t>
    </dgm:pt>
    <dgm:pt modelId="{338B077D-36A5-4218-AB4C-AD5C8C966E29}">
      <dgm:prSet phldrT="[Text]" custT="1"/>
      <dgm:spPr/>
      <dgm:t>
        <a:bodyPr/>
        <a:lstStyle/>
        <a:p>
          <a:r>
            <a:rPr lang="en-GB" sz="1000" dirty="0"/>
            <a:t>Price your units</a:t>
          </a:r>
        </a:p>
      </dgm:t>
    </dgm:pt>
    <dgm:pt modelId="{E48F9DB9-7EF2-47CF-BF24-B5721466855D}" type="parTrans" cxnId="{CCCE3277-3AF2-47A1-8689-EA6D08C26B2F}">
      <dgm:prSet/>
      <dgm:spPr/>
      <dgm:t>
        <a:bodyPr/>
        <a:lstStyle/>
        <a:p>
          <a:endParaRPr lang="en-GB"/>
        </a:p>
      </dgm:t>
    </dgm:pt>
    <dgm:pt modelId="{FC266C31-CB55-4FD5-8CC8-0A5075E170B1}" type="sibTrans" cxnId="{CCCE3277-3AF2-47A1-8689-EA6D08C26B2F}">
      <dgm:prSet/>
      <dgm:spPr/>
      <dgm:t>
        <a:bodyPr/>
        <a:lstStyle/>
        <a:p>
          <a:endParaRPr lang="en-GB"/>
        </a:p>
      </dgm:t>
    </dgm:pt>
    <dgm:pt modelId="{BDDF11E8-5B0A-48D9-8BF0-811D2A677E2D}">
      <dgm:prSet phldrT="[Text]" custT="1"/>
      <dgm:spPr/>
      <dgm:t>
        <a:bodyPr/>
        <a:lstStyle/>
        <a:p>
          <a:r>
            <a:rPr lang="en-GB" sz="800" dirty="0"/>
            <a:t>Legally secure units</a:t>
          </a:r>
        </a:p>
      </dgm:t>
    </dgm:pt>
    <dgm:pt modelId="{35F616CA-08E1-4555-9CE1-21D8C3012055}" type="parTrans" cxnId="{2CC683BE-D685-4FD7-9A86-2A7C6C2B6F30}">
      <dgm:prSet/>
      <dgm:spPr/>
      <dgm:t>
        <a:bodyPr/>
        <a:lstStyle/>
        <a:p>
          <a:endParaRPr lang="en-GB"/>
        </a:p>
      </dgm:t>
    </dgm:pt>
    <dgm:pt modelId="{07495B70-7FC8-4414-9D08-99137FD9890F}" type="sibTrans" cxnId="{2CC683BE-D685-4FD7-9A86-2A7C6C2B6F30}">
      <dgm:prSet/>
      <dgm:spPr/>
      <dgm:t>
        <a:bodyPr/>
        <a:lstStyle/>
        <a:p>
          <a:endParaRPr lang="en-GB"/>
        </a:p>
      </dgm:t>
    </dgm:pt>
    <dgm:pt modelId="{A1E7A1DB-F647-44BF-A087-F33C3102C8FE}">
      <dgm:prSet custT="1"/>
      <dgm:spPr>
        <a:solidFill>
          <a:schemeClr val="tx2"/>
        </a:solidFill>
      </dgm:spPr>
      <dgm:t>
        <a:bodyPr/>
        <a:lstStyle/>
        <a:p>
          <a:r>
            <a:rPr lang="en-GB" sz="1100" dirty="0"/>
            <a:t>Find a buyer</a:t>
          </a:r>
        </a:p>
      </dgm:t>
    </dgm:pt>
    <dgm:pt modelId="{241D9F31-7D15-4DA7-BC3B-330E74FC0999}" type="parTrans" cxnId="{29B6BCDE-91ED-4F50-AE77-CA705E80FB3E}">
      <dgm:prSet/>
      <dgm:spPr/>
      <dgm:t>
        <a:bodyPr/>
        <a:lstStyle/>
        <a:p>
          <a:endParaRPr lang="en-GB"/>
        </a:p>
      </dgm:t>
    </dgm:pt>
    <dgm:pt modelId="{4447C878-AD1A-452A-9AFC-13D0277F2D79}" type="sibTrans" cxnId="{29B6BCDE-91ED-4F50-AE77-CA705E80FB3E}">
      <dgm:prSet/>
      <dgm:spPr/>
      <dgm:t>
        <a:bodyPr/>
        <a:lstStyle/>
        <a:p>
          <a:endParaRPr lang="en-GB"/>
        </a:p>
      </dgm:t>
    </dgm:pt>
    <dgm:pt modelId="{5E44891D-077F-494F-8D18-CC0E206ED8A1}">
      <dgm:prSet custT="1"/>
      <dgm:spPr/>
      <dgm:t>
        <a:bodyPr/>
        <a:lstStyle/>
        <a:p>
          <a:r>
            <a:rPr lang="en-GB" sz="1050" dirty="0"/>
            <a:t>Sell your </a:t>
          </a:r>
          <a:r>
            <a:rPr lang="en-GB" sz="1050" b="0" dirty="0"/>
            <a:t>units</a:t>
          </a:r>
        </a:p>
      </dgm:t>
    </dgm:pt>
    <dgm:pt modelId="{227E8FD4-0A09-41B7-8B0D-D21BC5F9BDBF}" type="parTrans" cxnId="{3CC78E28-1CE7-4C0E-9D80-2397D62EC1DA}">
      <dgm:prSet/>
      <dgm:spPr/>
      <dgm:t>
        <a:bodyPr/>
        <a:lstStyle/>
        <a:p>
          <a:endParaRPr lang="en-GB"/>
        </a:p>
      </dgm:t>
    </dgm:pt>
    <dgm:pt modelId="{2ACBDFCD-2AB6-4EA8-88D2-2D26CB455166}" type="sibTrans" cxnId="{3CC78E28-1CE7-4C0E-9D80-2397D62EC1DA}">
      <dgm:prSet/>
      <dgm:spPr/>
      <dgm:t>
        <a:bodyPr/>
        <a:lstStyle/>
        <a:p>
          <a:endParaRPr lang="en-GB"/>
        </a:p>
      </dgm:t>
    </dgm:pt>
    <dgm:pt modelId="{07B0B0B1-3318-4739-8FFB-079A685BFBA7}">
      <dgm:prSet custT="1"/>
      <dgm:spPr/>
      <dgm:t>
        <a:bodyPr/>
        <a:lstStyle/>
        <a:p>
          <a:r>
            <a:rPr lang="en-GB" sz="1100" dirty="0"/>
            <a:t>Register your site</a:t>
          </a:r>
        </a:p>
      </dgm:t>
    </dgm:pt>
    <dgm:pt modelId="{E28CE30F-8E64-418B-9BCD-F166B35343A1}" type="parTrans" cxnId="{35831D5C-EBE7-4A3A-95AF-D772F607C66D}">
      <dgm:prSet/>
      <dgm:spPr/>
      <dgm:t>
        <a:bodyPr/>
        <a:lstStyle/>
        <a:p>
          <a:endParaRPr lang="en-GB"/>
        </a:p>
      </dgm:t>
    </dgm:pt>
    <dgm:pt modelId="{785F1EED-5399-4D18-9F4E-A8177B1443E8}" type="sibTrans" cxnId="{35831D5C-EBE7-4A3A-95AF-D772F607C66D}">
      <dgm:prSet/>
      <dgm:spPr/>
      <dgm:t>
        <a:bodyPr/>
        <a:lstStyle/>
        <a:p>
          <a:endParaRPr lang="en-GB"/>
        </a:p>
      </dgm:t>
    </dgm:pt>
    <dgm:pt modelId="{CFCE1027-9FAA-4B45-86E9-7941BC9556B4}">
      <dgm:prSet custT="1"/>
      <dgm:spPr/>
      <dgm:t>
        <a:bodyPr/>
        <a:lstStyle/>
        <a:p>
          <a:r>
            <a:rPr lang="en-GB" sz="800" dirty="0"/>
            <a:t>Record units to a development</a:t>
          </a:r>
        </a:p>
      </dgm:t>
    </dgm:pt>
    <dgm:pt modelId="{37FF9E31-D87B-46F7-9722-39C477CE7FE2}" type="parTrans" cxnId="{5E566BAA-7C77-4752-ABF2-04B794AF026C}">
      <dgm:prSet/>
      <dgm:spPr/>
      <dgm:t>
        <a:bodyPr/>
        <a:lstStyle/>
        <a:p>
          <a:endParaRPr lang="en-GB"/>
        </a:p>
      </dgm:t>
    </dgm:pt>
    <dgm:pt modelId="{AA96AE6C-357E-4622-B9A8-E684C9093691}" type="sibTrans" cxnId="{5E566BAA-7C77-4752-ABF2-04B794AF026C}">
      <dgm:prSet/>
      <dgm:spPr/>
      <dgm:t>
        <a:bodyPr/>
        <a:lstStyle/>
        <a:p>
          <a:endParaRPr lang="en-GB"/>
        </a:p>
      </dgm:t>
    </dgm:pt>
    <dgm:pt modelId="{FCD959FD-AEDA-476C-B8B7-2C4F719F2FA3}">
      <dgm:prSet custT="1"/>
      <dgm:spPr/>
      <dgm:t>
        <a:bodyPr/>
        <a:lstStyle/>
        <a:p>
          <a:r>
            <a:rPr lang="en-GB" sz="1050" dirty="0"/>
            <a:t>Manage habitat</a:t>
          </a:r>
        </a:p>
      </dgm:t>
    </dgm:pt>
    <dgm:pt modelId="{01AC4281-12CC-4118-AFD5-51CE0B3D5C0A}" type="parTrans" cxnId="{B837E0CC-D376-48FF-AE96-1CBB02CEFA81}">
      <dgm:prSet/>
      <dgm:spPr/>
      <dgm:t>
        <a:bodyPr/>
        <a:lstStyle/>
        <a:p>
          <a:endParaRPr lang="en-GB"/>
        </a:p>
      </dgm:t>
    </dgm:pt>
    <dgm:pt modelId="{9E1BC501-E683-47D2-A826-463DD75924ED}" type="sibTrans" cxnId="{B837E0CC-D376-48FF-AE96-1CBB02CEFA81}">
      <dgm:prSet/>
      <dgm:spPr/>
      <dgm:t>
        <a:bodyPr/>
        <a:lstStyle/>
        <a:p>
          <a:endParaRPr lang="en-GB"/>
        </a:p>
      </dgm:t>
    </dgm:pt>
    <dgm:pt modelId="{D25E35AE-6941-4DB5-97C7-95432E452543}">
      <dgm:prSet phldrT="[Text]" custT="1"/>
      <dgm:spPr>
        <a:solidFill>
          <a:schemeClr val="accent6">
            <a:lumMod val="40000"/>
            <a:lumOff val="60000"/>
            <a:alpha val="90000"/>
          </a:schemeClr>
        </a:solidFill>
      </dgm:spPr>
      <dgm:t>
        <a:bodyPr/>
        <a:lstStyle/>
        <a:p>
          <a:pPr marL="57150" lvl="1" indent="-57150" algn="l" defTabSz="466725">
            <a:lnSpc>
              <a:spcPct val="90000"/>
            </a:lnSpc>
            <a:spcBef>
              <a:spcPct val="0"/>
            </a:spcBef>
            <a:spcAft>
              <a:spcPct val="15000"/>
            </a:spcAft>
            <a:buChar char="•"/>
          </a:pPr>
          <a:r>
            <a:rPr lang="en-GB" sz="1050" kern="1200" dirty="0">
              <a:solidFill>
                <a:prstClr val="black">
                  <a:hueOff val="0"/>
                  <a:satOff val="0"/>
                  <a:lumOff val="0"/>
                  <a:alphaOff val="0"/>
                </a:prstClr>
              </a:solidFill>
              <a:latin typeface="Calibri"/>
              <a:ea typeface="+mn-ea"/>
              <a:cs typeface="+mn-cs"/>
            </a:rPr>
            <a:t>Appoint Ecologist </a:t>
          </a:r>
        </a:p>
      </dgm:t>
    </dgm:pt>
    <dgm:pt modelId="{7E0541D5-5CCA-45AF-A97B-BC09A3F1654D}" type="parTrans" cxnId="{716990B6-236F-4E22-8E4A-A209D80E020D}">
      <dgm:prSet/>
      <dgm:spPr/>
      <dgm:t>
        <a:bodyPr/>
        <a:lstStyle/>
        <a:p>
          <a:endParaRPr lang="en-GB"/>
        </a:p>
      </dgm:t>
    </dgm:pt>
    <dgm:pt modelId="{4DA010F1-C5FB-4E0C-AA61-75A7E8F5E192}" type="sibTrans" cxnId="{716990B6-236F-4E22-8E4A-A209D80E020D}">
      <dgm:prSet/>
      <dgm:spPr/>
      <dgm:t>
        <a:bodyPr/>
        <a:lstStyle/>
        <a:p>
          <a:endParaRPr lang="en-GB"/>
        </a:p>
      </dgm:t>
    </dgm:pt>
    <dgm:pt modelId="{0705853F-F592-4688-BF4C-87CDCE1E06E5}">
      <dgm:prSet phldrT="[Text]" custT="1"/>
      <dgm:spPr>
        <a:solidFill>
          <a:schemeClr val="accent6">
            <a:lumMod val="40000"/>
            <a:lumOff val="60000"/>
            <a:alpha val="90000"/>
          </a:schemeClr>
        </a:solidFill>
      </dgm:spPr>
      <dgm:t>
        <a:bodyPr/>
        <a:lstStyle/>
        <a:p>
          <a:pPr marL="57150" lvl="1" indent="-57150" algn="l" defTabSz="466725">
            <a:lnSpc>
              <a:spcPct val="90000"/>
            </a:lnSpc>
            <a:spcBef>
              <a:spcPct val="0"/>
            </a:spcBef>
            <a:spcAft>
              <a:spcPct val="15000"/>
            </a:spcAft>
            <a:buChar char="•"/>
          </a:pPr>
          <a:r>
            <a:rPr lang="en-GB" sz="1050" kern="1200" dirty="0">
              <a:solidFill>
                <a:prstClr val="black">
                  <a:hueOff val="0"/>
                  <a:satOff val="0"/>
                  <a:lumOff val="0"/>
                  <a:alphaOff val="0"/>
                </a:prstClr>
              </a:solidFill>
              <a:latin typeface="Calibri"/>
              <a:ea typeface="+mn-ea"/>
              <a:cs typeface="+mn-cs"/>
            </a:rPr>
            <a:t>Is Site located within Local Nature Recovery Strategy or other Locally Significant Environmental corridor</a:t>
          </a:r>
        </a:p>
      </dgm:t>
    </dgm:pt>
    <dgm:pt modelId="{ADF82BC8-321E-4676-9B28-0AEC47176214}" type="parTrans" cxnId="{81C752C4-7365-498B-B61E-B904E38A4CED}">
      <dgm:prSet/>
      <dgm:spPr/>
      <dgm:t>
        <a:bodyPr/>
        <a:lstStyle/>
        <a:p>
          <a:endParaRPr lang="en-GB"/>
        </a:p>
      </dgm:t>
    </dgm:pt>
    <dgm:pt modelId="{5F833245-5983-4D5E-9371-992CD760DB4B}" type="sibTrans" cxnId="{81C752C4-7365-498B-B61E-B904E38A4CED}">
      <dgm:prSet/>
      <dgm:spPr/>
      <dgm:t>
        <a:bodyPr/>
        <a:lstStyle/>
        <a:p>
          <a:endParaRPr lang="en-GB"/>
        </a:p>
      </dgm:t>
    </dgm:pt>
    <dgm:pt modelId="{72D48688-9372-47AB-9060-A752E877B914}">
      <dgm:prSet phldrT="[Text]" custT="1"/>
      <dgm:spPr>
        <a:solidFill>
          <a:schemeClr val="accent6">
            <a:lumMod val="40000"/>
            <a:lumOff val="60000"/>
            <a:alpha val="90000"/>
          </a:schemeClr>
        </a:solidFill>
      </dgm:spPr>
      <dgm:t>
        <a:bodyPr/>
        <a:lstStyle/>
        <a:p>
          <a:pPr marL="57150" lvl="1" indent="-57150" algn="l" defTabSz="466725">
            <a:lnSpc>
              <a:spcPct val="90000"/>
            </a:lnSpc>
            <a:spcBef>
              <a:spcPct val="0"/>
            </a:spcBef>
            <a:spcAft>
              <a:spcPct val="15000"/>
            </a:spcAft>
            <a:buChar char="•"/>
          </a:pPr>
          <a:r>
            <a:rPr lang="en-GB" sz="1050" kern="1200" dirty="0">
              <a:solidFill>
                <a:prstClr val="black">
                  <a:hueOff val="0"/>
                  <a:satOff val="0"/>
                  <a:lumOff val="0"/>
                  <a:alphaOff val="0"/>
                </a:prstClr>
              </a:solidFill>
              <a:latin typeface="Calibri"/>
              <a:ea typeface="+mn-ea"/>
              <a:cs typeface="+mn-cs"/>
            </a:rPr>
            <a:t>Create and enhance habitats that are appropriate to your site conditions and are in demand</a:t>
          </a:r>
        </a:p>
      </dgm:t>
    </dgm:pt>
    <dgm:pt modelId="{8A643926-EAD3-4DC0-AF60-8F7A2DD931DF}" type="parTrans" cxnId="{AF9136A9-F55C-423A-9A72-6C4A3471166A}">
      <dgm:prSet/>
      <dgm:spPr/>
      <dgm:t>
        <a:bodyPr/>
        <a:lstStyle/>
        <a:p>
          <a:endParaRPr lang="en-GB"/>
        </a:p>
      </dgm:t>
    </dgm:pt>
    <dgm:pt modelId="{0510E481-B2FF-41D2-8F58-C41B79B981E5}" type="sibTrans" cxnId="{AF9136A9-F55C-423A-9A72-6C4A3471166A}">
      <dgm:prSet/>
      <dgm:spPr/>
      <dgm:t>
        <a:bodyPr/>
        <a:lstStyle/>
        <a:p>
          <a:endParaRPr lang="en-GB"/>
        </a:p>
      </dgm:t>
    </dgm:pt>
    <dgm:pt modelId="{E1BBF4EF-F63C-4DC6-BD90-68546F0EBEEA}">
      <dgm:prSet phldrT="[Text]" custT="1"/>
      <dgm:spPr/>
      <dgm:t>
        <a:bodyPr/>
        <a:lstStyle/>
        <a:p>
          <a:r>
            <a:rPr lang="en-GB" sz="1050" dirty="0"/>
            <a:t>Unit providers set their own price</a:t>
          </a:r>
        </a:p>
      </dgm:t>
    </dgm:pt>
    <dgm:pt modelId="{46EE628C-DC76-440E-8CD6-5DE78BAE7D22}" type="parTrans" cxnId="{98EFD59D-4A5F-4887-AB63-79CEF6A8013F}">
      <dgm:prSet/>
      <dgm:spPr/>
      <dgm:t>
        <a:bodyPr/>
        <a:lstStyle/>
        <a:p>
          <a:endParaRPr lang="en-GB"/>
        </a:p>
      </dgm:t>
    </dgm:pt>
    <dgm:pt modelId="{3D017147-1889-455F-A525-DC7A4F6B0199}" type="sibTrans" cxnId="{98EFD59D-4A5F-4887-AB63-79CEF6A8013F}">
      <dgm:prSet/>
      <dgm:spPr/>
      <dgm:t>
        <a:bodyPr/>
        <a:lstStyle/>
        <a:p>
          <a:endParaRPr lang="en-GB"/>
        </a:p>
      </dgm:t>
    </dgm:pt>
    <dgm:pt modelId="{597D0FDA-9172-45D3-BBE6-AA5236FA264F}">
      <dgm:prSet phldrT="[Text]" custT="1"/>
      <dgm:spPr/>
      <dgm:t>
        <a:bodyPr/>
        <a:lstStyle/>
        <a:p>
          <a:r>
            <a:rPr lang="en-US" sz="1050" b="0" i="0" dirty="0"/>
            <a:t>It is important to ensure that the pricing covers all of the costs to register, create, manage and monitor units over a minimum of 30 years</a:t>
          </a:r>
          <a:endParaRPr lang="en-GB" sz="1050" dirty="0"/>
        </a:p>
      </dgm:t>
    </dgm:pt>
    <dgm:pt modelId="{538E8986-4F3C-44E9-B5DD-2726C32C14BA}" type="parTrans" cxnId="{0AB50700-FB54-48D5-916B-BAFAEDC3B20E}">
      <dgm:prSet/>
      <dgm:spPr/>
      <dgm:t>
        <a:bodyPr/>
        <a:lstStyle/>
        <a:p>
          <a:endParaRPr lang="en-GB"/>
        </a:p>
      </dgm:t>
    </dgm:pt>
    <dgm:pt modelId="{B20B839F-7F6C-4041-BE75-9757A7613553}" type="sibTrans" cxnId="{0AB50700-FB54-48D5-916B-BAFAEDC3B20E}">
      <dgm:prSet/>
      <dgm:spPr/>
      <dgm:t>
        <a:bodyPr/>
        <a:lstStyle/>
        <a:p>
          <a:endParaRPr lang="en-GB"/>
        </a:p>
      </dgm:t>
    </dgm:pt>
    <dgm:pt modelId="{EE733964-4431-4E40-A733-0F672AB8A6CB}">
      <dgm:prSet phldrT="[Text]" custT="1"/>
      <dgm:spPr>
        <a:solidFill>
          <a:schemeClr val="accent6">
            <a:lumMod val="40000"/>
            <a:lumOff val="60000"/>
            <a:alpha val="90000"/>
          </a:schemeClr>
        </a:solidFill>
      </dgm:spPr>
      <dgm:t>
        <a:bodyPr/>
        <a:lstStyle/>
        <a:p>
          <a:r>
            <a:rPr lang="en-GB" sz="1050" dirty="0"/>
            <a:t>Planning obligation with the local authority (section 106) or conservation covenant with a responsible body (Natural England)</a:t>
          </a:r>
        </a:p>
      </dgm:t>
    </dgm:pt>
    <dgm:pt modelId="{54AFBD56-3B12-46BD-A192-FB50DAC8FC19}" type="parTrans" cxnId="{AA53CCD8-E700-4A54-9EA5-4AB1E5DDA776}">
      <dgm:prSet/>
      <dgm:spPr/>
      <dgm:t>
        <a:bodyPr/>
        <a:lstStyle/>
        <a:p>
          <a:endParaRPr lang="en-GB"/>
        </a:p>
      </dgm:t>
    </dgm:pt>
    <dgm:pt modelId="{A9AC7222-3851-4179-921D-82C8F258C80F}" type="sibTrans" cxnId="{AA53CCD8-E700-4A54-9EA5-4AB1E5DDA776}">
      <dgm:prSet/>
      <dgm:spPr/>
      <dgm:t>
        <a:bodyPr/>
        <a:lstStyle/>
        <a:p>
          <a:endParaRPr lang="en-GB"/>
        </a:p>
      </dgm:t>
    </dgm:pt>
    <dgm:pt modelId="{D7559626-1236-46A0-8999-0314EF0A999C}">
      <dgm:prSet phldrT="[Text]" custT="1"/>
      <dgm:spPr>
        <a:solidFill>
          <a:schemeClr val="accent6">
            <a:lumMod val="40000"/>
            <a:lumOff val="60000"/>
            <a:alpha val="90000"/>
          </a:schemeClr>
        </a:solidFill>
      </dgm:spPr>
      <dgm:t>
        <a:bodyPr/>
        <a:lstStyle/>
        <a:p>
          <a:r>
            <a:rPr lang="en-GB" sz="1050" dirty="0"/>
            <a:t>Prepare a Habitat Management and Monitoring Plan (HMMP) and agree this with the LPA or responsible body</a:t>
          </a:r>
        </a:p>
      </dgm:t>
    </dgm:pt>
    <dgm:pt modelId="{6E2B7E52-9A8A-429B-AC29-9DC90E2AE4F9}" type="parTrans" cxnId="{0EF381CC-E7F2-43FA-8BB6-7B72CB15AFF5}">
      <dgm:prSet/>
      <dgm:spPr/>
      <dgm:t>
        <a:bodyPr/>
        <a:lstStyle/>
        <a:p>
          <a:endParaRPr lang="en-GB"/>
        </a:p>
      </dgm:t>
    </dgm:pt>
    <dgm:pt modelId="{9B6F6411-B9CF-463F-9D7C-700619823B8A}" type="sibTrans" cxnId="{0EF381CC-E7F2-43FA-8BB6-7B72CB15AFF5}">
      <dgm:prSet/>
      <dgm:spPr/>
      <dgm:t>
        <a:bodyPr/>
        <a:lstStyle/>
        <a:p>
          <a:endParaRPr lang="en-GB"/>
        </a:p>
      </dgm:t>
    </dgm:pt>
    <dgm:pt modelId="{6B76FAD7-FC76-4229-8152-E29B8D8700E0}">
      <dgm:prSet custT="1"/>
      <dgm:spPr>
        <a:solidFill>
          <a:schemeClr val="bg1"/>
        </a:solidFill>
      </dgm:spPr>
      <dgm:t>
        <a:bodyPr/>
        <a:lstStyle/>
        <a:p>
          <a:r>
            <a:rPr lang="en-GB" sz="1100" dirty="0"/>
            <a:t>Consult a land agent, broker or other consultant</a:t>
          </a:r>
        </a:p>
      </dgm:t>
    </dgm:pt>
    <dgm:pt modelId="{A25B3BCF-EE7F-4D2F-8876-1456024CA214}" type="parTrans" cxnId="{FE277B31-81FC-4FAD-943C-A3EB9AD81CF1}">
      <dgm:prSet/>
      <dgm:spPr/>
      <dgm:t>
        <a:bodyPr/>
        <a:lstStyle/>
        <a:p>
          <a:endParaRPr lang="en-GB"/>
        </a:p>
      </dgm:t>
    </dgm:pt>
    <dgm:pt modelId="{8334EE95-F1A6-4EB3-8D81-91AD4D6E0F81}" type="sibTrans" cxnId="{FE277B31-81FC-4FAD-943C-A3EB9AD81CF1}">
      <dgm:prSet/>
      <dgm:spPr/>
      <dgm:t>
        <a:bodyPr/>
        <a:lstStyle/>
        <a:p>
          <a:endParaRPr lang="en-GB"/>
        </a:p>
      </dgm:t>
    </dgm:pt>
    <dgm:pt modelId="{C4CE08AD-7515-4834-8CB6-CD85B330D4A8}">
      <dgm:prSet custT="1"/>
      <dgm:spPr>
        <a:solidFill>
          <a:schemeClr val="bg1"/>
        </a:solidFill>
      </dgm:spPr>
      <dgm:t>
        <a:bodyPr/>
        <a:lstStyle/>
        <a:p>
          <a:r>
            <a:rPr lang="en-GB" sz="1100" dirty="0"/>
            <a:t>Speak with the LPA</a:t>
          </a:r>
        </a:p>
      </dgm:t>
    </dgm:pt>
    <dgm:pt modelId="{D69451BA-C834-4E3C-8EDA-C8BD072952C6}" type="parTrans" cxnId="{62F0AAD1-C745-4519-847D-F70478307593}">
      <dgm:prSet/>
      <dgm:spPr/>
      <dgm:t>
        <a:bodyPr/>
        <a:lstStyle/>
        <a:p>
          <a:endParaRPr lang="en-GB"/>
        </a:p>
      </dgm:t>
    </dgm:pt>
    <dgm:pt modelId="{8E46FC47-7896-46F1-A5F9-7482BAB5A4CA}" type="sibTrans" cxnId="{62F0AAD1-C745-4519-847D-F70478307593}">
      <dgm:prSet/>
      <dgm:spPr/>
      <dgm:t>
        <a:bodyPr/>
        <a:lstStyle/>
        <a:p>
          <a:endParaRPr lang="en-GB"/>
        </a:p>
      </dgm:t>
    </dgm:pt>
    <dgm:pt modelId="{29C2E56B-D088-4FEA-ACB5-D3C3664C166C}">
      <dgm:prSet custT="1"/>
      <dgm:spPr>
        <a:solidFill>
          <a:schemeClr val="bg1"/>
        </a:solidFill>
      </dgm:spPr>
      <dgm:t>
        <a:bodyPr/>
        <a:lstStyle/>
        <a:p>
          <a:r>
            <a:rPr lang="en-GB" sz="1100" dirty="0"/>
            <a:t>Speak with developers</a:t>
          </a:r>
        </a:p>
      </dgm:t>
    </dgm:pt>
    <dgm:pt modelId="{E16F990A-581F-4081-9D7A-EFC8B5B96C0A}" type="parTrans" cxnId="{0207E2A5-C9CD-4F9F-A994-BE5796F072F6}">
      <dgm:prSet/>
      <dgm:spPr/>
      <dgm:t>
        <a:bodyPr/>
        <a:lstStyle/>
        <a:p>
          <a:endParaRPr lang="en-GB"/>
        </a:p>
      </dgm:t>
    </dgm:pt>
    <dgm:pt modelId="{C1C0573D-0AB7-402F-9146-CEE07CE9A8DC}" type="sibTrans" cxnId="{0207E2A5-C9CD-4F9F-A994-BE5796F072F6}">
      <dgm:prSet/>
      <dgm:spPr/>
      <dgm:t>
        <a:bodyPr/>
        <a:lstStyle/>
        <a:p>
          <a:endParaRPr lang="en-GB"/>
        </a:p>
      </dgm:t>
    </dgm:pt>
    <dgm:pt modelId="{8D236BF3-B75C-4845-84EB-5AC52F8D67A5}">
      <dgm:prSet custT="1"/>
      <dgm:spPr/>
      <dgm:t>
        <a:bodyPr/>
        <a:lstStyle/>
        <a:p>
          <a:r>
            <a:rPr lang="en-GB" sz="1050" b="0" dirty="0"/>
            <a:t>Price and payment terms to be agreed between the provider and buyer</a:t>
          </a:r>
        </a:p>
      </dgm:t>
    </dgm:pt>
    <dgm:pt modelId="{1E333D52-B7C5-4957-87DD-8E6689D8E3D3}" type="parTrans" cxnId="{4324AD5B-3CA7-4FD2-B5F9-52699B6E6D28}">
      <dgm:prSet/>
      <dgm:spPr/>
      <dgm:t>
        <a:bodyPr/>
        <a:lstStyle/>
        <a:p>
          <a:endParaRPr lang="en-GB"/>
        </a:p>
      </dgm:t>
    </dgm:pt>
    <dgm:pt modelId="{2C8A501C-5B28-4D15-9FD1-A715490AB848}" type="sibTrans" cxnId="{4324AD5B-3CA7-4FD2-B5F9-52699B6E6D28}">
      <dgm:prSet/>
      <dgm:spPr/>
      <dgm:t>
        <a:bodyPr/>
        <a:lstStyle/>
        <a:p>
          <a:endParaRPr lang="en-GB"/>
        </a:p>
      </dgm:t>
    </dgm:pt>
    <dgm:pt modelId="{D32330D4-27A5-4BFF-A42A-B63966153A8F}">
      <dgm:prSet custT="1"/>
      <dgm:spPr/>
      <dgm:t>
        <a:bodyPr/>
        <a:lstStyle/>
        <a:p>
          <a:r>
            <a:rPr lang="en-GB" sz="1050" b="0" dirty="0"/>
            <a:t>Developer may not want to complete the sale until they are confident their gain plan will be approved</a:t>
          </a:r>
        </a:p>
      </dgm:t>
    </dgm:pt>
    <dgm:pt modelId="{A849A7D3-5AE9-452A-91C7-D2B812E256A8}" type="parTrans" cxnId="{0A497A01-613C-414E-AD30-50DE332DAFA8}">
      <dgm:prSet/>
      <dgm:spPr/>
      <dgm:t>
        <a:bodyPr/>
        <a:lstStyle/>
        <a:p>
          <a:endParaRPr lang="en-GB"/>
        </a:p>
      </dgm:t>
    </dgm:pt>
    <dgm:pt modelId="{7D7523F9-148A-4AE3-9CF8-B9DB31FC01F5}" type="sibTrans" cxnId="{0A497A01-613C-414E-AD30-50DE332DAFA8}">
      <dgm:prSet/>
      <dgm:spPr/>
      <dgm:t>
        <a:bodyPr/>
        <a:lstStyle/>
        <a:p>
          <a:endParaRPr lang="en-GB"/>
        </a:p>
      </dgm:t>
    </dgm:pt>
    <dgm:pt modelId="{F2D6C5F2-6F0C-4DD0-A47C-EE79B0BA3B63}">
      <dgm:prSet custT="1"/>
      <dgm:spPr/>
      <dgm:t>
        <a:bodyPr/>
        <a:lstStyle/>
        <a:p>
          <a:r>
            <a:rPr lang="en-GB" sz="1050" b="0" dirty="0"/>
            <a:t>Seek legal advice</a:t>
          </a:r>
        </a:p>
      </dgm:t>
    </dgm:pt>
    <dgm:pt modelId="{5AB6DDD7-8958-4453-938B-2E74D5597A53}" type="parTrans" cxnId="{CC7220BE-C2DC-4C26-803E-28D9DFF09AA2}">
      <dgm:prSet/>
      <dgm:spPr/>
      <dgm:t>
        <a:bodyPr/>
        <a:lstStyle/>
        <a:p>
          <a:endParaRPr lang="en-GB"/>
        </a:p>
      </dgm:t>
    </dgm:pt>
    <dgm:pt modelId="{966FBD1C-1164-4DB8-8A37-E900E7A590A0}" type="sibTrans" cxnId="{CC7220BE-C2DC-4C26-803E-28D9DFF09AA2}">
      <dgm:prSet/>
      <dgm:spPr/>
      <dgm:t>
        <a:bodyPr/>
        <a:lstStyle/>
        <a:p>
          <a:endParaRPr lang="en-GB"/>
        </a:p>
      </dgm:t>
    </dgm:pt>
    <dgm:pt modelId="{FD0B47A1-ED38-44B1-B86B-C4B0DA4847AF}">
      <dgm:prSet custT="1"/>
      <dgm:spPr/>
      <dgm:t>
        <a:bodyPr/>
        <a:lstStyle/>
        <a:p>
          <a:r>
            <a:rPr lang="en-GB" sz="1100" dirty="0"/>
            <a:t>Register your land as a biodiversity gain site on the national register operated by Natural England</a:t>
          </a:r>
        </a:p>
      </dgm:t>
    </dgm:pt>
    <dgm:pt modelId="{5703C96C-0E68-452A-8C5E-69406DC42DB1}" type="parTrans" cxnId="{635CB46A-AC6B-4622-BE38-9BD730F04C09}">
      <dgm:prSet/>
      <dgm:spPr/>
      <dgm:t>
        <a:bodyPr/>
        <a:lstStyle/>
        <a:p>
          <a:endParaRPr lang="en-GB"/>
        </a:p>
      </dgm:t>
    </dgm:pt>
    <dgm:pt modelId="{11B40F24-1D5F-499F-BF3F-2AB68B5F0BAB}" type="sibTrans" cxnId="{635CB46A-AC6B-4622-BE38-9BD730F04C09}">
      <dgm:prSet/>
      <dgm:spPr/>
      <dgm:t>
        <a:bodyPr/>
        <a:lstStyle/>
        <a:p>
          <a:endParaRPr lang="en-GB"/>
        </a:p>
      </dgm:t>
    </dgm:pt>
    <dgm:pt modelId="{5D946F8F-C115-45C0-B48C-A3F6B2534BA8}">
      <dgm:prSet custT="1"/>
      <dgm:spPr/>
      <dgm:t>
        <a:bodyPr/>
        <a:lstStyle/>
        <a:p>
          <a:r>
            <a:rPr lang="en-GB" sz="1100" dirty="0"/>
            <a:t>Used to prevent double counting, is not a matchmaking service</a:t>
          </a:r>
        </a:p>
      </dgm:t>
    </dgm:pt>
    <dgm:pt modelId="{84E3BA48-1E9B-4732-A73A-CB9AEB6A2027}" type="parTrans" cxnId="{8A4AB2BE-4605-4485-97F9-7557FA7AB6A5}">
      <dgm:prSet/>
      <dgm:spPr/>
      <dgm:t>
        <a:bodyPr/>
        <a:lstStyle/>
        <a:p>
          <a:endParaRPr lang="en-GB"/>
        </a:p>
      </dgm:t>
    </dgm:pt>
    <dgm:pt modelId="{4279A8E8-47F4-4381-B074-5363A17293A2}" type="sibTrans" cxnId="{8A4AB2BE-4605-4485-97F9-7557FA7AB6A5}">
      <dgm:prSet/>
      <dgm:spPr/>
      <dgm:t>
        <a:bodyPr/>
        <a:lstStyle/>
        <a:p>
          <a:endParaRPr lang="en-GB"/>
        </a:p>
      </dgm:t>
    </dgm:pt>
    <dgm:pt modelId="{0AD5C703-827B-4471-BFAC-FF03535356BC}">
      <dgm:prSet custT="1"/>
      <dgm:spPr/>
      <dgm:t>
        <a:bodyPr/>
        <a:lstStyle/>
        <a:p>
          <a:r>
            <a:rPr lang="en-GB" sz="1050" dirty="0"/>
            <a:t>Record the allocation of land to a development on the register</a:t>
          </a:r>
        </a:p>
      </dgm:t>
    </dgm:pt>
    <dgm:pt modelId="{AA44E572-78FB-4648-8795-17026A673916}" type="parTrans" cxnId="{A2D1482E-A678-411C-ADA4-11214BFEDE19}">
      <dgm:prSet/>
      <dgm:spPr/>
      <dgm:t>
        <a:bodyPr/>
        <a:lstStyle/>
        <a:p>
          <a:endParaRPr lang="en-GB"/>
        </a:p>
      </dgm:t>
    </dgm:pt>
    <dgm:pt modelId="{1E23E392-AAB8-48D8-BBC2-EC460E7817BC}" type="sibTrans" cxnId="{A2D1482E-A678-411C-ADA4-11214BFEDE19}">
      <dgm:prSet/>
      <dgm:spPr/>
      <dgm:t>
        <a:bodyPr/>
        <a:lstStyle/>
        <a:p>
          <a:endParaRPr lang="en-GB"/>
        </a:p>
      </dgm:t>
    </dgm:pt>
    <dgm:pt modelId="{555A8359-49F8-41AE-9C30-ACB3315B34B0}">
      <dgm:prSet custT="1"/>
      <dgm:spPr>
        <a:solidFill>
          <a:schemeClr val="accent6">
            <a:lumMod val="40000"/>
            <a:lumOff val="60000"/>
            <a:alpha val="90000"/>
          </a:schemeClr>
        </a:solidFill>
      </dgm:spPr>
      <dgm:t>
        <a:bodyPr/>
        <a:lstStyle/>
        <a:p>
          <a:r>
            <a:rPr lang="en-GB" sz="1050" dirty="0"/>
            <a:t>Units must be maintained for at least 30 years following the completion of habitat enhancement works as defined in your legal agreement</a:t>
          </a:r>
        </a:p>
      </dgm:t>
    </dgm:pt>
    <dgm:pt modelId="{D2EEBD0F-EFFE-4467-A04B-1CB6AA783400}" type="parTrans" cxnId="{FD06DE2C-771E-48CD-A495-870501BD771E}">
      <dgm:prSet/>
      <dgm:spPr/>
      <dgm:t>
        <a:bodyPr/>
        <a:lstStyle/>
        <a:p>
          <a:endParaRPr lang="en-GB"/>
        </a:p>
      </dgm:t>
    </dgm:pt>
    <dgm:pt modelId="{012EAF75-21A9-443A-9E77-88EF042C6AB6}" type="sibTrans" cxnId="{FD06DE2C-771E-48CD-A495-870501BD771E}">
      <dgm:prSet/>
      <dgm:spPr/>
      <dgm:t>
        <a:bodyPr/>
        <a:lstStyle/>
        <a:p>
          <a:endParaRPr lang="en-GB"/>
        </a:p>
      </dgm:t>
    </dgm:pt>
    <dgm:pt modelId="{DBE426BC-5243-478E-8A5B-7B4A5A16001B}" type="pres">
      <dgm:prSet presAssocID="{57B8D90F-908A-4B95-B818-63612613D7F2}" presName="linearFlow" presStyleCnt="0">
        <dgm:presLayoutVars>
          <dgm:dir/>
          <dgm:animLvl val="lvl"/>
          <dgm:resizeHandles val="exact"/>
        </dgm:presLayoutVars>
      </dgm:prSet>
      <dgm:spPr/>
    </dgm:pt>
    <dgm:pt modelId="{DCC919D4-0F50-4C6F-9F06-9B09EE141555}" type="pres">
      <dgm:prSet presAssocID="{EE0D3477-F129-47AF-B71D-E86AA7990333}" presName="composite" presStyleCnt="0"/>
      <dgm:spPr/>
    </dgm:pt>
    <dgm:pt modelId="{E6847E13-9DF7-42B7-B3A2-A30FE32E5031}" type="pres">
      <dgm:prSet presAssocID="{EE0D3477-F129-47AF-B71D-E86AA7990333}" presName="parentText" presStyleLbl="alignNode1" presStyleIdx="0" presStyleCnt="8">
        <dgm:presLayoutVars>
          <dgm:chMax val="1"/>
          <dgm:bulletEnabled val="1"/>
        </dgm:presLayoutVars>
      </dgm:prSet>
      <dgm:spPr/>
    </dgm:pt>
    <dgm:pt modelId="{C2CA8BC9-C1DB-40E4-BDD6-C221EA9B747A}" type="pres">
      <dgm:prSet presAssocID="{EE0D3477-F129-47AF-B71D-E86AA7990333}" presName="descendantText" presStyleLbl="alignAcc1" presStyleIdx="0" presStyleCnt="8">
        <dgm:presLayoutVars>
          <dgm:bulletEnabled val="1"/>
        </dgm:presLayoutVars>
      </dgm:prSet>
      <dgm:spPr/>
    </dgm:pt>
    <dgm:pt modelId="{9E1D3AF1-DEBC-489D-874A-5DBA0D5CB43C}" type="pres">
      <dgm:prSet presAssocID="{F2716B29-90A7-4254-9252-F492E43D39DA}" presName="sp" presStyleCnt="0"/>
      <dgm:spPr/>
    </dgm:pt>
    <dgm:pt modelId="{37603233-C9DD-47B5-A421-8A2E5CA87416}" type="pres">
      <dgm:prSet presAssocID="{338B077D-36A5-4218-AB4C-AD5C8C966E29}" presName="composite" presStyleCnt="0"/>
      <dgm:spPr/>
    </dgm:pt>
    <dgm:pt modelId="{CB15CD1C-DDE5-4E69-9EF2-FC5E156AD7D0}" type="pres">
      <dgm:prSet presAssocID="{338B077D-36A5-4218-AB4C-AD5C8C966E29}" presName="parentText" presStyleLbl="alignNode1" presStyleIdx="1" presStyleCnt="8">
        <dgm:presLayoutVars>
          <dgm:chMax val="1"/>
          <dgm:bulletEnabled val="1"/>
        </dgm:presLayoutVars>
      </dgm:prSet>
      <dgm:spPr/>
    </dgm:pt>
    <dgm:pt modelId="{61412442-ABE5-4C02-888D-6194703A213B}" type="pres">
      <dgm:prSet presAssocID="{338B077D-36A5-4218-AB4C-AD5C8C966E29}" presName="descendantText" presStyleLbl="alignAcc1" presStyleIdx="1" presStyleCnt="8">
        <dgm:presLayoutVars>
          <dgm:bulletEnabled val="1"/>
        </dgm:presLayoutVars>
      </dgm:prSet>
      <dgm:spPr/>
    </dgm:pt>
    <dgm:pt modelId="{F5218925-79DA-403B-93DA-630CCFF3EFC7}" type="pres">
      <dgm:prSet presAssocID="{FC266C31-CB55-4FD5-8CC8-0A5075E170B1}" presName="sp" presStyleCnt="0"/>
      <dgm:spPr/>
    </dgm:pt>
    <dgm:pt modelId="{8E7EE74E-D673-45A4-A469-D2D5756126AA}" type="pres">
      <dgm:prSet presAssocID="{BDDF11E8-5B0A-48D9-8BF0-811D2A677E2D}" presName="composite" presStyleCnt="0"/>
      <dgm:spPr/>
    </dgm:pt>
    <dgm:pt modelId="{AFEA572D-605B-4928-8FEE-35C1979A24C3}" type="pres">
      <dgm:prSet presAssocID="{BDDF11E8-5B0A-48D9-8BF0-811D2A677E2D}" presName="parentText" presStyleLbl="alignNode1" presStyleIdx="2" presStyleCnt="8">
        <dgm:presLayoutVars>
          <dgm:chMax val="1"/>
          <dgm:bulletEnabled val="1"/>
        </dgm:presLayoutVars>
      </dgm:prSet>
      <dgm:spPr/>
    </dgm:pt>
    <dgm:pt modelId="{14C02073-DFF3-4948-97C8-0525AE091B8F}" type="pres">
      <dgm:prSet presAssocID="{BDDF11E8-5B0A-48D9-8BF0-811D2A677E2D}" presName="descendantText" presStyleLbl="alignAcc1" presStyleIdx="2" presStyleCnt="8">
        <dgm:presLayoutVars>
          <dgm:bulletEnabled val="1"/>
        </dgm:presLayoutVars>
      </dgm:prSet>
      <dgm:spPr/>
    </dgm:pt>
    <dgm:pt modelId="{124F1DF7-1F06-40A6-B051-02C8896D4385}" type="pres">
      <dgm:prSet presAssocID="{07495B70-7FC8-4414-9D08-99137FD9890F}" presName="sp" presStyleCnt="0"/>
      <dgm:spPr/>
    </dgm:pt>
    <dgm:pt modelId="{9E63E38E-045C-49C0-BEC8-34E9E1F5268D}" type="pres">
      <dgm:prSet presAssocID="{A1E7A1DB-F647-44BF-A087-F33C3102C8FE}" presName="composite" presStyleCnt="0"/>
      <dgm:spPr/>
    </dgm:pt>
    <dgm:pt modelId="{2366CF27-2502-48AF-86AA-4013AB98D407}" type="pres">
      <dgm:prSet presAssocID="{A1E7A1DB-F647-44BF-A087-F33C3102C8FE}" presName="parentText" presStyleLbl="alignNode1" presStyleIdx="3" presStyleCnt="8">
        <dgm:presLayoutVars>
          <dgm:chMax val="1"/>
          <dgm:bulletEnabled val="1"/>
        </dgm:presLayoutVars>
      </dgm:prSet>
      <dgm:spPr/>
    </dgm:pt>
    <dgm:pt modelId="{80B1C859-A3D0-448B-86AA-C870888641C7}" type="pres">
      <dgm:prSet presAssocID="{A1E7A1DB-F647-44BF-A087-F33C3102C8FE}" presName="descendantText" presStyleLbl="alignAcc1" presStyleIdx="3" presStyleCnt="8">
        <dgm:presLayoutVars>
          <dgm:bulletEnabled val="1"/>
        </dgm:presLayoutVars>
      </dgm:prSet>
      <dgm:spPr/>
    </dgm:pt>
    <dgm:pt modelId="{D7E860F5-8AE1-4E51-90F8-CFB50E9596AB}" type="pres">
      <dgm:prSet presAssocID="{4447C878-AD1A-452A-9AFC-13D0277F2D79}" presName="sp" presStyleCnt="0"/>
      <dgm:spPr/>
    </dgm:pt>
    <dgm:pt modelId="{1368FC27-A194-4DAD-B229-BB907BCD9C09}" type="pres">
      <dgm:prSet presAssocID="{5E44891D-077F-494F-8D18-CC0E206ED8A1}" presName="composite" presStyleCnt="0"/>
      <dgm:spPr/>
    </dgm:pt>
    <dgm:pt modelId="{070D28F8-63A7-41E7-AD78-DEBEF07C3BF3}" type="pres">
      <dgm:prSet presAssocID="{5E44891D-077F-494F-8D18-CC0E206ED8A1}" presName="parentText" presStyleLbl="alignNode1" presStyleIdx="4" presStyleCnt="8">
        <dgm:presLayoutVars>
          <dgm:chMax val="1"/>
          <dgm:bulletEnabled val="1"/>
        </dgm:presLayoutVars>
      </dgm:prSet>
      <dgm:spPr/>
    </dgm:pt>
    <dgm:pt modelId="{9F5FA4C6-4F39-40CA-985C-670608E85BF3}" type="pres">
      <dgm:prSet presAssocID="{5E44891D-077F-494F-8D18-CC0E206ED8A1}" presName="descendantText" presStyleLbl="alignAcc1" presStyleIdx="4" presStyleCnt="8" custScaleY="136391">
        <dgm:presLayoutVars>
          <dgm:bulletEnabled val="1"/>
        </dgm:presLayoutVars>
      </dgm:prSet>
      <dgm:spPr/>
    </dgm:pt>
    <dgm:pt modelId="{D45EE492-E4CF-4B68-A375-6F083066384E}" type="pres">
      <dgm:prSet presAssocID="{2ACBDFCD-2AB6-4EA8-88D2-2D26CB455166}" presName="sp" presStyleCnt="0"/>
      <dgm:spPr/>
    </dgm:pt>
    <dgm:pt modelId="{904DA393-5D4D-48B5-9FA4-F5E54B132B57}" type="pres">
      <dgm:prSet presAssocID="{07B0B0B1-3318-4739-8FFB-079A685BFBA7}" presName="composite" presStyleCnt="0"/>
      <dgm:spPr/>
    </dgm:pt>
    <dgm:pt modelId="{DAB28804-C654-4853-9534-EE9CB1C46BCC}" type="pres">
      <dgm:prSet presAssocID="{07B0B0B1-3318-4739-8FFB-079A685BFBA7}" presName="parentText" presStyleLbl="alignNode1" presStyleIdx="5" presStyleCnt="8">
        <dgm:presLayoutVars>
          <dgm:chMax val="1"/>
          <dgm:bulletEnabled val="1"/>
        </dgm:presLayoutVars>
      </dgm:prSet>
      <dgm:spPr/>
    </dgm:pt>
    <dgm:pt modelId="{D4D673DE-5B1A-4B6E-B9B9-36AD399DD36F}" type="pres">
      <dgm:prSet presAssocID="{07B0B0B1-3318-4739-8FFB-079A685BFBA7}" presName="descendantText" presStyleLbl="alignAcc1" presStyleIdx="5" presStyleCnt="8">
        <dgm:presLayoutVars>
          <dgm:bulletEnabled val="1"/>
        </dgm:presLayoutVars>
      </dgm:prSet>
      <dgm:spPr/>
    </dgm:pt>
    <dgm:pt modelId="{3C671278-A16F-4009-A35C-3B5AA90095F8}" type="pres">
      <dgm:prSet presAssocID="{785F1EED-5399-4D18-9F4E-A8177B1443E8}" presName="sp" presStyleCnt="0"/>
      <dgm:spPr/>
    </dgm:pt>
    <dgm:pt modelId="{00D57D74-3BA6-443F-9563-096E459D4082}" type="pres">
      <dgm:prSet presAssocID="{CFCE1027-9FAA-4B45-86E9-7941BC9556B4}" presName="composite" presStyleCnt="0"/>
      <dgm:spPr/>
    </dgm:pt>
    <dgm:pt modelId="{17F8722A-38BF-4848-9770-B2BA7C92F819}" type="pres">
      <dgm:prSet presAssocID="{CFCE1027-9FAA-4B45-86E9-7941BC9556B4}" presName="parentText" presStyleLbl="alignNode1" presStyleIdx="6" presStyleCnt="8">
        <dgm:presLayoutVars>
          <dgm:chMax val="1"/>
          <dgm:bulletEnabled val="1"/>
        </dgm:presLayoutVars>
      </dgm:prSet>
      <dgm:spPr/>
    </dgm:pt>
    <dgm:pt modelId="{14647ED9-3597-4815-BB49-4BB1A9F643CF}" type="pres">
      <dgm:prSet presAssocID="{CFCE1027-9FAA-4B45-86E9-7941BC9556B4}" presName="descendantText" presStyleLbl="alignAcc1" presStyleIdx="6" presStyleCnt="8">
        <dgm:presLayoutVars>
          <dgm:bulletEnabled val="1"/>
        </dgm:presLayoutVars>
      </dgm:prSet>
      <dgm:spPr/>
    </dgm:pt>
    <dgm:pt modelId="{707A4DC6-5BA2-43ED-98C7-0938207D753F}" type="pres">
      <dgm:prSet presAssocID="{AA96AE6C-357E-4622-B9A8-E684C9093691}" presName="sp" presStyleCnt="0"/>
      <dgm:spPr/>
    </dgm:pt>
    <dgm:pt modelId="{25F0164A-86D7-4186-9927-92BF773A3D63}" type="pres">
      <dgm:prSet presAssocID="{FCD959FD-AEDA-476C-B8B7-2C4F719F2FA3}" presName="composite" presStyleCnt="0"/>
      <dgm:spPr/>
    </dgm:pt>
    <dgm:pt modelId="{E2D95FDA-79B7-4757-BE92-393EDD807585}" type="pres">
      <dgm:prSet presAssocID="{FCD959FD-AEDA-476C-B8B7-2C4F719F2FA3}" presName="parentText" presStyleLbl="alignNode1" presStyleIdx="7" presStyleCnt="8">
        <dgm:presLayoutVars>
          <dgm:chMax val="1"/>
          <dgm:bulletEnabled val="1"/>
        </dgm:presLayoutVars>
      </dgm:prSet>
      <dgm:spPr/>
    </dgm:pt>
    <dgm:pt modelId="{29EE96FF-858B-4274-AD02-03DF00930CAD}" type="pres">
      <dgm:prSet presAssocID="{FCD959FD-AEDA-476C-B8B7-2C4F719F2FA3}" presName="descendantText" presStyleLbl="alignAcc1" presStyleIdx="7" presStyleCnt="8">
        <dgm:presLayoutVars>
          <dgm:bulletEnabled val="1"/>
        </dgm:presLayoutVars>
      </dgm:prSet>
      <dgm:spPr/>
    </dgm:pt>
  </dgm:ptLst>
  <dgm:cxnLst>
    <dgm:cxn modelId="{0AB50700-FB54-48D5-916B-BAFAEDC3B20E}" srcId="{338B077D-36A5-4218-AB4C-AD5C8C966E29}" destId="{597D0FDA-9172-45D3-BBE6-AA5236FA264F}" srcOrd="1" destOrd="0" parTransId="{538E8986-4F3C-44E9-B5DD-2726C32C14BA}" sibTransId="{B20B839F-7F6C-4041-BE75-9757A7613553}"/>
    <dgm:cxn modelId="{0A497A01-613C-414E-AD30-50DE332DAFA8}" srcId="{5E44891D-077F-494F-8D18-CC0E206ED8A1}" destId="{D32330D4-27A5-4BFF-A42A-B63966153A8F}" srcOrd="2" destOrd="0" parTransId="{A849A7D3-5AE9-452A-91C7-D2B812E256A8}" sibTransId="{7D7523F9-148A-4AE3-9CF8-B9DB31FC01F5}"/>
    <dgm:cxn modelId="{C1E59B05-C752-49DB-A645-F97686EE42B9}" type="presOf" srcId="{597D0FDA-9172-45D3-BBE6-AA5236FA264F}" destId="{61412442-ABE5-4C02-888D-6194703A213B}" srcOrd="0" destOrd="1" presId="urn:microsoft.com/office/officeart/2005/8/layout/chevron2"/>
    <dgm:cxn modelId="{816E970B-AF56-45A9-B28E-B5C4C39F595A}" type="presOf" srcId="{5E44891D-077F-494F-8D18-CC0E206ED8A1}" destId="{070D28F8-63A7-41E7-AD78-DEBEF07C3BF3}" srcOrd="0" destOrd="0" presId="urn:microsoft.com/office/officeart/2005/8/layout/chevron2"/>
    <dgm:cxn modelId="{74AE4215-E21F-4A16-926C-3D1E67BE5B35}" type="presOf" srcId="{0AD5C703-827B-4471-BFAC-FF03535356BC}" destId="{14647ED9-3597-4815-BB49-4BB1A9F643CF}" srcOrd="0" destOrd="0" presId="urn:microsoft.com/office/officeart/2005/8/layout/chevron2"/>
    <dgm:cxn modelId="{3CC78E28-1CE7-4C0E-9D80-2397D62EC1DA}" srcId="{57B8D90F-908A-4B95-B818-63612613D7F2}" destId="{5E44891D-077F-494F-8D18-CC0E206ED8A1}" srcOrd="4" destOrd="0" parTransId="{227E8FD4-0A09-41B7-8B0D-D21BC5F9BDBF}" sibTransId="{2ACBDFCD-2AB6-4EA8-88D2-2D26CB455166}"/>
    <dgm:cxn modelId="{FD06DE2C-771E-48CD-A495-870501BD771E}" srcId="{FCD959FD-AEDA-476C-B8B7-2C4F719F2FA3}" destId="{555A8359-49F8-41AE-9C30-ACB3315B34B0}" srcOrd="0" destOrd="0" parTransId="{D2EEBD0F-EFFE-4467-A04B-1CB6AA783400}" sibTransId="{012EAF75-21A9-443A-9E77-88EF042C6AB6}"/>
    <dgm:cxn modelId="{A2D1482E-A678-411C-ADA4-11214BFEDE19}" srcId="{CFCE1027-9FAA-4B45-86E9-7941BC9556B4}" destId="{0AD5C703-827B-4471-BFAC-FF03535356BC}" srcOrd="0" destOrd="0" parTransId="{AA44E572-78FB-4648-8795-17026A673916}" sibTransId="{1E23E392-AAB8-48D8-BBC2-EC460E7817BC}"/>
    <dgm:cxn modelId="{FE277B31-81FC-4FAD-943C-A3EB9AD81CF1}" srcId="{A1E7A1DB-F647-44BF-A087-F33C3102C8FE}" destId="{6B76FAD7-FC76-4229-8152-E29B8D8700E0}" srcOrd="0" destOrd="0" parTransId="{A25B3BCF-EE7F-4D2F-8876-1456024CA214}" sibTransId="{8334EE95-F1A6-4EB3-8D81-91AD4D6E0F81}"/>
    <dgm:cxn modelId="{4324AD5B-3CA7-4FD2-B5F9-52699B6E6D28}" srcId="{5E44891D-077F-494F-8D18-CC0E206ED8A1}" destId="{8D236BF3-B75C-4845-84EB-5AC52F8D67A5}" srcOrd="1" destOrd="0" parTransId="{1E333D52-B7C5-4957-87DD-8E6689D8E3D3}" sibTransId="{2C8A501C-5B28-4D15-9FD1-A715490AB848}"/>
    <dgm:cxn modelId="{35831D5C-EBE7-4A3A-95AF-D772F607C66D}" srcId="{57B8D90F-908A-4B95-B818-63612613D7F2}" destId="{07B0B0B1-3318-4739-8FFB-079A685BFBA7}" srcOrd="5" destOrd="0" parTransId="{E28CE30F-8E64-418B-9BCD-F166B35343A1}" sibTransId="{785F1EED-5399-4D18-9F4E-A8177B1443E8}"/>
    <dgm:cxn modelId="{46E03742-5244-400E-BAD1-8630E8513911}" type="presOf" srcId="{C4CE08AD-7515-4834-8CB6-CD85B330D4A8}" destId="{80B1C859-A3D0-448B-86AA-C870888641C7}" srcOrd="0" destOrd="1" presId="urn:microsoft.com/office/officeart/2005/8/layout/chevron2"/>
    <dgm:cxn modelId="{007A9363-9660-4729-ABF2-58564D5A1FFD}" type="presOf" srcId="{BDDF11E8-5B0A-48D9-8BF0-811D2A677E2D}" destId="{AFEA572D-605B-4928-8FEE-35C1979A24C3}" srcOrd="0" destOrd="0" presId="urn:microsoft.com/office/officeart/2005/8/layout/chevron2"/>
    <dgm:cxn modelId="{89D6E463-5759-42DB-A8D3-A212BE4E06B2}" type="presOf" srcId="{FD0B47A1-ED38-44B1-B86B-C4B0DA4847AF}" destId="{D4D673DE-5B1A-4B6E-B9B9-36AD399DD36F}" srcOrd="0" destOrd="0" presId="urn:microsoft.com/office/officeart/2005/8/layout/chevron2"/>
    <dgm:cxn modelId="{72FD916A-833A-4D83-9693-E8989C3E50B3}" type="presOf" srcId="{EE733964-4431-4E40-A733-0F672AB8A6CB}" destId="{14C02073-DFF3-4948-97C8-0525AE091B8F}" srcOrd="0" destOrd="0" presId="urn:microsoft.com/office/officeart/2005/8/layout/chevron2"/>
    <dgm:cxn modelId="{635CB46A-AC6B-4622-BE38-9BD730F04C09}" srcId="{07B0B0B1-3318-4739-8FFB-079A685BFBA7}" destId="{FD0B47A1-ED38-44B1-B86B-C4B0DA4847AF}" srcOrd="0" destOrd="0" parTransId="{5703C96C-0E68-452A-8C5E-69406DC42DB1}" sibTransId="{11B40F24-1D5F-499F-BF3F-2AB68B5F0BAB}"/>
    <dgm:cxn modelId="{629E3A4C-F14D-49FA-96E6-C9C56B4A6267}" type="presOf" srcId="{338B077D-36A5-4218-AB4C-AD5C8C966E29}" destId="{CB15CD1C-DDE5-4E69-9EF2-FC5E156AD7D0}" srcOrd="0" destOrd="0" presId="urn:microsoft.com/office/officeart/2005/8/layout/chevron2"/>
    <dgm:cxn modelId="{A6BE5570-4CBA-4F5B-B7F6-595BCF043902}" type="presOf" srcId="{5D946F8F-C115-45C0-B48C-A3F6B2534BA8}" destId="{D4D673DE-5B1A-4B6E-B9B9-36AD399DD36F}" srcOrd="0" destOrd="1" presId="urn:microsoft.com/office/officeart/2005/8/layout/chevron2"/>
    <dgm:cxn modelId="{3A297875-C634-4F43-8DA8-CC7AB4C06229}" type="presOf" srcId="{57B8D90F-908A-4B95-B818-63612613D7F2}" destId="{DBE426BC-5243-478E-8A5B-7B4A5A16001B}" srcOrd="0" destOrd="0" presId="urn:microsoft.com/office/officeart/2005/8/layout/chevron2"/>
    <dgm:cxn modelId="{CCCE3277-3AF2-47A1-8689-EA6D08C26B2F}" srcId="{57B8D90F-908A-4B95-B818-63612613D7F2}" destId="{338B077D-36A5-4218-AB4C-AD5C8C966E29}" srcOrd="1" destOrd="0" parTransId="{E48F9DB9-7EF2-47CF-BF24-B5721466855D}" sibTransId="{FC266C31-CB55-4FD5-8CC8-0A5075E170B1}"/>
    <dgm:cxn modelId="{E87AE679-7377-4BDC-B657-6F1ED6465722}" type="presOf" srcId="{D32330D4-27A5-4BFF-A42A-B63966153A8F}" destId="{9F5FA4C6-4F39-40CA-985C-670608E85BF3}" srcOrd="0" destOrd="2" presId="urn:microsoft.com/office/officeart/2005/8/layout/chevron2"/>
    <dgm:cxn modelId="{FF797A81-6958-4F23-BA82-184EDD3361DF}" type="presOf" srcId="{A1E7A1DB-F647-44BF-A087-F33C3102C8FE}" destId="{2366CF27-2502-48AF-86AA-4013AB98D407}" srcOrd="0" destOrd="0" presId="urn:microsoft.com/office/officeart/2005/8/layout/chevron2"/>
    <dgm:cxn modelId="{98EFD59D-4A5F-4887-AB63-79CEF6A8013F}" srcId="{338B077D-36A5-4218-AB4C-AD5C8C966E29}" destId="{E1BBF4EF-F63C-4DC6-BD90-68546F0EBEEA}" srcOrd="0" destOrd="0" parTransId="{46EE628C-DC76-440E-8CD6-5DE78BAE7D22}" sibTransId="{3D017147-1889-455F-A525-DC7A4F6B0199}"/>
    <dgm:cxn modelId="{52EE579E-4BAC-4EDD-BC3A-BAFFFB48612C}" type="presOf" srcId="{E1BBF4EF-F63C-4DC6-BD90-68546F0EBEEA}" destId="{61412442-ABE5-4C02-888D-6194703A213B}" srcOrd="0" destOrd="0" presId="urn:microsoft.com/office/officeart/2005/8/layout/chevron2"/>
    <dgm:cxn modelId="{0207E2A5-C9CD-4F9F-A994-BE5796F072F6}" srcId="{A1E7A1DB-F647-44BF-A087-F33C3102C8FE}" destId="{29C2E56B-D088-4FEA-ACB5-D3C3664C166C}" srcOrd="2" destOrd="0" parTransId="{E16F990A-581F-4081-9D7A-EFC8B5B96C0A}" sibTransId="{C1C0573D-0AB7-402F-9146-CEE07CE9A8DC}"/>
    <dgm:cxn modelId="{AF9136A9-F55C-423A-9A72-6C4A3471166A}" srcId="{EE0D3477-F129-47AF-B71D-E86AA7990333}" destId="{72D48688-9372-47AB-9060-A752E877B914}" srcOrd="2" destOrd="0" parTransId="{8A643926-EAD3-4DC0-AF60-8F7A2DD931DF}" sibTransId="{0510E481-B2FF-41D2-8F58-C41B79B981E5}"/>
    <dgm:cxn modelId="{FF2B98A9-FEA0-49CC-A78E-42D669880C51}" type="presOf" srcId="{07B0B0B1-3318-4739-8FFB-079A685BFBA7}" destId="{DAB28804-C654-4853-9534-EE9CB1C46BCC}" srcOrd="0" destOrd="0" presId="urn:microsoft.com/office/officeart/2005/8/layout/chevron2"/>
    <dgm:cxn modelId="{5E566BAA-7C77-4752-ABF2-04B794AF026C}" srcId="{57B8D90F-908A-4B95-B818-63612613D7F2}" destId="{CFCE1027-9FAA-4B45-86E9-7941BC9556B4}" srcOrd="6" destOrd="0" parTransId="{37FF9E31-D87B-46F7-9722-39C477CE7FE2}" sibTransId="{AA96AE6C-357E-4622-B9A8-E684C9093691}"/>
    <dgm:cxn modelId="{208A02AD-F557-4A5C-9D88-F2E6D09C269E}" type="presOf" srcId="{FCD959FD-AEDA-476C-B8B7-2C4F719F2FA3}" destId="{E2D95FDA-79B7-4757-BE92-393EDD807585}" srcOrd="0" destOrd="0" presId="urn:microsoft.com/office/officeart/2005/8/layout/chevron2"/>
    <dgm:cxn modelId="{716990B6-236F-4E22-8E4A-A209D80E020D}" srcId="{EE0D3477-F129-47AF-B71D-E86AA7990333}" destId="{D25E35AE-6941-4DB5-97C7-95432E452543}" srcOrd="0" destOrd="0" parTransId="{7E0541D5-5CCA-45AF-A97B-BC09A3F1654D}" sibTransId="{4DA010F1-C5FB-4E0C-AA61-75A7E8F5E192}"/>
    <dgm:cxn modelId="{357EC4BC-E291-4554-8855-C7E57C6CDB5B}" type="presOf" srcId="{29C2E56B-D088-4FEA-ACB5-D3C3664C166C}" destId="{80B1C859-A3D0-448B-86AA-C870888641C7}" srcOrd="0" destOrd="2" presId="urn:microsoft.com/office/officeart/2005/8/layout/chevron2"/>
    <dgm:cxn modelId="{66D0B9BD-E634-4194-9572-38F1114DF299}" type="presOf" srcId="{CFCE1027-9FAA-4B45-86E9-7941BC9556B4}" destId="{17F8722A-38BF-4848-9770-B2BA7C92F819}" srcOrd="0" destOrd="0" presId="urn:microsoft.com/office/officeart/2005/8/layout/chevron2"/>
    <dgm:cxn modelId="{CC7220BE-C2DC-4C26-803E-28D9DFF09AA2}" srcId="{5E44891D-077F-494F-8D18-CC0E206ED8A1}" destId="{F2D6C5F2-6F0C-4DD0-A47C-EE79B0BA3B63}" srcOrd="0" destOrd="0" parTransId="{5AB6DDD7-8958-4453-938B-2E74D5597A53}" sibTransId="{966FBD1C-1164-4DB8-8A37-E900E7A590A0}"/>
    <dgm:cxn modelId="{2CC683BE-D685-4FD7-9A86-2A7C6C2B6F30}" srcId="{57B8D90F-908A-4B95-B818-63612613D7F2}" destId="{BDDF11E8-5B0A-48D9-8BF0-811D2A677E2D}" srcOrd="2" destOrd="0" parTransId="{35F616CA-08E1-4555-9CE1-21D8C3012055}" sibTransId="{07495B70-7FC8-4414-9D08-99137FD9890F}"/>
    <dgm:cxn modelId="{8A4AB2BE-4605-4485-97F9-7557FA7AB6A5}" srcId="{07B0B0B1-3318-4739-8FFB-079A685BFBA7}" destId="{5D946F8F-C115-45C0-B48C-A3F6B2534BA8}" srcOrd="1" destOrd="0" parTransId="{84E3BA48-1E9B-4732-A73A-CB9AEB6A2027}" sibTransId="{4279A8E8-47F4-4381-B074-5363A17293A2}"/>
    <dgm:cxn modelId="{40604DC1-FB32-4070-B112-C6EBED1C11D4}" type="presOf" srcId="{6B76FAD7-FC76-4229-8152-E29B8D8700E0}" destId="{80B1C859-A3D0-448B-86AA-C870888641C7}" srcOrd="0" destOrd="0" presId="urn:microsoft.com/office/officeart/2005/8/layout/chevron2"/>
    <dgm:cxn modelId="{81C752C4-7365-498B-B61E-B904E38A4CED}" srcId="{EE0D3477-F129-47AF-B71D-E86AA7990333}" destId="{0705853F-F592-4688-BF4C-87CDCE1E06E5}" srcOrd="1" destOrd="0" parTransId="{ADF82BC8-321E-4676-9B28-0AEC47176214}" sibTransId="{5F833245-5983-4D5E-9371-992CD760DB4B}"/>
    <dgm:cxn modelId="{0EF381CC-E7F2-43FA-8BB6-7B72CB15AFF5}" srcId="{BDDF11E8-5B0A-48D9-8BF0-811D2A677E2D}" destId="{D7559626-1236-46A0-8999-0314EF0A999C}" srcOrd="1" destOrd="0" parTransId="{6E2B7E52-9A8A-429B-AC29-9DC90E2AE4F9}" sibTransId="{9B6F6411-B9CF-463F-9D7C-700619823B8A}"/>
    <dgm:cxn modelId="{B837E0CC-D376-48FF-AE96-1CBB02CEFA81}" srcId="{57B8D90F-908A-4B95-B818-63612613D7F2}" destId="{FCD959FD-AEDA-476C-B8B7-2C4F719F2FA3}" srcOrd="7" destOrd="0" parTransId="{01AC4281-12CC-4118-AFD5-51CE0B3D5C0A}" sibTransId="{9E1BC501-E683-47D2-A826-463DD75924ED}"/>
    <dgm:cxn modelId="{DE67FACF-6300-4FD4-B039-D2FF50580547}" type="presOf" srcId="{D25E35AE-6941-4DB5-97C7-95432E452543}" destId="{C2CA8BC9-C1DB-40E4-BDD6-C221EA9B747A}" srcOrd="0" destOrd="0" presId="urn:microsoft.com/office/officeart/2005/8/layout/chevron2"/>
    <dgm:cxn modelId="{62F0AAD1-C745-4519-847D-F70478307593}" srcId="{A1E7A1DB-F647-44BF-A087-F33C3102C8FE}" destId="{C4CE08AD-7515-4834-8CB6-CD85B330D4A8}" srcOrd="1" destOrd="0" parTransId="{D69451BA-C834-4E3C-8EDA-C8BD072952C6}" sibTransId="{8E46FC47-7896-46F1-A5F9-7482BAB5A4CA}"/>
    <dgm:cxn modelId="{CC1915D2-84E8-438C-8956-E430A0DCF3B6}" type="presOf" srcId="{EE0D3477-F129-47AF-B71D-E86AA7990333}" destId="{E6847E13-9DF7-42B7-B3A2-A30FE32E5031}" srcOrd="0" destOrd="0" presId="urn:microsoft.com/office/officeart/2005/8/layout/chevron2"/>
    <dgm:cxn modelId="{AA53CCD8-E700-4A54-9EA5-4AB1E5DDA776}" srcId="{BDDF11E8-5B0A-48D9-8BF0-811D2A677E2D}" destId="{EE733964-4431-4E40-A733-0F672AB8A6CB}" srcOrd="0" destOrd="0" parTransId="{54AFBD56-3B12-46BD-A192-FB50DAC8FC19}" sibTransId="{A9AC7222-3851-4179-921D-82C8F258C80F}"/>
    <dgm:cxn modelId="{339C65DB-732C-4220-AE9D-1785A4B22986}" srcId="{57B8D90F-908A-4B95-B818-63612613D7F2}" destId="{EE0D3477-F129-47AF-B71D-E86AA7990333}" srcOrd="0" destOrd="0" parTransId="{2CF2278B-8882-4CA0-82A8-71C0D4DB9CC7}" sibTransId="{F2716B29-90A7-4254-9252-F492E43D39DA}"/>
    <dgm:cxn modelId="{56E4ABDE-9625-4A72-A0CA-18BE121D1654}" type="presOf" srcId="{8D236BF3-B75C-4845-84EB-5AC52F8D67A5}" destId="{9F5FA4C6-4F39-40CA-985C-670608E85BF3}" srcOrd="0" destOrd="1" presId="urn:microsoft.com/office/officeart/2005/8/layout/chevron2"/>
    <dgm:cxn modelId="{29B6BCDE-91ED-4F50-AE77-CA705E80FB3E}" srcId="{57B8D90F-908A-4B95-B818-63612613D7F2}" destId="{A1E7A1DB-F647-44BF-A087-F33C3102C8FE}" srcOrd="3" destOrd="0" parTransId="{241D9F31-7D15-4DA7-BC3B-330E74FC0999}" sibTransId="{4447C878-AD1A-452A-9AFC-13D0277F2D79}"/>
    <dgm:cxn modelId="{A58BAEEA-335E-4126-8907-92AFF828D372}" type="presOf" srcId="{F2D6C5F2-6F0C-4DD0-A47C-EE79B0BA3B63}" destId="{9F5FA4C6-4F39-40CA-985C-670608E85BF3}" srcOrd="0" destOrd="0" presId="urn:microsoft.com/office/officeart/2005/8/layout/chevron2"/>
    <dgm:cxn modelId="{FAC60BED-73CF-4B8A-A9E6-04BCC19E427B}" type="presOf" srcId="{72D48688-9372-47AB-9060-A752E877B914}" destId="{C2CA8BC9-C1DB-40E4-BDD6-C221EA9B747A}" srcOrd="0" destOrd="2" presId="urn:microsoft.com/office/officeart/2005/8/layout/chevron2"/>
    <dgm:cxn modelId="{587575F0-E70F-47EA-9A36-422DE9C85BD3}" type="presOf" srcId="{555A8359-49F8-41AE-9C30-ACB3315B34B0}" destId="{29EE96FF-858B-4274-AD02-03DF00930CAD}" srcOrd="0" destOrd="0" presId="urn:microsoft.com/office/officeart/2005/8/layout/chevron2"/>
    <dgm:cxn modelId="{41654FFA-F991-4139-9F5D-278347789C08}" type="presOf" srcId="{D7559626-1236-46A0-8999-0314EF0A999C}" destId="{14C02073-DFF3-4948-97C8-0525AE091B8F}" srcOrd="0" destOrd="1" presId="urn:microsoft.com/office/officeart/2005/8/layout/chevron2"/>
    <dgm:cxn modelId="{0A9031FD-3B8E-4E79-B6DC-775054E038EC}" type="presOf" srcId="{0705853F-F592-4688-BF4C-87CDCE1E06E5}" destId="{C2CA8BC9-C1DB-40E4-BDD6-C221EA9B747A}" srcOrd="0" destOrd="1" presId="urn:microsoft.com/office/officeart/2005/8/layout/chevron2"/>
    <dgm:cxn modelId="{96AFFAF7-C9B2-4AF0-85BA-C83B55A623FA}" type="presParOf" srcId="{DBE426BC-5243-478E-8A5B-7B4A5A16001B}" destId="{DCC919D4-0F50-4C6F-9F06-9B09EE141555}" srcOrd="0" destOrd="0" presId="urn:microsoft.com/office/officeart/2005/8/layout/chevron2"/>
    <dgm:cxn modelId="{52A1A496-7C9A-4D17-A8ED-BAF1A62B42BC}" type="presParOf" srcId="{DCC919D4-0F50-4C6F-9F06-9B09EE141555}" destId="{E6847E13-9DF7-42B7-B3A2-A30FE32E5031}" srcOrd="0" destOrd="0" presId="urn:microsoft.com/office/officeart/2005/8/layout/chevron2"/>
    <dgm:cxn modelId="{A0BCD019-EB1B-4CF9-BCAA-9249A168C5FD}" type="presParOf" srcId="{DCC919D4-0F50-4C6F-9F06-9B09EE141555}" destId="{C2CA8BC9-C1DB-40E4-BDD6-C221EA9B747A}" srcOrd="1" destOrd="0" presId="urn:microsoft.com/office/officeart/2005/8/layout/chevron2"/>
    <dgm:cxn modelId="{3464E014-5AEC-416B-99F9-8179F937D482}" type="presParOf" srcId="{DBE426BC-5243-478E-8A5B-7B4A5A16001B}" destId="{9E1D3AF1-DEBC-489D-874A-5DBA0D5CB43C}" srcOrd="1" destOrd="0" presId="urn:microsoft.com/office/officeart/2005/8/layout/chevron2"/>
    <dgm:cxn modelId="{C3DEE396-95B9-4F73-9D5F-1D020982263B}" type="presParOf" srcId="{DBE426BC-5243-478E-8A5B-7B4A5A16001B}" destId="{37603233-C9DD-47B5-A421-8A2E5CA87416}" srcOrd="2" destOrd="0" presId="urn:microsoft.com/office/officeart/2005/8/layout/chevron2"/>
    <dgm:cxn modelId="{438E66A3-A242-4007-B7DD-5BF53A258F61}" type="presParOf" srcId="{37603233-C9DD-47B5-A421-8A2E5CA87416}" destId="{CB15CD1C-DDE5-4E69-9EF2-FC5E156AD7D0}" srcOrd="0" destOrd="0" presId="urn:microsoft.com/office/officeart/2005/8/layout/chevron2"/>
    <dgm:cxn modelId="{9EAD5937-9317-45B3-A673-6A165250721C}" type="presParOf" srcId="{37603233-C9DD-47B5-A421-8A2E5CA87416}" destId="{61412442-ABE5-4C02-888D-6194703A213B}" srcOrd="1" destOrd="0" presId="urn:microsoft.com/office/officeart/2005/8/layout/chevron2"/>
    <dgm:cxn modelId="{F804B52B-4EB2-4C0B-ADCC-9AB21F088464}" type="presParOf" srcId="{DBE426BC-5243-478E-8A5B-7B4A5A16001B}" destId="{F5218925-79DA-403B-93DA-630CCFF3EFC7}" srcOrd="3" destOrd="0" presId="urn:microsoft.com/office/officeart/2005/8/layout/chevron2"/>
    <dgm:cxn modelId="{49609A59-59FD-44DB-B42B-7DB3F14739E6}" type="presParOf" srcId="{DBE426BC-5243-478E-8A5B-7B4A5A16001B}" destId="{8E7EE74E-D673-45A4-A469-D2D5756126AA}" srcOrd="4" destOrd="0" presId="urn:microsoft.com/office/officeart/2005/8/layout/chevron2"/>
    <dgm:cxn modelId="{CDE0D0D7-6E10-4200-924E-F64857117B01}" type="presParOf" srcId="{8E7EE74E-D673-45A4-A469-D2D5756126AA}" destId="{AFEA572D-605B-4928-8FEE-35C1979A24C3}" srcOrd="0" destOrd="0" presId="urn:microsoft.com/office/officeart/2005/8/layout/chevron2"/>
    <dgm:cxn modelId="{782C67B6-3A16-40B1-9A8F-94879D1D99BD}" type="presParOf" srcId="{8E7EE74E-D673-45A4-A469-D2D5756126AA}" destId="{14C02073-DFF3-4948-97C8-0525AE091B8F}" srcOrd="1" destOrd="0" presId="urn:microsoft.com/office/officeart/2005/8/layout/chevron2"/>
    <dgm:cxn modelId="{7F472F3D-D514-4B12-9074-243D405373C6}" type="presParOf" srcId="{DBE426BC-5243-478E-8A5B-7B4A5A16001B}" destId="{124F1DF7-1F06-40A6-B051-02C8896D4385}" srcOrd="5" destOrd="0" presId="urn:microsoft.com/office/officeart/2005/8/layout/chevron2"/>
    <dgm:cxn modelId="{5AD51F14-B8C1-4C95-A6AD-AA20AF504221}" type="presParOf" srcId="{DBE426BC-5243-478E-8A5B-7B4A5A16001B}" destId="{9E63E38E-045C-49C0-BEC8-34E9E1F5268D}" srcOrd="6" destOrd="0" presId="urn:microsoft.com/office/officeart/2005/8/layout/chevron2"/>
    <dgm:cxn modelId="{671FB9C1-8272-454B-BDBC-2B2FC664F587}" type="presParOf" srcId="{9E63E38E-045C-49C0-BEC8-34E9E1F5268D}" destId="{2366CF27-2502-48AF-86AA-4013AB98D407}" srcOrd="0" destOrd="0" presId="urn:microsoft.com/office/officeart/2005/8/layout/chevron2"/>
    <dgm:cxn modelId="{3056B26E-15CA-481E-BB60-498116FADAF3}" type="presParOf" srcId="{9E63E38E-045C-49C0-BEC8-34E9E1F5268D}" destId="{80B1C859-A3D0-448B-86AA-C870888641C7}" srcOrd="1" destOrd="0" presId="urn:microsoft.com/office/officeart/2005/8/layout/chevron2"/>
    <dgm:cxn modelId="{0CE4EE82-17E5-456D-9FA1-BB43C8ED0007}" type="presParOf" srcId="{DBE426BC-5243-478E-8A5B-7B4A5A16001B}" destId="{D7E860F5-8AE1-4E51-90F8-CFB50E9596AB}" srcOrd="7" destOrd="0" presId="urn:microsoft.com/office/officeart/2005/8/layout/chevron2"/>
    <dgm:cxn modelId="{7450A7D3-732A-4FDE-A34B-ABB8E7F462AB}" type="presParOf" srcId="{DBE426BC-5243-478E-8A5B-7B4A5A16001B}" destId="{1368FC27-A194-4DAD-B229-BB907BCD9C09}" srcOrd="8" destOrd="0" presId="urn:microsoft.com/office/officeart/2005/8/layout/chevron2"/>
    <dgm:cxn modelId="{E7EAFE3A-0A4D-470E-AE15-F7DC515A4CA1}" type="presParOf" srcId="{1368FC27-A194-4DAD-B229-BB907BCD9C09}" destId="{070D28F8-63A7-41E7-AD78-DEBEF07C3BF3}" srcOrd="0" destOrd="0" presId="urn:microsoft.com/office/officeart/2005/8/layout/chevron2"/>
    <dgm:cxn modelId="{49A0BC32-E088-4275-A631-3E5D43AB70DB}" type="presParOf" srcId="{1368FC27-A194-4DAD-B229-BB907BCD9C09}" destId="{9F5FA4C6-4F39-40CA-985C-670608E85BF3}" srcOrd="1" destOrd="0" presId="urn:microsoft.com/office/officeart/2005/8/layout/chevron2"/>
    <dgm:cxn modelId="{93E1CC95-0DEC-4D49-B7E5-0A7730D9BBB1}" type="presParOf" srcId="{DBE426BC-5243-478E-8A5B-7B4A5A16001B}" destId="{D45EE492-E4CF-4B68-A375-6F083066384E}" srcOrd="9" destOrd="0" presId="urn:microsoft.com/office/officeart/2005/8/layout/chevron2"/>
    <dgm:cxn modelId="{FB0579DE-37E4-4814-BBAD-EFC56E98E254}" type="presParOf" srcId="{DBE426BC-5243-478E-8A5B-7B4A5A16001B}" destId="{904DA393-5D4D-48B5-9FA4-F5E54B132B57}" srcOrd="10" destOrd="0" presId="urn:microsoft.com/office/officeart/2005/8/layout/chevron2"/>
    <dgm:cxn modelId="{110A9498-33AA-4E4F-8216-A5CD60C65804}" type="presParOf" srcId="{904DA393-5D4D-48B5-9FA4-F5E54B132B57}" destId="{DAB28804-C654-4853-9534-EE9CB1C46BCC}" srcOrd="0" destOrd="0" presId="urn:microsoft.com/office/officeart/2005/8/layout/chevron2"/>
    <dgm:cxn modelId="{C3705237-0B60-4A27-B6D8-850B39BF84A3}" type="presParOf" srcId="{904DA393-5D4D-48B5-9FA4-F5E54B132B57}" destId="{D4D673DE-5B1A-4B6E-B9B9-36AD399DD36F}" srcOrd="1" destOrd="0" presId="urn:microsoft.com/office/officeart/2005/8/layout/chevron2"/>
    <dgm:cxn modelId="{5DF94F75-84B8-4AF5-BA97-53C0E2FE743E}" type="presParOf" srcId="{DBE426BC-5243-478E-8A5B-7B4A5A16001B}" destId="{3C671278-A16F-4009-A35C-3B5AA90095F8}" srcOrd="11" destOrd="0" presId="urn:microsoft.com/office/officeart/2005/8/layout/chevron2"/>
    <dgm:cxn modelId="{FA1852A0-1701-4C22-8D9A-E236E58ECE19}" type="presParOf" srcId="{DBE426BC-5243-478E-8A5B-7B4A5A16001B}" destId="{00D57D74-3BA6-443F-9563-096E459D4082}" srcOrd="12" destOrd="0" presId="urn:microsoft.com/office/officeart/2005/8/layout/chevron2"/>
    <dgm:cxn modelId="{24C246AB-14E5-4DAE-A822-A0C9CF1DB422}" type="presParOf" srcId="{00D57D74-3BA6-443F-9563-096E459D4082}" destId="{17F8722A-38BF-4848-9770-B2BA7C92F819}" srcOrd="0" destOrd="0" presId="urn:microsoft.com/office/officeart/2005/8/layout/chevron2"/>
    <dgm:cxn modelId="{9BDB228B-D42D-450D-8FC3-E0933A2B3AAF}" type="presParOf" srcId="{00D57D74-3BA6-443F-9563-096E459D4082}" destId="{14647ED9-3597-4815-BB49-4BB1A9F643CF}" srcOrd="1" destOrd="0" presId="urn:microsoft.com/office/officeart/2005/8/layout/chevron2"/>
    <dgm:cxn modelId="{E0F58FFC-EF74-4B9F-9918-F7330FF9A482}" type="presParOf" srcId="{DBE426BC-5243-478E-8A5B-7B4A5A16001B}" destId="{707A4DC6-5BA2-43ED-98C7-0938207D753F}" srcOrd="13" destOrd="0" presId="urn:microsoft.com/office/officeart/2005/8/layout/chevron2"/>
    <dgm:cxn modelId="{552AF2FA-0371-4B38-BEB1-CE2343390EF2}" type="presParOf" srcId="{DBE426BC-5243-478E-8A5B-7B4A5A16001B}" destId="{25F0164A-86D7-4186-9927-92BF773A3D63}" srcOrd="14" destOrd="0" presId="urn:microsoft.com/office/officeart/2005/8/layout/chevron2"/>
    <dgm:cxn modelId="{3AF158D9-094B-43BD-8130-C215FD2A0E31}" type="presParOf" srcId="{25F0164A-86D7-4186-9927-92BF773A3D63}" destId="{E2D95FDA-79B7-4757-BE92-393EDD807585}" srcOrd="0" destOrd="0" presId="urn:microsoft.com/office/officeart/2005/8/layout/chevron2"/>
    <dgm:cxn modelId="{B0B06091-EBBB-4013-A848-0BCF62C0DE1F}" type="presParOf" srcId="{25F0164A-86D7-4186-9927-92BF773A3D63}" destId="{29EE96FF-858B-4274-AD02-03DF00930CA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25EB07-48D1-4B73-B00D-8361CFA1814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DBFC8D23-80C6-472B-A8D9-E93939E96BB9}">
      <dgm:prSet phldrT="[Text]"/>
      <dgm:spPr/>
      <dgm:t>
        <a:bodyPr/>
        <a:lstStyle/>
        <a:p>
          <a:r>
            <a:rPr lang="en-GB"/>
            <a:t>Biodiversity Unit (BU)</a:t>
          </a:r>
        </a:p>
      </dgm:t>
    </dgm:pt>
    <dgm:pt modelId="{A253C399-9D83-4970-A18F-9D040391014B}" type="parTrans" cxnId="{8BF8F985-BBA4-4FAA-A6C2-43D1C78AD6D5}">
      <dgm:prSet/>
      <dgm:spPr/>
      <dgm:t>
        <a:bodyPr/>
        <a:lstStyle/>
        <a:p>
          <a:endParaRPr lang="en-GB"/>
        </a:p>
      </dgm:t>
    </dgm:pt>
    <dgm:pt modelId="{8DAE9EF2-E323-4055-B11A-1003E0BEAA9D}" type="sibTrans" cxnId="{8BF8F985-BBA4-4FAA-A6C2-43D1C78AD6D5}">
      <dgm:prSet/>
      <dgm:spPr/>
      <dgm:t>
        <a:bodyPr/>
        <a:lstStyle/>
        <a:p>
          <a:endParaRPr lang="en-GB"/>
        </a:p>
      </dgm:t>
    </dgm:pt>
    <dgm:pt modelId="{AC59B3F2-1AAA-486F-B142-AFB9A7063AEF}">
      <dgm:prSet phldrT="[Text]"/>
      <dgm:spPr>
        <a:solidFill>
          <a:srgbClr val="00B050"/>
        </a:solidFill>
      </dgm:spPr>
      <dgm:t>
        <a:bodyPr/>
        <a:lstStyle/>
        <a:p>
          <a:r>
            <a:rPr lang="en-GB" dirty="0"/>
            <a:t>Habitat Unit (Area)</a:t>
          </a:r>
        </a:p>
      </dgm:t>
    </dgm:pt>
    <dgm:pt modelId="{A9D187C9-996C-4C67-B8C4-3881AD6B383F}" type="parTrans" cxnId="{4AB0B03D-C913-4A23-AE0D-A3CF00EA6DA5}">
      <dgm:prSet/>
      <dgm:spPr/>
      <dgm:t>
        <a:bodyPr/>
        <a:lstStyle/>
        <a:p>
          <a:endParaRPr lang="en-GB"/>
        </a:p>
      </dgm:t>
    </dgm:pt>
    <dgm:pt modelId="{DF06B767-0DCD-4F92-8D51-0EA445C9DEB0}" type="sibTrans" cxnId="{4AB0B03D-C913-4A23-AE0D-A3CF00EA6DA5}">
      <dgm:prSet/>
      <dgm:spPr/>
      <dgm:t>
        <a:bodyPr/>
        <a:lstStyle/>
        <a:p>
          <a:endParaRPr lang="en-GB"/>
        </a:p>
      </dgm:t>
    </dgm:pt>
    <dgm:pt modelId="{965C4D86-FE13-4904-AA62-05AEAB4C762A}">
      <dgm:prSet phldrT="[Text]"/>
      <dgm:spPr>
        <a:solidFill>
          <a:srgbClr val="302D2C"/>
        </a:solidFill>
      </dgm:spPr>
      <dgm:t>
        <a:bodyPr/>
        <a:lstStyle/>
        <a:p>
          <a:r>
            <a:rPr lang="en-GB" dirty="0"/>
            <a:t>Hedgerow Unit</a:t>
          </a:r>
        </a:p>
      </dgm:t>
    </dgm:pt>
    <dgm:pt modelId="{4CD5086F-F6DB-4990-9FA5-C536E8109C9B}" type="parTrans" cxnId="{4C70B51E-011C-41BA-AD24-9585654C2D74}">
      <dgm:prSet/>
      <dgm:spPr/>
      <dgm:t>
        <a:bodyPr/>
        <a:lstStyle/>
        <a:p>
          <a:endParaRPr lang="en-GB"/>
        </a:p>
      </dgm:t>
    </dgm:pt>
    <dgm:pt modelId="{DBEC2815-4594-4862-B275-C5C4D0C56E10}" type="sibTrans" cxnId="{4C70B51E-011C-41BA-AD24-9585654C2D74}">
      <dgm:prSet/>
      <dgm:spPr/>
      <dgm:t>
        <a:bodyPr/>
        <a:lstStyle/>
        <a:p>
          <a:endParaRPr lang="en-GB"/>
        </a:p>
      </dgm:t>
    </dgm:pt>
    <dgm:pt modelId="{4997AA45-2550-421D-A004-E91E4FC21016}">
      <dgm:prSet phldrT="[Text]"/>
      <dgm:spPr>
        <a:solidFill>
          <a:srgbClr val="002060"/>
        </a:solidFill>
      </dgm:spPr>
      <dgm:t>
        <a:bodyPr/>
        <a:lstStyle/>
        <a:p>
          <a:r>
            <a:rPr lang="en-GB" dirty="0"/>
            <a:t>Watercourse Unit</a:t>
          </a:r>
        </a:p>
      </dgm:t>
    </dgm:pt>
    <dgm:pt modelId="{E8C70DA2-C725-47D7-A83C-1AE7B32C29F2}" type="parTrans" cxnId="{D69B8DCB-6D60-460F-B091-5355074C85EC}">
      <dgm:prSet/>
      <dgm:spPr/>
      <dgm:t>
        <a:bodyPr/>
        <a:lstStyle/>
        <a:p>
          <a:endParaRPr lang="en-GB"/>
        </a:p>
      </dgm:t>
    </dgm:pt>
    <dgm:pt modelId="{003FFAC2-E1EC-448E-B6EA-750B16908977}" type="sibTrans" cxnId="{D69B8DCB-6D60-460F-B091-5355074C85EC}">
      <dgm:prSet/>
      <dgm:spPr/>
      <dgm:t>
        <a:bodyPr/>
        <a:lstStyle/>
        <a:p>
          <a:endParaRPr lang="en-GB"/>
        </a:p>
      </dgm:t>
    </dgm:pt>
    <dgm:pt modelId="{E696C88D-D7F6-4FAF-A494-D50C4264FF75}" type="pres">
      <dgm:prSet presAssocID="{3025EB07-48D1-4B73-B00D-8361CFA18143}" presName="hierChild1" presStyleCnt="0">
        <dgm:presLayoutVars>
          <dgm:orgChart val="1"/>
          <dgm:chPref val="1"/>
          <dgm:dir/>
          <dgm:animOne val="branch"/>
          <dgm:animLvl val="lvl"/>
          <dgm:resizeHandles/>
        </dgm:presLayoutVars>
      </dgm:prSet>
      <dgm:spPr/>
    </dgm:pt>
    <dgm:pt modelId="{8FDF2FA4-4067-423B-9371-A82351C43696}" type="pres">
      <dgm:prSet presAssocID="{DBFC8D23-80C6-472B-A8D9-E93939E96BB9}" presName="hierRoot1" presStyleCnt="0">
        <dgm:presLayoutVars>
          <dgm:hierBranch val="init"/>
        </dgm:presLayoutVars>
      </dgm:prSet>
      <dgm:spPr/>
    </dgm:pt>
    <dgm:pt modelId="{E1AEAC97-8D17-4894-9BA6-4FAE9BA4079C}" type="pres">
      <dgm:prSet presAssocID="{DBFC8D23-80C6-472B-A8D9-E93939E96BB9}" presName="rootComposite1" presStyleCnt="0"/>
      <dgm:spPr/>
    </dgm:pt>
    <dgm:pt modelId="{60A01A0D-B824-4C92-90DF-F459F893E9A7}" type="pres">
      <dgm:prSet presAssocID="{DBFC8D23-80C6-472B-A8D9-E93939E96BB9}" presName="rootText1" presStyleLbl="node0" presStyleIdx="0" presStyleCnt="1">
        <dgm:presLayoutVars>
          <dgm:chPref val="3"/>
        </dgm:presLayoutVars>
      </dgm:prSet>
      <dgm:spPr/>
    </dgm:pt>
    <dgm:pt modelId="{AE0AC52B-C1FD-4A68-BC4D-AF544625B2F5}" type="pres">
      <dgm:prSet presAssocID="{DBFC8D23-80C6-472B-A8D9-E93939E96BB9}" presName="rootConnector1" presStyleLbl="node1" presStyleIdx="0" presStyleCnt="0"/>
      <dgm:spPr/>
    </dgm:pt>
    <dgm:pt modelId="{727F59A5-5DB9-4067-90EB-1108D0F9D479}" type="pres">
      <dgm:prSet presAssocID="{DBFC8D23-80C6-472B-A8D9-E93939E96BB9}" presName="hierChild2" presStyleCnt="0"/>
      <dgm:spPr/>
    </dgm:pt>
    <dgm:pt modelId="{D1105F69-7F52-46E5-8A0D-EB99327641E3}" type="pres">
      <dgm:prSet presAssocID="{A9D187C9-996C-4C67-B8C4-3881AD6B383F}" presName="Name37" presStyleLbl="parChTrans1D2" presStyleIdx="0" presStyleCnt="3"/>
      <dgm:spPr/>
    </dgm:pt>
    <dgm:pt modelId="{F7AA567B-CFFD-4891-85FF-A8DE3A8EAB73}" type="pres">
      <dgm:prSet presAssocID="{AC59B3F2-1AAA-486F-B142-AFB9A7063AEF}" presName="hierRoot2" presStyleCnt="0">
        <dgm:presLayoutVars>
          <dgm:hierBranch val="init"/>
        </dgm:presLayoutVars>
      </dgm:prSet>
      <dgm:spPr/>
    </dgm:pt>
    <dgm:pt modelId="{C72FD258-1EEC-4893-BC88-9600463D781E}" type="pres">
      <dgm:prSet presAssocID="{AC59B3F2-1AAA-486F-B142-AFB9A7063AEF}" presName="rootComposite" presStyleCnt="0"/>
      <dgm:spPr/>
    </dgm:pt>
    <dgm:pt modelId="{EF4DB44B-3972-49DA-BDD2-9029F34E346E}" type="pres">
      <dgm:prSet presAssocID="{AC59B3F2-1AAA-486F-B142-AFB9A7063AEF}" presName="rootText" presStyleLbl="node2" presStyleIdx="0" presStyleCnt="3">
        <dgm:presLayoutVars>
          <dgm:chPref val="3"/>
        </dgm:presLayoutVars>
      </dgm:prSet>
      <dgm:spPr/>
    </dgm:pt>
    <dgm:pt modelId="{D057215A-2484-4966-8CDD-8DB97FDE6368}" type="pres">
      <dgm:prSet presAssocID="{AC59B3F2-1AAA-486F-B142-AFB9A7063AEF}" presName="rootConnector" presStyleLbl="node2" presStyleIdx="0" presStyleCnt="3"/>
      <dgm:spPr/>
    </dgm:pt>
    <dgm:pt modelId="{13E712B8-9675-45F6-BA23-BF23A4108709}" type="pres">
      <dgm:prSet presAssocID="{AC59B3F2-1AAA-486F-B142-AFB9A7063AEF}" presName="hierChild4" presStyleCnt="0"/>
      <dgm:spPr/>
    </dgm:pt>
    <dgm:pt modelId="{33A123B9-92A7-4B44-8F98-7B02592B4628}" type="pres">
      <dgm:prSet presAssocID="{AC59B3F2-1AAA-486F-B142-AFB9A7063AEF}" presName="hierChild5" presStyleCnt="0"/>
      <dgm:spPr/>
    </dgm:pt>
    <dgm:pt modelId="{2320D8AB-B0D1-4E6B-B0CE-CECD966C33AB}" type="pres">
      <dgm:prSet presAssocID="{4CD5086F-F6DB-4990-9FA5-C536E8109C9B}" presName="Name37" presStyleLbl="parChTrans1D2" presStyleIdx="1" presStyleCnt="3"/>
      <dgm:spPr/>
    </dgm:pt>
    <dgm:pt modelId="{B6C53E46-5DC4-442C-876D-C2981DC0B095}" type="pres">
      <dgm:prSet presAssocID="{965C4D86-FE13-4904-AA62-05AEAB4C762A}" presName="hierRoot2" presStyleCnt="0">
        <dgm:presLayoutVars>
          <dgm:hierBranch val="init"/>
        </dgm:presLayoutVars>
      </dgm:prSet>
      <dgm:spPr/>
    </dgm:pt>
    <dgm:pt modelId="{4F6F8628-EE6F-46F6-AD29-4E3EC8B9B73B}" type="pres">
      <dgm:prSet presAssocID="{965C4D86-FE13-4904-AA62-05AEAB4C762A}" presName="rootComposite" presStyleCnt="0"/>
      <dgm:spPr/>
    </dgm:pt>
    <dgm:pt modelId="{01B6B5B8-A5E7-44DF-8814-6C96D40AC94C}" type="pres">
      <dgm:prSet presAssocID="{965C4D86-FE13-4904-AA62-05AEAB4C762A}" presName="rootText" presStyleLbl="node2" presStyleIdx="1" presStyleCnt="3">
        <dgm:presLayoutVars>
          <dgm:chPref val="3"/>
        </dgm:presLayoutVars>
      </dgm:prSet>
      <dgm:spPr/>
    </dgm:pt>
    <dgm:pt modelId="{7639A8B0-7034-42EA-A3BD-21B7371CD870}" type="pres">
      <dgm:prSet presAssocID="{965C4D86-FE13-4904-AA62-05AEAB4C762A}" presName="rootConnector" presStyleLbl="node2" presStyleIdx="1" presStyleCnt="3"/>
      <dgm:spPr/>
    </dgm:pt>
    <dgm:pt modelId="{A5B7DFE0-7C34-4A51-9F8B-82D6025D0816}" type="pres">
      <dgm:prSet presAssocID="{965C4D86-FE13-4904-AA62-05AEAB4C762A}" presName="hierChild4" presStyleCnt="0"/>
      <dgm:spPr/>
    </dgm:pt>
    <dgm:pt modelId="{C7F97F6C-4D51-4377-BF23-0FBE19848F25}" type="pres">
      <dgm:prSet presAssocID="{965C4D86-FE13-4904-AA62-05AEAB4C762A}" presName="hierChild5" presStyleCnt="0"/>
      <dgm:spPr/>
    </dgm:pt>
    <dgm:pt modelId="{37F036D8-6E95-4E73-8359-0509CDCD8E3F}" type="pres">
      <dgm:prSet presAssocID="{E8C70DA2-C725-47D7-A83C-1AE7B32C29F2}" presName="Name37" presStyleLbl="parChTrans1D2" presStyleIdx="2" presStyleCnt="3"/>
      <dgm:spPr/>
    </dgm:pt>
    <dgm:pt modelId="{48CB76E1-B914-4D4A-876D-F900D503C97F}" type="pres">
      <dgm:prSet presAssocID="{4997AA45-2550-421D-A004-E91E4FC21016}" presName="hierRoot2" presStyleCnt="0">
        <dgm:presLayoutVars>
          <dgm:hierBranch val="init"/>
        </dgm:presLayoutVars>
      </dgm:prSet>
      <dgm:spPr/>
    </dgm:pt>
    <dgm:pt modelId="{D3C9EBEB-DB6F-46ED-B4A7-6D22429B0FCC}" type="pres">
      <dgm:prSet presAssocID="{4997AA45-2550-421D-A004-E91E4FC21016}" presName="rootComposite" presStyleCnt="0"/>
      <dgm:spPr/>
    </dgm:pt>
    <dgm:pt modelId="{77986320-AE17-41F5-B435-B6B0A8092C04}" type="pres">
      <dgm:prSet presAssocID="{4997AA45-2550-421D-A004-E91E4FC21016}" presName="rootText" presStyleLbl="node2" presStyleIdx="2" presStyleCnt="3">
        <dgm:presLayoutVars>
          <dgm:chPref val="3"/>
        </dgm:presLayoutVars>
      </dgm:prSet>
      <dgm:spPr/>
    </dgm:pt>
    <dgm:pt modelId="{FFD48057-60B7-4C78-B301-95CF1FF6A4F7}" type="pres">
      <dgm:prSet presAssocID="{4997AA45-2550-421D-A004-E91E4FC21016}" presName="rootConnector" presStyleLbl="node2" presStyleIdx="2" presStyleCnt="3"/>
      <dgm:spPr/>
    </dgm:pt>
    <dgm:pt modelId="{A250A105-58FD-43CA-969C-C85E5F58FD0E}" type="pres">
      <dgm:prSet presAssocID="{4997AA45-2550-421D-A004-E91E4FC21016}" presName="hierChild4" presStyleCnt="0"/>
      <dgm:spPr/>
    </dgm:pt>
    <dgm:pt modelId="{A34F4988-EA5D-41D1-ABD4-BE3C038C17F1}" type="pres">
      <dgm:prSet presAssocID="{4997AA45-2550-421D-A004-E91E4FC21016}" presName="hierChild5" presStyleCnt="0"/>
      <dgm:spPr/>
    </dgm:pt>
    <dgm:pt modelId="{4E8B5BDE-A167-4F76-9178-904BCBE4E6F5}" type="pres">
      <dgm:prSet presAssocID="{DBFC8D23-80C6-472B-A8D9-E93939E96BB9}" presName="hierChild3" presStyleCnt="0"/>
      <dgm:spPr/>
    </dgm:pt>
  </dgm:ptLst>
  <dgm:cxnLst>
    <dgm:cxn modelId="{1B06D504-313F-4618-8B67-E09133DA1209}" type="presOf" srcId="{4CD5086F-F6DB-4990-9FA5-C536E8109C9B}" destId="{2320D8AB-B0D1-4E6B-B0CE-CECD966C33AB}" srcOrd="0" destOrd="0" presId="urn:microsoft.com/office/officeart/2005/8/layout/orgChart1"/>
    <dgm:cxn modelId="{F4311708-E74F-4C81-B3B8-D4CDCA40FE2A}" type="presOf" srcId="{DBFC8D23-80C6-472B-A8D9-E93939E96BB9}" destId="{AE0AC52B-C1FD-4A68-BC4D-AF544625B2F5}" srcOrd="1" destOrd="0" presId="urn:microsoft.com/office/officeart/2005/8/layout/orgChart1"/>
    <dgm:cxn modelId="{7CB8E908-650A-4A3C-B7FB-EC2257DADDF6}" type="presOf" srcId="{3025EB07-48D1-4B73-B00D-8361CFA18143}" destId="{E696C88D-D7F6-4FAF-A494-D50C4264FF75}" srcOrd="0" destOrd="0" presId="urn:microsoft.com/office/officeart/2005/8/layout/orgChart1"/>
    <dgm:cxn modelId="{E311DC19-1BF7-4ECF-9E79-60E6280BF4C7}" type="presOf" srcId="{AC59B3F2-1AAA-486F-B142-AFB9A7063AEF}" destId="{D057215A-2484-4966-8CDD-8DB97FDE6368}" srcOrd="1" destOrd="0" presId="urn:microsoft.com/office/officeart/2005/8/layout/orgChart1"/>
    <dgm:cxn modelId="{07104A1C-2730-4E3E-B884-7F9A52C79811}" type="presOf" srcId="{965C4D86-FE13-4904-AA62-05AEAB4C762A}" destId="{01B6B5B8-A5E7-44DF-8814-6C96D40AC94C}" srcOrd="0" destOrd="0" presId="urn:microsoft.com/office/officeart/2005/8/layout/orgChart1"/>
    <dgm:cxn modelId="{4C70B51E-011C-41BA-AD24-9585654C2D74}" srcId="{DBFC8D23-80C6-472B-A8D9-E93939E96BB9}" destId="{965C4D86-FE13-4904-AA62-05AEAB4C762A}" srcOrd="1" destOrd="0" parTransId="{4CD5086F-F6DB-4990-9FA5-C536E8109C9B}" sibTransId="{DBEC2815-4594-4862-B275-C5C4D0C56E10}"/>
    <dgm:cxn modelId="{ABB3E538-EDFE-4869-AD57-C092AEB53388}" type="presOf" srcId="{A9D187C9-996C-4C67-B8C4-3881AD6B383F}" destId="{D1105F69-7F52-46E5-8A0D-EB99327641E3}" srcOrd="0" destOrd="0" presId="urn:microsoft.com/office/officeart/2005/8/layout/orgChart1"/>
    <dgm:cxn modelId="{4AB0B03D-C913-4A23-AE0D-A3CF00EA6DA5}" srcId="{DBFC8D23-80C6-472B-A8D9-E93939E96BB9}" destId="{AC59B3F2-1AAA-486F-B142-AFB9A7063AEF}" srcOrd="0" destOrd="0" parTransId="{A9D187C9-996C-4C67-B8C4-3881AD6B383F}" sibTransId="{DF06B767-0DCD-4F92-8D51-0EA445C9DEB0}"/>
    <dgm:cxn modelId="{6FF7C15F-B902-44F4-B7FB-DDDD56EF52C0}" type="presOf" srcId="{4997AA45-2550-421D-A004-E91E4FC21016}" destId="{77986320-AE17-41F5-B435-B6B0A8092C04}" srcOrd="0" destOrd="0" presId="urn:microsoft.com/office/officeart/2005/8/layout/orgChart1"/>
    <dgm:cxn modelId="{6D21DC44-A69A-4CF1-9D73-0A86DCA542F5}" type="presOf" srcId="{4997AA45-2550-421D-A004-E91E4FC21016}" destId="{FFD48057-60B7-4C78-B301-95CF1FF6A4F7}" srcOrd="1" destOrd="0" presId="urn:microsoft.com/office/officeart/2005/8/layout/orgChart1"/>
    <dgm:cxn modelId="{D1908C72-7BD0-4649-B5A8-D2218664FD77}" type="presOf" srcId="{DBFC8D23-80C6-472B-A8D9-E93939E96BB9}" destId="{60A01A0D-B824-4C92-90DF-F459F893E9A7}" srcOrd="0" destOrd="0" presId="urn:microsoft.com/office/officeart/2005/8/layout/orgChart1"/>
    <dgm:cxn modelId="{8BF8F985-BBA4-4FAA-A6C2-43D1C78AD6D5}" srcId="{3025EB07-48D1-4B73-B00D-8361CFA18143}" destId="{DBFC8D23-80C6-472B-A8D9-E93939E96BB9}" srcOrd="0" destOrd="0" parTransId="{A253C399-9D83-4970-A18F-9D040391014B}" sibTransId="{8DAE9EF2-E323-4055-B11A-1003E0BEAA9D}"/>
    <dgm:cxn modelId="{495D2B86-1A84-4941-A1BD-FE5D4B4F7441}" type="presOf" srcId="{E8C70DA2-C725-47D7-A83C-1AE7B32C29F2}" destId="{37F036D8-6E95-4E73-8359-0509CDCD8E3F}" srcOrd="0" destOrd="0" presId="urn:microsoft.com/office/officeart/2005/8/layout/orgChart1"/>
    <dgm:cxn modelId="{14987D91-CD4C-4AAC-B00D-2A3E77300ABE}" type="presOf" srcId="{965C4D86-FE13-4904-AA62-05AEAB4C762A}" destId="{7639A8B0-7034-42EA-A3BD-21B7371CD870}" srcOrd="1" destOrd="0" presId="urn:microsoft.com/office/officeart/2005/8/layout/orgChart1"/>
    <dgm:cxn modelId="{D69B8DCB-6D60-460F-B091-5355074C85EC}" srcId="{DBFC8D23-80C6-472B-A8D9-E93939E96BB9}" destId="{4997AA45-2550-421D-A004-E91E4FC21016}" srcOrd="2" destOrd="0" parTransId="{E8C70DA2-C725-47D7-A83C-1AE7B32C29F2}" sibTransId="{003FFAC2-E1EC-448E-B6EA-750B16908977}"/>
    <dgm:cxn modelId="{ED54BEFB-741B-4813-B32F-FFC21350C100}" type="presOf" srcId="{AC59B3F2-1AAA-486F-B142-AFB9A7063AEF}" destId="{EF4DB44B-3972-49DA-BDD2-9029F34E346E}" srcOrd="0" destOrd="0" presId="urn:microsoft.com/office/officeart/2005/8/layout/orgChart1"/>
    <dgm:cxn modelId="{0B845394-E74D-4049-B662-30F652A0BD3B}" type="presParOf" srcId="{E696C88D-D7F6-4FAF-A494-D50C4264FF75}" destId="{8FDF2FA4-4067-423B-9371-A82351C43696}" srcOrd="0" destOrd="0" presId="urn:microsoft.com/office/officeart/2005/8/layout/orgChart1"/>
    <dgm:cxn modelId="{BB2D5FA2-2D35-42C4-B4B7-A3AAD5021C76}" type="presParOf" srcId="{8FDF2FA4-4067-423B-9371-A82351C43696}" destId="{E1AEAC97-8D17-4894-9BA6-4FAE9BA4079C}" srcOrd="0" destOrd="0" presId="urn:microsoft.com/office/officeart/2005/8/layout/orgChart1"/>
    <dgm:cxn modelId="{44EFF3B2-E920-4E74-990B-8F4D183312D3}" type="presParOf" srcId="{E1AEAC97-8D17-4894-9BA6-4FAE9BA4079C}" destId="{60A01A0D-B824-4C92-90DF-F459F893E9A7}" srcOrd="0" destOrd="0" presId="urn:microsoft.com/office/officeart/2005/8/layout/orgChart1"/>
    <dgm:cxn modelId="{2F061CDC-7355-409D-BB20-AB36A4FF4EC6}" type="presParOf" srcId="{E1AEAC97-8D17-4894-9BA6-4FAE9BA4079C}" destId="{AE0AC52B-C1FD-4A68-BC4D-AF544625B2F5}" srcOrd="1" destOrd="0" presId="urn:microsoft.com/office/officeart/2005/8/layout/orgChart1"/>
    <dgm:cxn modelId="{71EC67A6-24E7-4F77-A6A2-EBFE48EB32D6}" type="presParOf" srcId="{8FDF2FA4-4067-423B-9371-A82351C43696}" destId="{727F59A5-5DB9-4067-90EB-1108D0F9D479}" srcOrd="1" destOrd="0" presId="urn:microsoft.com/office/officeart/2005/8/layout/orgChart1"/>
    <dgm:cxn modelId="{B49804ED-567E-426A-8176-C307972A09D1}" type="presParOf" srcId="{727F59A5-5DB9-4067-90EB-1108D0F9D479}" destId="{D1105F69-7F52-46E5-8A0D-EB99327641E3}" srcOrd="0" destOrd="0" presId="urn:microsoft.com/office/officeart/2005/8/layout/orgChart1"/>
    <dgm:cxn modelId="{861E3E5C-BA24-4B7B-B035-FEB1F9D0F8B1}" type="presParOf" srcId="{727F59A5-5DB9-4067-90EB-1108D0F9D479}" destId="{F7AA567B-CFFD-4891-85FF-A8DE3A8EAB73}" srcOrd="1" destOrd="0" presId="urn:microsoft.com/office/officeart/2005/8/layout/orgChart1"/>
    <dgm:cxn modelId="{86330911-FDF4-439A-A6CE-BBC309C81689}" type="presParOf" srcId="{F7AA567B-CFFD-4891-85FF-A8DE3A8EAB73}" destId="{C72FD258-1EEC-4893-BC88-9600463D781E}" srcOrd="0" destOrd="0" presId="urn:microsoft.com/office/officeart/2005/8/layout/orgChart1"/>
    <dgm:cxn modelId="{E14F772A-DD25-4D22-AEF2-342D193D8C47}" type="presParOf" srcId="{C72FD258-1EEC-4893-BC88-9600463D781E}" destId="{EF4DB44B-3972-49DA-BDD2-9029F34E346E}" srcOrd="0" destOrd="0" presId="urn:microsoft.com/office/officeart/2005/8/layout/orgChart1"/>
    <dgm:cxn modelId="{0C4B8D89-A03D-4BBB-B162-99BD0D16DC40}" type="presParOf" srcId="{C72FD258-1EEC-4893-BC88-9600463D781E}" destId="{D057215A-2484-4966-8CDD-8DB97FDE6368}" srcOrd="1" destOrd="0" presId="urn:microsoft.com/office/officeart/2005/8/layout/orgChart1"/>
    <dgm:cxn modelId="{7E592F6C-E810-48B5-85FE-41BC10F3848D}" type="presParOf" srcId="{F7AA567B-CFFD-4891-85FF-A8DE3A8EAB73}" destId="{13E712B8-9675-45F6-BA23-BF23A4108709}" srcOrd="1" destOrd="0" presId="urn:microsoft.com/office/officeart/2005/8/layout/orgChart1"/>
    <dgm:cxn modelId="{6AB579A3-E4F1-4338-BF8C-5C4FDE4EF4F0}" type="presParOf" srcId="{F7AA567B-CFFD-4891-85FF-A8DE3A8EAB73}" destId="{33A123B9-92A7-4B44-8F98-7B02592B4628}" srcOrd="2" destOrd="0" presId="urn:microsoft.com/office/officeart/2005/8/layout/orgChart1"/>
    <dgm:cxn modelId="{F568621D-A6BB-4AFE-8091-6728A4318460}" type="presParOf" srcId="{727F59A5-5DB9-4067-90EB-1108D0F9D479}" destId="{2320D8AB-B0D1-4E6B-B0CE-CECD966C33AB}" srcOrd="2" destOrd="0" presId="urn:microsoft.com/office/officeart/2005/8/layout/orgChart1"/>
    <dgm:cxn modelId="{83C31AD4-BA1E-46D0-957C-1D46D1DC52EA}" type="presParOf" srcId="{727F59A5-5DB9-4067-90EB-1108D0F9D479}" destId="{B6C53E46-5DC4-442C-876D-C2981DC0B095}" srcOrd="3" destOrd="0" presId="urn:microsoft.com/office/officeart/2005/8/layout/orgChart1"/>
    <dgm:cxn modelId="{8901FB75-A6B3-47F9-8057-C5CE17B623B8}" type="presParOf" srcId="{B6C53E46-5DC4-442C-876D-C2981DC0B095}" destId="{4F6F8628-EE6F-46F6-AD29-4E3EC8B9B73B}" srcOrd="0" destOrd="0" presId="urn:microsoft.com/office/officeart/2005/8/layout/orgChart1"/>
    <dgm:cxn modelId="{9FEBE45E-CE46-4F6E-BD17-37E7118ACC39}" type="presParOf" srcId="{4F6F8628-EE6F-46F6-AD29-4E3EC8B9B73B}" destId="{01B6B5B8-A5E7-44DF-8814-6C96D40AC94C}" srcOrd="0" destOrd="0" presId="urn:microsoft.com/office/officeart/2005/8/layout/orgChart1"/>
    <dgm:cxn modelId="{67214C32-47E8-46BB-B7F7-0FF2616116BD}" type="presParOf" srcId="{4F6F8628-EE6F-46F6-AD29-4E3EC8B9B73B}" destId="{7639A8B0-7034-42EA-A3BD-21B7371CD870}" srcOrd="1" destOrd="0" presId="urn:microsoft.com/office/officeart/2005/8/layout/orgChart1"/>
    <dgm:cxn modelId="{FCC5923E-7C65-46A7-8EE5-45A27C761327}" type="presParOf" srcId="{B6C53E46-5DC4-442C-876D-C2981DC0B095}" destId="{A5B7DFE0-7C34-4A51-9F8B-82D6025D0816}" srcOrd="1" destOrd="0" presId="urn:microsoft.com/office/officeart/2005/8/layout/orgChart1"/>
    <dgm:cxn modelId="{9C1E72F4-782F-4EA4-BFB3-BF9766C09D20}" type="presParOf" srcId="{B6C53E46-5DC4-442C-876D-C2981DC0B095}" destId="{C7F97F6C-4D51-4377-BF23-0FBE19848F25}" srcOrd="2" destOrd="0" presId="urn:microsoft.com/office/officeart/2005/8/layout/orgChart1"/>
    <dgm:cxn modelId="{EEEC8740-E095-40C8-9365-B0A6D3759CCB}" type="presParOf" srcId="{727F59A5-5DB9-4067-90EB-1108D0F9D479}" destId="{37F036D8-6E95-4E73-8359-0509CDCD8E3F}" srcOrd="4" destOrd="0" presId="urn:microsoft.com/office/officeart/2005/8/layout/orgChart1"/>
    <dgm:cxn modelId="{98365AE0-17C4-4ECF-A1C2-7B4AB4FBD3D8}" type="presParOf" srcId="{727F59A5-5DB9-4067-90EB-1108D0F9D479}" destId="{48CB76E1-B914-4D4A-876D-F900D503C97F}" srcOrd="5" destOrd="0" presId="urn:microsoft.com/office/officeart/2005/8/layout/orgChart1"/>
    <dgm:cxn modelId="{F3003793-4AA1-4E61-BB04-393FCCB33CE7}" type="presParOf" srcId="{48CB76E1-B914-4D4A-876D-F900D503C97F}" destId="{D3C9EBEB-DB6F-46ED-B4A7-6D22429B0FCC}" srcOrd="0" destOrd="0" presId="urn:microsoft.com/office/officeart/2005/8/layout/orgChart1"/>
    <dgm:cxn modelId="{63403CF6-BB47-4D68-BF4C-993BD58AFA5C}" type="presParOf" srcId="{D3C9EBEB-DB6F-46ED-B4A7-6D22429B0FCC}" destId="{77986320-AE17-41F5-B435-B6B0A8092C04}" srcOrd="0" destOrd="0" presId="urn:microsoft.com/office/officeart/2005/8/layout/orgChart1"/>
    <dgm:cxn modelId="{23AB84E6-D39B-4D0A-9E6C-F592E67BC329}" type="presParOf" srcId="{D3C9EBEB-DB6F-46ED-B4A7-6D22429B0FCC}" destId="{FFD48057-60B7-4C78-B301-95CF1FF6A4F7}" srcOrd="1" destOrd="0" presId="urn:microsoft.com/office/officeart/2005/8/layout/orgChart1"/>
    <dgm:cxn modelId="{8D8C4558-D76B-4C5B-A9A8-26229AF62B3B}" type="presParOf" srcId="{48CB76E1-B914-4D4A-876D-F900D503C97F}" destId="{A250A105-58FD-43CA-969C-C85E5F58FD0E}" srcOrd="1" destOrd="0" presId="urn:microsoft.com/office/officeart/2005/8/layout/orgChart1"/>
    <dgm:cxn modelId="{72366D8B-6A94-4E91-9935-93F03985367E}" type="presParOf" srcId="{48CB76E1-B914-4D4A-876D-F900D503C97F}" destId="{A34F4988-EA5D-41D1-ABD4-BE3C038C17F1}" srcOrd="2" destOrd="0" presId="urn:microsoft.com/office/officeart/2005/8/layout/orgChart1"/>
    <dgm:cxn modelId="{154F39F5-BCAF-467B-91FD-4E012110597D}" type="presParOf" srcId="{8FDF2FA4-4067-423B-9371-A82351C43696}" destId="{4E8B5BDE-A167-4F76-9178-904BCBE4E6F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47E13-9DF7-42B7-B3A2-A30FE32E5031}">
      <dsp:nvSpPr>
        <dsp:cNvPr id="0" name=""/>
        <dsp:cNvSpPr/>
      </dsp:nvSpPr>
      <dsp:spPr>
        <a:xfrm rot="5400000">
          <a:off x="-138404" y="152809"/>
          <a:ext cx="922694" cy="645885"/>
        </a:xfrm>
        <a:prstGeom prst="chevron">
          <a:avLst/>
        </a:prstGeom>
        <a:solidFill>
          <a:schemeClr val="accent1">
            <a:shade val="80000"/>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t>Desk Top Study</a:t>
          </a:r>
        </a:p>
      </dsp:txBody>
      <dsp:txXfrm rot="-5400000">
        <a:off x="1" y="337348"/>
        <a:ext cx="645885" cy="276809"/>
      </dsp:txXfrm>
    </dsp:sp>
    <dsp:sp modelId="{C2CA8BC9-C1DB-40E4-BDD6-C221EA9B747A}">
      <dsp:nvSpPr>
        <dsp:cNvPr id="0" name=""/>
        <dsp:cNvSpPr/>
      </dsp:nvSpPr>
      <dsp:spPr>
        <a:xfrm rot="5400000">
          <a:off x="4089501" y="-3429210"/>
          <a:ext cx="600066" cy="7487298"/>
        </a:xfrm>
        <a:prstGeom prst="round2SameRect">
          <a:avLst/>
        </a:prstGeom>
        <a:solidFill>
          <a:schemeClr val="lt1">
            <a:alpha val="90000"/>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dirty="0"/>
            <a:t>Appoint Ecologist </a:t>
          </a:r>
        </a:p>
        <a:p>
          <a:pPr marL="57150" lvl="1" indent="-57150" algn="l" defTabSz="444500">
            <a:lnSpc>
              <a:spcPct val="90000"/>
            </a:lnSpc>
            <a:spcBef>
              <a:spcPct val="0"/>
            </a:spcBef>
            <a:spcAft>
              <a:spcPct val="15000"/>
            </a:spcAft>
            <a:buChar char="•"/>
          </a:pPr>
          <a:r>
            <a:rPr lang="en-GB" sz="1000" kern="1200" dirty="0"/>
            <a:t>Is Site located within Local Nature Recovery Strategy or other Locally Significant Environmental corridor </a:t>
          </a:r>
        </a:p>
        <a:p>
          <a:pPr marL="57150" lvl="1" indent="-57150" algn="l" defTabSz="444500">
            <a:lnSpc>
              <a:spcPct val="90000"/>
            </a:lnSpc>
            <a:spcBef>
              <a:spcPct val="0"/>
            </a:spcBef>
            <a:spcAft>
              <a:spcPct val="15000"/>
            </a:spcAft>
            <a:buChar char="•"/>
          </a:pPr>
          <a:r>
            <a:rPr lang="en-GB" sz="1000" kern="1200" dirty="0"/>
            <a:t>Red Line Boundary of development provided</a:t>
          </a:r>
        </a:p>
        <a:p>
          <a:pPr marL="57150" lvl="1" indent="-57150" algn="l" defTabSz="444500">
            <a:lnSpc>
              <a:spcPct val="90000"/>
            </a:lnSpc>
            <a:spcBef>
              <a:spcPct val="0"/>
            </a:spcBef>
            <a:spcAft>
              <a:spcPct val="15000"/>
            </a:spcAft>
            <a:buChar char="•"/>
          </a:pPr>
          <a:r>
            <a:rPr lang="en-GB" sz="1000" kern="1200" dirty="0"/>
            <a:t>Check LPA requirements including at Pre-App.</a:t>
          </a:r>
        </a:p>
      </dsp:txBody>
      <dsp:txXfrm rot="-5400000">
        <a:off x="645886" y="43698"/>
        <a:ext cx="7458005" cy="541480"/>
      </dsp:txXfrm>
    </dsp:sp>
    <dsp:sp modelId="{CB15CD1C-DDE5-4E69-9EF2-FC5E156AD7D0}">
      <dsp:nvSpPr>
        <dsp:cNvPr id="0" name=""/>
        <dsp:cNvSpPr/>
      </dsp:nvSpPr>
      <dsp:spPr>
        <a:xfrm rot="5400000">
          <a:off x="-138404" y="994629"/>
          <a:ext cx="922694" cy="645885"/>
        </a:xfrm>
        <a:prstGeom prst="chevron">
          <a:avLst/>
        </a:prstGeom>
        <a:solidFill>
          <a:schemeClr val="accent1">
            <a:shade val="80000"/>
            <a:hueOff val="75315"/>
            <a:satOff val="-4038"/>
            <a:lumOff val="5155"/>
            <a:alphaOff val="0"/>
          </a:schemeClr>
        </a:solidFill>
        <a:ln w="19050" cap="rnd" cmpd="sng" algn="ctr">
          <a:solidFill>
            <a:schemeClr val="accent1">
              <a:shade val="80000"/>
              <a:hueOff val="75315"/>
              <a:satOff val="-4038"/>
              <a:lumOff val="515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Baseline Survey</a:t>
          </a:r>
        </a:p>
      </dsp:txBody>
      <dsp:txXfrm rot="-5400000">
        <a:off x="1" y="1179168"/>
        <a:ext cx="645885" cy="276809"/>
      </dsp:txXfrm>
    </dsp:sp>
    <dsp:sp modelId="{61412442-ABE5-4C02-888D-6194703A213B}">
      <dsp:nvSpPr>
        <dsp:cNvPr id="0" name=""/>
        <dsp:cNvSpPr/>
      </dsp:nvSpPr>
      <dsp:spPr>
        <a:xfrm rot="5400000">
          <a:off x="4089659" y="-2587548"/>
          <a:ext cx="599751" cy="7487298"/>
        </a:xfrm>
        <a:prstGeom prst="round2SameRect">
          <a:avLst/>
        </a:prstGeom>
        <a:solidFill>
          <a:schemeClr val="accent6">
            <a:lumMod val="40000"/>
            <a:lumOff val="60000"/>
            <a:alpha val="90000"/>
          </a:schemeClr>
        </a:solidFill>
        <a:ln w="19050" cap="rnd" cmpd="sng" algn="ctr">
          <a:solidFill>
            <a:schemeClr val="accent1">
              <a:shade val="80000"/>
              <a:hueOff val="75315"/>
              <a:satOff val="-4038"/>
              <a:lumOff val="515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GB" sz="1100" kern="1200"/>
            <a:t>Complete Survey within optimal time (May - Sept end)</a:t>
          </a:r>
        </a:p>
        <a:p>
          <a:pPr marL="57150" lvl="1" indent="-57150" algn="l" defTabSz="488950">
            <a:lnSpc>
              <a:spcPct val="90000"/>
            </a:lnSpc>
            <a:spcBef>
              <a:spcPct val="0"/>
            </a:spcBef>
            <a:spcAft>
              <a:spcPct val="15000"/>
            </a:spcAft>
            <a:buChar char="•"/>
          </a:pPr>
          <a:r>
            <a:rPr lang="en-GB" sz="1100" kern="1200"/>
            <a:t>Establish whether site cleared recently (Degradation issues)</a:t>
          </a:r>
        </a:p>
        <a:p>
          <a:pPr marL="57150" lvl="1" indent="-57150" algn="l" defTabSz="488950">
            <a:lnSpc>
              <a:spcPct val="90000"/>
            </a:lnSpc>
            <a:spcBef>
              <a:spcPct val="0"/>
            </a:spcBef>
            <a:spcAft>
              <a:spcPct val="15000"/>
            </a:spcAft>
            <a:buChar char="•"/>
          </a:pPr>
          <a:r>
            <a:rPr lang="en-GB" sz="1100" kern="1200"/>
            <a:t>Agree Baseline Assessment Date with LPA</a:t>
          </a:r>
        </a:p>
      </dsp:txBody>
      <dsp:txXfrm rot="-5400000">
        <a:off x="645886" y="885502"/>
        <a:ext cx="7458021" cy="541197"/>
      </dsp:txXfrm>
    </dsp:sp>
    <dsp:sp modelId="{AFEA572D-605B-4928-8FEE-35C1979A24C3}">
      <dsp:nvSpPr>
        <dsp:cNvPr id="0" name=""/>
        <dsp:cNvSpPr/>
      </dsp:nvSpPr>
      <dsp:spPr>
        <a:xfrm rot="5400000">
          <a:off x="-138404" y="1836448"/>
          <a:ext cx="922694" cy="645885"/>
        </a:xfrm>
        <a:prstGeom prst="chevron">
          <a:avLst/>
        </a:prstGeom>
        <a:solidFill>
          <a:schemeClr val="accent1">
            <a:shade val="80000"/>
            <a:hueOff val="150630"/>
            <a:satOff val="-8075"/>
            <a:lumOff val="10310"/>
            <a:alphaOff val="0"/>
          </a:schemeClr>
        </a:solidFill>
        <a:ln w="19050" cap="rnd" cmpd="sng" algn="ctr">
          <a:solidFill>
            <a:schemeClr val="accent1">
              <a:shade val="80000"/>
              <a:hueOff val="150630"/>
              <a:satOff val="-8075"/>
              <a:lumOff val="1031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a:t>Biodiversity Statement</a:t>
          </a:r>
        </a:p>
      </dsp:txBody>
      <dsp:txXfrm rot="-5400000">
        <a:off x="1" y="2020987"/>
        <a:ext cx="645885" cy="276809"/>
      </dsp:txXfrm>
    </dsp:sp>
    <dsp:sp modelId="{14C02073-DFF3-4948-97C8-0525AE091B8F}">
      <dsp:nvSpPr>
        <dsp:cNvPr id="0" name=""/>
        <dsp:cNvSpPr/>
      </dsp:nvSpPr>
      <dsp:spPr>
        <a:xfrm rot="5400000">
          <a:off x="4089659" y="-1745728"/>
          <a:ext cx="599751" cy="7487298"/>
        </a:xfrm>
        <a:prstGeom prst="round2SameRect">
          <a:avLst/>
        </a:prstGeom>
        <a:solidFill>
          <a:schemeClr val="lt1">
            <a:alpha val="90000"/>
            <a:hueOff val="0"/>
            <a:satOff val="0"/>
            <a:lumOff val="0"/>
            <a:alphaOff val="0"/>
          </a:schemeClr>
        </a:solidFill>
        <a:ln w="19050" cap="rnd" cmpd="sng" algn="ctr">
          <a:solidFill>
            <a:schemeClr val="accent1">
              <a:shade val="80000"/>
              <a:hueOff val="150630"/>
              <a:satOff val="-8075"/>
              <a:lumOff val="1031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Char char="•"/>
          </a:pPr>
          <a:r>
            <a:rPr lang="en-GB" sz="900" kern="1200"/>
            <a:t>Establishes whether a Biodiversity Gain Condition will be applied</a:t>
          </a:r>
        </a:p>
        <a:p>
          <a:pPr marL="57150" lvl="1" indent="-57150" algn="l" defTabSz="400050">
            <a:lnSpc>
              <a:spcPct val="90000"/>
            </a:lnSpc>
            <a:spcBef>
              <a:spcPct val="0"/>
            </a:spcBef>
            <a:spcAft>
              <a:spcPct val="15000"/>
            </a:spcAft>
            <a:buChar char="•"/>
          </a:pPr>
          <a:r>
            <a:rPr lang="en-GB" sz="900" kern="1200"/>
            <a:t>Report submitted at Planning Application Stage establishing Baseline Biodiverisity Value (Units) of site pre-planning (i.e. pre-works)</a:t>
          </a:r>
        </a:p>
        <a:p>
          <a:pPr marL="57150" lvl="1" indent="-57150" algn="l" defTabSz="400050">
            <a:lnSpc>
              <a:spcPct val="90000"/>
            </a:lnSpc>
            <a:spcBef>
              <a:spcPct val="0"/>
            </a:spcBef>
            <a:spcAft>
              <a:spcPct val="15000"/>
            </a:spcAft>
            <a:buChar char="•"/>
          </a:pPr>
          <a:r>
            <a:rPr lang="en-GB" sz="900" kern="1200"/>
            <a:t>Statutory Biodiversity Metric completed and submitted with baseline Habitat Map</a:t>
          </a:r>
        </a:p>
        <a:p>
          <a:pPr marL="57150" lvl="1" indent="-57150" algn="l" defTabSz="400050">
            <a:lnSpc>
              <a:spcPct val="90000"/>
            </a:lnSpc>
            <a:spcBef>
              <a:spcPct val="0"/>
            </a:spcBef>
            <a:spcAft>
              <a:spcPct val="15000"/>
            </a:spcAft>
            <a:buChar char="•"/>
          </a:pPr>
          <a:r>
            <a:rPr lang="en-GB" sz="900" kern="1200" dirty="0"/>
            <a:t>LPA may require more detail depending on local requirements</a:t>
          </a:r>
        </a:p>
      </dsp:txBody>
      <dsp:txXfrm rot="-5400000">
        <a:off x="645886" y="1727322"/>
        <a:ext cx="7458021" cy="541197"/>
      </dsp:txXfrm>
    </dsp:sp>
    <dsp:sp modelId="{2366CF27-2502-48AF-86AA-4013AB98D407}">
      <dsp:nvSpPr>
        <dsp:cNvPr id="0" name=""/>
        <dsp:cNvSpPr/>
      </dsp:nvSpPr>
      <dsp:spPr>
        <a:xfrm rot="5400000">
          <a:off x="-138404" y="2678268"/>
          <a:ext cx="922694" cy="645885"/>
        </a:xfrm>
        <a:prstGeom prst="chevron">
          <a:avLst/>
        </a:prstGeom>
        <a:solidFill>
          <a:schemeClr val="tx2"/>
        </a:solidFill>
        <a:ln w="19050" cap="rnd" cmpd="sng" algn="ctr">
          <a:solidFill>
            <a:schemeClr val="accent1">
              <a:shade val="80000"/>
              <a:hueOff val="225945"/>
              <a:satOff val="-12113"/>
              <a:lumOff val="154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a:t>PLANNING GRANTED</a:t>
          </a:r>
        </a:p>
      </dsp:txBody>
      <dsp:txXfrm rot="-5400000">
        <a:off x="1" y="2862807"/>
        <a:ext cx="645885" cy="276809"/>
      </dsp:txXfrm>
    </dsp:sp>
    <dsp:sp modelId="{80B1C859-A3D0-448B-86AA-C870888641C7}">
      <dsp:nvSpPr>
        <dsp:cNvPr id="0" name=""/>
        <dsp:cNvSpPr/>
      </dsp:nvSpPr>
      <dsp:spPr>
        <a:xfrm rot="5400000">
          <a:off x="4089659" y="-903908"/>
          <a:ext cx="599751" cy="7487298"/>
        </a:xfrm>
        <a:prstGeom prst="round2SameRect">
          <a:avLst/>
        </a:prstGeom>
        <a:solidFill>
          <a:schemeClr val="tx2">
            <a:alpha val="90000"/>
          </a:schemeClr>
        </a:solidFill>
        <a:ln w="19050" cap="rnd" cmpd="sng" algn="ctr">
          <a:solidFill>
            <a:schemeClr val="tx2"/>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a:solidFill>
                <a:schemeClr val="bg1"/>
              </a:solidFill>
            </a:rPr>
            <a:t>Pre-Commencement Biodiversity Gain Condition applied if:</a:t>
          </a:r>
        </a:p>
        <a:p>
          <a:pPr marL="114300" lvl="2" indent="-57150" algn="l" defTabSz="444500">
            <a:lnSpc>
              <a:spcPct val="90000"/>
            </a:lnSpc>
            <a:spcBef>
              <a:spcPct val="0"/>
            </a:spcBef>
            <a:spcAft>
              <a:spcPct val="15000"/>
            </a:spcAft>
            <a:buChar char="•"/>
          </a:pPr>
          <a:r>
            <a:rPr lang="en-GB" sz="1000" kern="1200">
              <a:solidFill>
                <a:schemeClr val="bg1"/>
              </a:solidFill>
            </a:rPr>
            <a:t>Significant onsite BNG proposed</a:t>
          </a:r>
        </a:p>
        <a:p>
          <a:pPr marL="114300" lvl="2" indent="-57150" algn="l" defTabSz="444500">
            <a:lnSpc>
              <a:spcPct val="90000"/>
            </a:lnSpc>
            <a:spcBef>
              <a:spcPct val="0"/>
            </a:spcBef>
            <a:spcAft>
              <a:spcPct val="15000"/>
            </a:spcAft>
            <a:buChar char="•"/>
          </a:pPr>
          <a:r>
            <a:rPr lang="en-GB" sz="1000" kern="1200" err="1">
              <a:solidFill>
                <a:schemeClr val="bg1"/>
              </a:solidFill>
            </a:rPr>
            <a:t>And/Or</a:t>
          </a:r>
          <a:r>
            <a:rPr lang="en-GB" sz="1000" kern="1200">
              <a:solidFill>
                <a:schemeClr val="bg1"/>
              </a:solidFill>
            </a:rPr>
            <a:t> Biodiversity offsite required to achieve 10%</a:t>
          </a:r>
        </a:p>
        <a:p>
          <a:pPr marL="114300" lvl="2" indent="-57150" algn="l" defTabSz="444500">
            <a:lnSpc>
              <a:spcPct val="90000"/>
            </a:lnSpc>
            <a:spcBef>
              <a:spcPct val="0"/>
            </a:spcBef>
            <a:spcAft>
              <a:spcPct val="15000"/>
            </a:spcAft>
            <a:buChar char="•"/>
          </a:pPr>
          <a:r>
            <a:rPr lang="en-GB" sz="1000" kern="1200">
              <a:solidFill>
                <a:schemeClr val="bg1"/>
              </a:solidFill>
            </a:rPr>
            <a:t>REMEMBER PLANNING COMMITTEE FOIBLES</a:t>
          </a:r>
        </a:p>
      </dsp:txBody>
      <dsp:txXfrm rot="-5400000">
        <a:off x="645886" y="2569142"/>
        <a:ext cx="7458021" cy="541197"/>
      </dsp:txXfrm>
    </dsp:sp>
    <dsp:sp modelId="{070D28F8-63A7-41E7-AD78-DEBEF07C3BF3}">
      <dsp:nvSpPr>
        <dsp:cNvPr id="0" name=""/>
        <dsp:cNvSpPr/>
      </dsp:nvSpPr>
      <dsp:spPr>
        <a:xfrm rot="5400000">
          <a:off x="-138404" y="3629216"/>
          <a:ext cx="922694" cy="645885"/>
        </a:xfrm>
        <a:prstGeom prst="chevron">
          <a:avLst/>
        </a:prstGeom>
        <a:solidFill>
          <a:schemeClr val="accent1">
            <a:shade val="80000"/>
            <a:hueOff val="301259"/>
            <a:satOff val="-16151"/>
            <a:lumOff val="20619"/>
            <a:alphaOff val="0"/>
          </a:schemeClr>
        </a:solidFill>
        <a:ln w="19050" cap="rnd" cmpd="sng" algn="ctr">
          <a:solidFill>
            <a:schemeClr val="accent1">
              <a:shade val="80000"/>
              <a:hueOff val="301259"/>
              <a:satOff val="-16151"/>
              <a:lumOff val="2061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a:t>Biodiversity Gain Plan</a:t>
          </a:r>
        </a:p>
      </dsp:txBody>
      <dsp:txXfrm rot="-5400000">
        <a:off x="1" y="3813755"/>
        <a:ext cx="645885" cy="276809"/>
      </dsp:txXfrm>
    </dsp:sp>
    <dsp:sp modelId="{9F5FA4C6-4F39-40CA-985C-670608E85BF3}">
      <dsp:nvSpPr>
        <dsp:cNvPr id="0" name=""/>
        <dsp:cNvSpPr/>
      </dsp:nvSpPr>
      <dsp:spPr>
        <a:xfrm rot="5400000">
          <a:off x="3980531" y="47038"/>
          <a:ext cx="818006" cy="7487298"/>
        </a:xfrm>
        <a:prstGeom prst="round2SameRect">
          <a:avLst/>
        </a:prstGeom>
        <a:solidFill>
          <a:schemeClr val="lt1">
            <a:alpha val="90000"/>
            <a:hueOff val="0"/>
            <a:satOff val="0"/>
            <a:lumOff val="0"/>
            <a:alphaOff val="0"/>
          </a:schemeClr>
        </a:solidFill>
        <a:ln w="19050" cap="rnd" cmpd="sng" algn="ctr">
          <a:solidFill>
            <a:schemeClr val="accent1">
              <a:shade val="80000"/>
              <a:hueOff val="301259"/>
              <a:satOff val="-16151"/>
              <a:lumOff val="2061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b="1" kern="1200"/>
            <a:t>Biodiversity Gain Plan (BGP) sets out HOW Biodiversity Gain Objective (min 10%) achieved (template). </a:t>
          </a:r>
        </a:p>
        <a:p>
          <a:pPr marL="57150" lvl="1" indent="-57150" algn="l" defTabSz="444500">
            <a:lnSpc>
              <a:spcPct val="90000"/>
            </a:lnSpc>
            <a:spcBef>
              <a:spcPct val="0"/>
            </a:spcBef>
            <a:spcAft>
              <a:spcPct val="15000"/>
            </a:spcAft>
            <a:buChar char="•"/>
          </a:pPr>
          <a:r>
            <a:rPr lang="en-GB" sz="1000" kern="1200"/>
            <a:t>Includes information  on how Biodiversity Mitigation Hierarchy followed &amp; explains any deviations</a:t>
          </a:r>
        </a:p>
        <a:p>
          <a:pPr marL="57150" lvl="1" indent="-57150" algn="l" defTabSz="444500">
            <a:lnSpc>
              <a:spcPct val="90000"/>
            </a:lnSpc>
            <a:spcBef>
              <a:spcPct val="0"/>
            </a:spcBef>
            <a:spcAft>
              <a:spcPct val="15000"/>
            </a:spcAft>
            <a:buChar char="•"/>
          </a:pPr>
          <a:r>
            <a:rPr lang="en-GB" sz="1000" kern="1200"/>
            <a:t>Pre &amp; Post Biodiversity Unit Value of site including Habitat Plans</a:t>
          </a:r>
        </a:p>
        <a:p>
          <a:pPr marL="57150" lvl="1" indent="-57150" algn="l" defTabSz="444500">
            <a:lnSpc>
              <a:spcPct val="90000"/>
            </a:lnSpc>
            <a:spcBef>
              <a:spcPct val="0"/>
            </a:spcBef>
            <a:spcAft>
              <a:spcPct val="15000"/>
            </a:spcAft>
            <a:buChar char="•"/>
          </a:pPr>
          <a:r>
            <a:rPr lang="en-GB" sz="1000" kern="1200"/>
            <a:t>Legal documentation evidencing securement of Registered Offsite Biodiversity Gain &amp; Biodiversity Unit value inc. Statutory Credits</a:t>
          </a:r>
        </a:p>
        <a:p>
          <a:pPr marL="57150" lvl="1" indent="-57150" algn="l" defTabSz="444500">
            <a:lnSpc>
              <a:spcPct val="90000"/>
            </a:lnSpc>
            <a:spcBef>
              <a:spcPct val="0"/>
            </a:spcBef>
            <a:spcAft>
              <a:spcPct val="15000"/>
            </a:spcAft>
            <a:buChar char="•"/>
          </a:pPr>
          <a:r>
            <a:rPr lang="en-GB" sz="1000" kern="1200"/>
            <a:t> Finalised Metric</a:t>
          </a:r>
        </a:p>
      </dsp:txBody>
      <dsp:txXfrm rot="-5400000">
        <a:off x="645885" y="3421616"/>
        <a:ext cx="7447366" cy="738142"/>
      </dsp:txXfrm>
    </dsp:sp>
    <dsp:sp modelId="{DAB28804-C654-4853-9534-EE9CB1C46BCC}">
      <dsp:nvSpPr>
        <dsp:cNvPr id="0" name=""/>
        <dsp:cNvSpPr/>
      </dsp:nvSpPr>
      <dsp:spPr>
        <a:xfrm rot="5400000">
          <a:off x="-138404" y="4471035"/>
          <a:ext cx="922694" cy="645885"/>
        </a:xfrm>
        <a:prstGeom prst="chevron">
          <a:avLst/>
        </a:prstGeom>
        <a:solidFill>
          <a:schemeClr val="accent1">
            <a:shade val="80000"/>
            <a:hueOff val="376574"/>
            <a:satOff val="-20188"/>
            <a:lumOff val="25774"/>
            <a:alphaOff val="0"/>
          </a:schemeClr>
        </a:solidFill>
        <a:ln w="19050" cap="rnd" cmpd="sng" algn="ctr">
          <a:solidFill>
            <a:schemeClr val="accent1">
              <a:shade val="80000"/>
              <a:hueOff val="376574"/>
              <a:satOff val="-20188"/>
              <a:lumOff val="2577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Habitat Management &amp; Monitoring Plan</a:t>
          </a:r>
        </a:p>
      </dsp:txBody>
      <dsp:txXfrm rot="-5400000">
        <a:off x="1" y="4655574"/>
        <a:ext cx="645885" cy="276809"/>
      </dsp:txXfrm>
    </dsp:sp>
    <dsp:sp modelId="{D4D673DE-5B1A-4B6E-B9B9-36AD399DD36F}">
      <dsp:nvSpPr>
        <dsp:cNvPr id="0" name=""/>
        <dsp:cNvSpPr/>
      </dsp:nvSpPr>
      <dsp:spPr>
        <a:xfrm rot="5400000">
          <a:off x="4089659" y="888858"/>
          <a:ext cx="599751" cy="7487298"/>
        </a:xfrm>
        <a:prstGeom prst="round2SameRect">
          <a:avLst/>
        </a:prstGeom>
        <a:solidFill>
          <a:schemeClr val="accent6">
            <a:lumMod val="40000"/>
            <a:lumOff val="60000"/>
            <a:alpha val="90000"/>
          </a:schemeClr>
        </a:solidFill>
        <a:ln w="19050" cap="rnd" cmpd="sng" algn="ctr">
          <a:solidFill>
            <a:schemeClr val="accent1">
              <a:shade val="80000"/>
              <a:hueOff val="376574"/>
              <a:satOff val="-20188"/>
              <a:lumOff val="257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b="1" kern="1200"/>
            <a:t>HMMP sets out HOW you will deliver, manage &amp; monitor the Onsite gains proposed</a:t>
          </a:r>
        </a:p>
        <a:p>
          <a:pPr marL="57150" lvl="1" indent="-57150" algn="l" defTabSz="444500">
            <a:lnSpc>
              <a:spcPct val="90000"/>
            </a:lnSpc>
            <a:spcBef>
              <a:spcPct val="0"/>
            </a:spcBef>
            <a:spcAft>
              <a:spcPct val="15000"/>
            </a:spcAft>
            <a:buChar char="•"/>
          </a:pPr>
          <a:r>
            <a:rPr lang="en-GB" sz="1000" kern="1200"/>
            <a:t>Required for "Significant" onsite Gains (which covers most things)</a:t>
          </a:r>
        </a:p>
        <a:p>
          <a:pPr marL="57150" lvl="1" indent="-57150" algn="l" defTabSz="444500">
            <a:lnSpc>
              <a:spcPct val="90000"/>
            </a:lnSpc>
            <a:spcBef>
              <a:spcPct val="0"/>
            </a:spcBef>
            <a:spcAft>
              <a:spcPct val="15000"/>
            </a:spcAft>
            <a:buChar char="•"/>
          </a:pPr>
          <a:r>
            <a:rPr lang="en-GB" sz="1000" kern="1200" dirty="0"/>
            <a:t>Template available but don't have to use</a:t>
          </a:r>
        </a:p>
        <a:p>
          <a:pPr marL="57150" lvl="1" indent="-57150" algn="l" defTabSz="444500">
            <a:lnSpc>
              <a:spcPct val="90000"/>
            </a:lnSpc>
            <a:spcBef>
              <a:spcPct val="0"/>
            </a:spcBef>
            <a:spcAft>
              <a:spcPct val="15000"/>
            </a:spcAft>
            <a:buChar char="•"/>
          </a:pPr>
          <a:r>
            <a:rPr lang="en-GB" sz="1000" kern="1200"/>
            <a:t>Requires detail/evidence of whether Habitat type/condition is achievable</a:t>
          </a:r>
        </a:p>
      </dsp:txBody>
      <dsp:txXfrm rot="-5400000">
        <a:off x="645886" y="4361909"/>
        <a:ext cx="7458021" cy="541197"/>
      </dsp:txXfrm>
    </dsp:sp>
    <dsp:sp modelId="{17F8722A-38BF-4848-9770-B2BA7C92F819}">
      <dsp:nvSpPr>
        <dsp:cNvPr id="0" name=""/>
        <dsp:cNvSpPr/>
      </dsp:nvSpPr>
      <dsp:spPr>
        <a:xfrm rot="5400000">
          <a:off x="-138404" y="5312855"/>
          <a:ext cx="922694" cy="645885"/>
        </a:xfrm>
        <a:prstGeom prst="chevron">
          <a:avLst/>
        </a:prstGeom>
        <a:solidFill>
          <a:schemeClr val="accent1">
            <a:shade val="80000"/>
            <a:hueOff val="451889"/>
            <a:satOff val="-24226"/>
            <a:lumOff val="30929"/>
            <a:alphaOff val="0"/>
          </a:schemeClr>
        </a:solidFill>
        <a:ln w="19050" cap="rnd" cmpd="sng" algn="ctr">
          <a:solidFill>
            <a:schemeClr val="accent1">
              <a:shade val="80000"/>
              <a:hueOff val="451889"/>
              <a:satOff val="-24226"/>
              <a:lumOff val="3092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a:t>Commence Project</a:t>
          </a:r>
        </a:p>
      </dsp:txBody>
      <dsp:txXfrm rot="-5400000">
        <a:off x="1" y="5497394"/>
        <a:ext cx="645885" cy="276809"/>
      </dsp:txXfrm>
    </dsp:sp>
    <dsp:sp modelId="{14647ED9-3597-4815-BB49-4BB1A9F643CF}">
      <dsp:nvSpPr>
        <dsp:cNvPr id="0" name=""/>
        <dsp:cNvSpPr/>
      </dsp:nvSpPr>
      <dsp:spPr>
        <a:xfrm rot="5400000">
          <a:off x="4089659" y="1730678"/>
          <a:ext cx="599751" cy="7487298"/>
        </a:xfrm>
        <a:prstGeom prst="round2SameRect">
          <a:avLst/>
        </a:prstGeom>
        <a:solidFill>
          <a:schemeClr val="lt1">
            <a:alpha val="90000"/>
            <a:hueOff val="0"/>
            <a:satOff val="0"/>
            <a:lumOff val="0"/>
            <a:alphaOff val="0"/>
          </a:schemeClr>
        </a:solidFill>
        <a:ln w="19050" cap="rnd" cmpd="sng" algn="ctr">
          <a:solidFill>
            <a:schemeClr val="accent1">
              <a:shade val="80000"/>
              <a:hueOff val="451889"/>
              <a:satOff val="-24226"/>
              <a:lumOff val="309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en-GB" sz="1050" kern="1200"/>
            <a:t>Submit BGP &amp; HMMP to LPA for approval</a:t>
          </a:r>
        </a:p>
        <a:p>
          <a:pPr marL="57150" lvl="1" indent="-57150" algn="l" defTabSz="466725">
            <a:lnSpc>
              <a:spcPct val="90000"/>
            </a:lnSpc>
            <a:spcBef>
              <a:spcPct val="0"/>
            </a:spcBef>
            <a:spcAft>
              <a:spcPct val="15000"/>
            </a:spcAft>
            <a:buChar char="•"/>
          </a:pPr>
          <a:r>
            <a:rPr lang="en-GB" sz="1050" kern="1200"/>
            <a:t>LPA approves (possibly with additional requirements) and discharges condition</a:t>
          </a:r>
        </a:p>
        <a:p>
          <a:pPr marL="57150" lvl="1" indent="-57150" algn="l" defTabSz="466725">
            <a:lnSpc>
              <a:spcPct val="90000"/>
            </a:lnSpc>
            <a:spcBef>
              <a:spcPct val="0"/>
            </a:spcBef>
            <a:spcAft>
              <a:spcPct val="15000"/>
            </a:spcAft>
            <a:buChar char="•"/>
          </a:pPr>
          <a:r>
            <a:rPr lang="en-GB" sz="1050" kern="1200"/>
            <a:t>Works commence</a:t>
          </a:r>
        </a:p>
      </dsp:txBody>
      <dsp:txXfrm rot="-5400000">
        <a:off x="645886" y="5203729"/>
        <a:ext cx="7458021" cy="5411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47E13-9DF7-42B7-B3A2-A30FE32E5031}">
      <dsp:nvSpPr>
        <dsp:cNvPr id="0" name=""/>
        <dsp:cNvSpPr/>
      </dsp:nvSpPr>
      <dsp:spPr>
        <a:xfrm rot="5400000">
          <a:off x="-121634" y="134630"/>
          <a:ext cx="810897" cy="567628"/>
        </a:xfrm>
        <a:prstGeom prst="chevron">
          <a:avLst/>
        </a:prstGeom>
        <a:solidFill>
          <a:schemeClr val="accent1">
            <a:shade val="80000"/>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Work out your units</a:t>
          </a:r>
        </a:p>
      </dsp:txBody>
      <dsp:txXfrm rot="-5400000">
        <a:off x="1" y="296809"/>
        <a:ext cx="567628" cy="243269"/>
      </dsp:txXfrm>
    </dsp:sp>
    <dsp:sp modelId="{C2CA8BC9-C1DB-40E4-BDD6-C221EA9B747A}">
      <dsp:nvSpPr>
        <dsp:cNvPr id="0" name=""/>
        <dsp:cNvSpPr/>
      </dsp:nvSpPr>
      <dsp:spPr>
        <a:xfrm rot="5400000">
          <a:off x="4086725" y="-3506101"/>
          <a:ext cx="527360" cy="7565555"/>
        </a:xfrm>
        <a:prstGeom prst="round2SameRect">
          <a:avLst/>
        </a:prstGeom>
        <a:solidFill>
          <a:schemeClr val="accent6">
            <a:lumMod val="40000"/>
            <a:lumOff val="60000"/>
            <a:alpha val="9000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en-GB" sz="1050" kern="1200" dirty="0">
              <a:solidFill>
                <a:prstClr val="black">
                  <a:hueOff val="0"/>
                  <a:satOff val="0"/>
                  <a:lumOff val="0"/>
                  <a:alphaOff val="0"/>
                </a:prstClr>
              </a:solidFill>
              <a:latin typeface="Calibri"/>
              <a:ea typeface="+mn-ea"/>
              <a:cs typeface="+mn-cs"/>
            </a:rPr>
            <a:t>Appoint Ecologist </a:t>
          </a:r>
        </a:p>
        <a:p>
          <a:pPr marL="57150" lvl="1" indent="-57150" algn="l" defTabSz="466725">
            <a:lnSpc>
              <a:spcPct val="90000"/>
            </a:lnSpc>
            <a:spcBef>
              <a:spcPct val="0"/>
            </a:spcBef>
            <a:spcAft>
              <a:spcPct val="15000"/>
            </a:spcAft>
            <a:buChar char="•"/>
          </a:pPr>
          <a:r>
            <a:rPr lang="en-GB" sz="1050" kern="1200" dirty="0">
              <a:solidFill>
                <a:prstClr val="black">
                  <a:hueOff val="0"/>
                  <a:satOff val="0"/>
                  <a:lumOff val="0"/>
                  <a:alphaOff val="0"/>
                </a:prstClr>
              </a:solidFill>
              <a:latin typeface="Calibri"/>
              <a:ea typeface="+mn-ea"/>
              <a:cs typeface="+mn-cs"/>
            </a:rPr>
            <a:t>Is Site located within Local Nature Recovery Strategy or other Locally Significant Environmental corridor</a:t>
          </a:r>
        </a:p>
        <a:p>
          <a:pPr marL="57150" lvl="1" indent="-57150" algn="l" defTabSz="466725">
            <a:lnSpc>
              <a:spcPct val="90000"/>
            </a:lnSpc>
            <a:spcBef>
              <a:spcPct val="0"/>
            </a:spcBef>
            <a:spcAft>
              <a:spcPct val="15000"/>
            </a:spcAft>
            <a:buChar char="•"/>
          </a:pPr>
          <a:r>
            <a:rPr lang="en-GB" sz="1050" kern="1200" dirty="0">
              <a:solidFill>
                <a:prstClr val="black">
                  <a:hueOff val="0"/>
                  <a:satOff val="0"/>
                  <a:lumOff val="0"/>
                  <a:alphaOff val="0"/>
                </a:prstClr>
              </a:solidFill>
              <a:latin typeface="Calibri"/>
              <a:ea typeface="+mn-ea"/>
              <a:cs typeface="+mn-cs"/>
            </a:rPr>
            <a:t>Create and enhance habitats that are appropriate to your site conditions and are in demand</a:t>
          </a:r>
        </a:p>
      </dsp:txBody>
      <dsp:txXfrm rot="-5400000">
        <a:off x="567628" y="38740"/>
        <a:ext cx="7539811" cy="475872"/>
      </dsp:txXfrm>
    </dsp:sp>
    <dsp:sp modelId="{CB15CD1C-DDE5-4E69-9EF2-FC5E156AD7D0}">
      <dsp:nvSpPr>
        <dsp:cNvPr id="0" name=""/>
        <dsp:cNvSpPr/>
      </dsp:nvSpPr>
      <dsp:spPr>
        <a:xfrm rot="5400000">
          <a:off x="-121634" y="874453"/>
          <a:ext cx="810897" cy="567628"/>
        </a:xfrm>
        <a:prstGeom prst="chevron">
          <a:avLst/>
        </a:prstGeom>
        <a:solidFill>
          <a:schemeClr val="accent1">
            <a:shade val="80000"/>
            <a:hueOff val="64556"/>
            <a:satOff val="-3461"/>
            <a:lumOff val="4418"/>
            <a:alphaOff val="0"/>
          </a:schemeClr>
        </a:solidFill>
        <a:ln w="19050" cap="rnd" cmpd="sng" algn="ctr">
          <a:solidFill>
            <a:schemeClr val="accent1">
              <a:shade val="80000"/>
              <a:hueOff val="64556"/>
              <a:satOff val="-3461"/>
              <a:lumOff val="441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Price your units</a:t>
          </a:r>
        </a:p>
      </dsp:txBody>
      <dsp:txXfrm rot="-5400000">
        <a:off x="1" y="1036632"/>
        <a:ext cx="567628" cy="243269"/>
      </dsp:txXfrm>
    </dsp:sp>
    <dsp:sp modelId="{61412442-ABE5-4C02-888D-6194703A213B}">
      <dsp:nvSpPr>
        <dsp:cNvPr id="0" name=""/>
        <dsp:cNvSpPr/>
      </dsp:nvSpPr>
      <dsp:spPr>
        <a:xfrm rot="5400000">
          <a:off x="4086864" y="-2766417"/>
          <a:ext cx="527083" cy="7565555"/>
        </a:xfrm>
        <a:prstGeom prst="round2SameRect">
          <a:avLst/>
        </a:prstGeom>
        <a:solidFill>
          <a:schemeClr val="lt1">
            <a:alpha val="90000"/>
            <a:hueOff val="0"/>
            <a:satOff val="0"/>
            <a:lumOff val="0"/>
            <a:alphaOff val="0"/>
          </a:schemeClr>
        </a:solidFill>
        <a:ln w="19050" cap="rnd" cmpd="sng" algn="ctr">
          <a:solidFill>
            <a:schemeClr val="accent1">
              <a:shade val="80000"/>
              <a:hueOff val="64556"/>
              <a:satOff val="-3461"/>
              <a:lumOff val="44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en-GB" sz="1050" kern="1200" dirty="0"/>
            <a:t>Unit providers set their own price</a:t>
          </a:r>
        </a:p>
        <a:p>
          <a:pPr marL="57150" lvl="1" indent="-57150" algn="l" defTabSz="466725">
            <a:lnSpc>
              <a:spcPct val="90000"/>
            </a:lnSpc>
            <a:spcBef>
              <a:spcPct val="0"/>
            </a:spcBef>
            <a:spcAft>
              <a:spcPct val="15000"/>
            </a:spcAft>
            <a:buChar char="•"/>
          </a:pPr>
          <a:r>
            <a:rPr lang="en-US" sz="1050" b="0" i="0" kern="1200" dirty="0"/>
            <a:t>It is important to ensure that the pricing covers all of the costs to register, create, manage and monitor units over a minimum of 30 years</a:t>
          </a:r>
          <a:endParaRPr lang="en-GB" sz="1050" kern="1200" dirty="0"/>
        </a:p>
      </dsp:txBody>
      <dsp:txXfrm rot="-5400000">
        <a:off x="567628" y="778549"/>
        <a:ext cx="7539825" cy="475623"/>
      </dsp:txXfrm>
    </dsp:sp>
    <dsp:sp modelId="{AFEA572D-605B-4928-8FEE-35C1979A24C3}">
      <dsp:nvSpPr>
        <dsp:cNvPr id="0" name=""/>
        <dsp:cNvSpPr/>
      </dsp:nvSpPr>
      <dsp:spPr>
        <a:xfrm rot="5400000">
          <a:off x="-121634" y="1614275"/>
          <a:ext cx="810897" cy="567628"/>
        </a:xfrm>
        <a:prstGeom prst="chevron">
          <a:avLst/>
        </a:prstGeom>
        <a:solidFill>
          <a:schemeClr val="accent1">
            <a:shade val="80000"/>
            <a:hueOff val="129111"/>
            <a:satOff val="-6922"/>
            <a:lumOff val="8837"/>
            <a:alphaOff val="0"/>
          </a:schemeClr>
        </a:solidFill>
        <a:ln w="19050" cap="rnd" cmpd="sng" algn="ctr">
          <a:solidFill>
            <a:schemeClr val="accent1">
              <a:shade val="80000"/>
              <a:hueOff val="129111"/>
              <a:satOff val="-6922"/>
              <a:lumOff val="883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Legally secure units</a:t>
          </a:r>
        </a:p>
      </dsp:txBody>
      <dsp:txXfrm rot="-5400000">
        <a:off x="1" y="1776454"/>
        <a:ext cx="567628" cy="243269"/>
      </dsp:txXfrm>
    </dsp:sp>
    <dsp:sp modelId="{14C02073-DFF3-4948-97C8-0525AE091B8F}">
      <dsp:nvSpPr>
        <dsp:cNvPr id="0" name=""/>
        <dsp:cNvSpPr/>
      </dsp:nvSpPr>
      <dsp:spPr>
        <a:xfrm rot="5400000">
          <a:off x="4086864" y="-2026595"/>
          <a:ext cx="527083" cy="7565555"/>
        </a:xfrm>
        <a:prstGeom prst="round2SameRect">
          <a:avLst/>
        </a:prstGeom>
        <a:solidFill>
          <a:schemeClr val="accent6">
            <a:lumMod val="40000"/>
            <a:lumOff val="60000"/>
            <a:alpha val="90000"/>
          </a:schemeClr>
        </a:solidFill>
        <a:ln w="19050" cap="rnd" cmpd="sng" algn="ctr">
          <a:solidFill>
            <a:schemeClr val="accent1">
              <a:shade val="80000"/>
              <a:hueOff val="129111"/>
              <a:satOff val="-6922"/>
              <a:lumOff val="88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en-GB" sz="1050" kern="1200" dirty="0"/>
            <a:t>Planning obligation with the local authority (section 106) or conservation covenant with a responsible body (Natural England)</a:t>
          </a:r>
        </a:p>
        <a:p>
          <a:pPr marL="57150" lvl="1" indent="-57150" algn="l" defTabSz="466725">
            <a:lnSpc>
              <a:spcPct val="90000"/>
            </a:lnSpc>
            <a:spcBef>
              <a:spcPct val="0"/>
            </a:spcBef>
            <a:spcAft>
              <a:spcPct val="15000"/>
            </a:spcAft>
            <a:buChar char="•"/>
          </a:pPr>
          <a:r>
            <a:rPr lang="en-GB" sz="1050" kern="1200" dirty="0"/>
            <a:t>Prepare a Habitat Management and Monitoring Plan (HMMP) and agree this with the LPA or responsible body</a:t>
          </a:r>
        </a:p>
      </dsp:txBody>
      <dsp:txXfrm rot="-5400000">
        <a:off x="567628" y="1518371"/>
        <a:ext cx="7539825" cy="475623"/>
      </dsp:txXfrm>
    </dsp:sp>
    <dsp:sp modelId="{2366CF27-2502-48AF-86AA-4013AB98D407}">
      <dsp:nvSpPr>
        <dsp:cNvPr id="0" name=""/>
        <dsp:cNvSpPr/>
      </dsp:nvSpPr>
      <dsp:spPr>
        <a:xfrm rot="5400000">
          <a:off x="-121634" y="2354097"/>
          <a:ext cx="810897" cy="567628"/>
        </a:xfrm>
        <a:prstGeom prst="chevron">
          <a:avLst/>
        </a:prstGeom>
        <a:solidFill>
          <a:schemeClr val="tx2"/>
        </a:solidFill>
        <a:ln w="19050" cap="rnd" cmpd="sng" algn="ctr">
          <a:solidFill>
            <a:schemeClr val="accent1">
              <a:shade val="80000"/>
              <a:hueOff val="193667"/>
              <a:satOff val="-10383"/>
              <a:lumOff val="1325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t>Find a buyer</a:t>
          </a:r>
        </a:p>
      </dsp:txBody>
      <dsp:txXfrm rot="-5400000">
        <a:off x="1" y="2516276"/>
        <a:ext cx="567628" cy="243269"/>
      </dsp:txXfrm>
    </dsp:sp>
    <dsp:sp modelId="{80B1C859-A3D0-448B-86AA-C870888641C7}">
      <dsp:nvSpPr>
        <dsp:cNvPr id="0" name=""/>
        <dsp:cNvSpPr/>
      </dsp:nvSpPr>
      <dsp:spPr>
        <a:xfrm rot="5400000">
          <a:off x="4086864" y="-1286773"/>
          <a:ext cx="527083" cy="7565555"/>
        </a:xfrm>
        <a:prstGeom prst="round2SameRect">
          <a:avLst/>
        </a:prstGeom>
        <a:solidFill>
          <a:schemeClr val="bg1"/>
        </a:solidFill>
        <a:ln w="19050" cap="rnd" cmpd="sng" algn="ctr">
          <a:solidFill>
            <a:schemeClr val="accent1">
              <a:shade val="80000"/>
              <a:hueOff val="193667"/>
              <a:satOff val="-10383"/>
              <a:lumOff val="1325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GB" sz="1100" kern="1200" dirty="0"/>
            <a:t>Consult a land agent, broker or other consultant</a:t>
          </a:r>
        </a:p>
        <a:p>
          <a:pPr marL="57150" lvl="1" indent="-57150" algn="l" defTabSz="488950">
            <a:lnSpc>
              <a:spcPct val="90000"/>
            </a:lnSpc>
            <a:spcBef>
              <a:spcPct val="0"/>
            </a:spcBef>
            <a:spcAft>
              <a:spcPct val="15000"/>
            </a:spcAft>
            <a:buChar char="•"/>
          </a:pPr>
          <a:r>
            <a:rPr lang="en-GB" sz="1100" kern="1200" dirty="0"/>
            <a:t>Speak with the LPA</a:t>
          </a:r>
        </a:p>
        <a:p>
          <a:pPr marL="57150" lvl="1" indent="-57150" algn="l" defTabSz="488950">
            <a:lnSpc>
              <a:spcPct val="90000"/>
            </a:lnSpc>
            <a:spcBef>
              <a:spcPct val="0"/>
            </a:spcBef>
            <a:spcAft>
              <a:spcPct val="15000"/>
            </a:spcAft>
            <a:buChar char="•"/>
          </a:pPr>
          <a:r>
            <a:rPr lang="en-GB" sz="1100" kern="1200" dirty="0"/>
            <a:t>Speak with developers</a:t>
          </a:r>
        </a:p>
      </dsp:txBody>
      <dsp:txXfrm rot="-5400000">
        <a:off x="567628" y="2258193"/>
        <a:ext cx="7539825" cy="475623"/>
      </dsp:txXfrm>
    </dsp:sp>
    <dsp:sp modelId="{070D28F8-63A7-41E7-AD78-DEBEF07C3BF3}">
      <dsp:nvSpPr>
        <dsp:cNvPr id="0" name=""/>
        <dsp:cNvSpPr/>
      </dsp:nvSpPr>
      <dsp:spPr>
        <a:xfrm rot="5400000">
          <a:off x="-121634" y="3189825"/>
          <a:ext cx="810897" cy="567628"/>
        </a:xfrm>
        <a:prstGeom prst="chevron">
          <a:avLst/>
        </a:prstGeom>
        <a:solidFill>
          <a:schemeClr val="accent1">
            <a:shade val="80000"/>
            <a:hueOff val="258222"/>
            <a:satOff val="-13843"/>
            <a:lumOff val="17674"/>
            <a:alphaOff val="0"/>
          </a:schemeClr>
        </a:solidFill>
        <a:ln w="19050" cap="rnd" cmpd="sng" algn="ctr">
          <a:solidFill>
            <a:schemeClr val="accent1">
              <a:shade val="80000"/>
              <a:hueOff val="258222"/>
              <a:satOff val="-13843"/>
              <a:lumOff val="1767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GB" sz="1050" kern="1200" dirty="0"/>
            <a:t>Sell your </a:t>
          </a:r>
          <a:r>
            <a:rPr lang="en-GB" sz="1050" b="0" kern="1200" dirty="0"/>
            <a:t>units</a:t>
          </a:r>
        </a:p>
      </dsp:txBody>
      <dsp:txXfrm rot="-5400000">
        <a:off x="1" y="3352004"/>
        <a:ext cx="567628" cy="243269"/>
      </dsp:txXfrm>
    </dsp:sp>
    <dsp:sp modelId="{9F5FA4C6-4F39-40CA-985C-670608E85BF3}">
      <dsp:nvSpPr>
        <dsp:cNvPr id="0" name=""/>
        <dsp:cNvSpPr/>
      </dsp:nvSpPr>
      <dsp:spPr>
        <a:xfrm rot="5400000">
          <a:off x="3990958" y="-451045"/>
          <a:ext cx="718894" cy="7565555"/>
        </a:xfrm>
        <a:prstGeom prst="round2SameRect">
          <a:avLst/>
        </a:prstGeom>
        <a:solidFill>
          <a:schemeClr val="lt1">
            <a:alpha val="90000"/>
            <a:hueOff val="0"/>
            <a:satOff val="0"/>
            <a:lumOff val="0"/>
            <a:alphaOff val="0"/>
          </a:schemeClr>
        </a:solidFill>
        <a:ln w="19050" cap="rnd" cmpd="sng" algn="ctr">
          <a:solidFill>
            <a:schemeClr val="accent1">
              <a:shade val="80000"/>
              <a:hueOff val="258222"/>
              <a:satOff val="-13843"/>
              <a:lumOff val="176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en-GB" sz="1050" b="0" kern="1200" dirty="0"/>
            <a:t>Seek legal advice</a:t>
          </a:r>
        </a:p>
        <a:p>
          <a:pPr marL="57150" lvl="1" indent="-57150" algn="l" defTabSz="466725">
            <a:lnSpc>
              <a:spcPct val="90000"/>
            </a:lnSpc>
            <a:spcBef>
              <a:spcPct val="0"/>
            </a:spcBef>
            <a:spcAft>
              <a:spcPct val="15000"/>
            </a:spcAft>
            <a:buChar char="•"/>
          </a:pPr>
          <a:r>
            <a:rPr lang="en-GB" sz="1050" b="0" kern="1200" dirty="0"/>
            <a:t>Price and payment terms to be agreed between the provider and buyer</a:t>
          </a:r>
        </a:p>
        <a:p>
          <a:pPr marL="57150" lvl="1" indent="-57150" algn="l" defTabSz="466725">
            <a:lnSpc>
              <a:spcPct val="90000"/>
            </a:lnSpc>
            <a:spcBef>
              <a:spcPct val="0"/>
            </a:spcBef>
            <a:spcAft>
              <a:spcPct val="15000"/>
            </a:spcAft>
            <a:buChar char="•"/>
          </a:pPr>
          <a:r>
            <a:rPr lang="en-GB" sz="1050" b="0" kern="1200" dirty="0"/>
            <a:t>Developer may not want to complete the sale until they are confident their gain plan will be approved</a:t>
          </a:r>
        </a:p>
      </dsp:txBody>
      <dsp:txXfrm rot="-5400000">
        <a:off x="567628" y="3007379"/>
        <a:ext cx="7530461" cy="648706"/>
      </dsp:txXfrm>
    </dsp:sp>
    <dsp:sp modelId="{DAB28804-C654-4853-9534-EE9CB1C46BCC}">
      <dsp:nvSpPr>
        <dsp:cNvPr id="0" name=""/>
        <dsp:cNvSpPr/>
      </dsp:nvSpPr>
      <dsp:spPr>
        <a:xfrm rot="5400000">
          <a:off x="-121634" y="3929647"/>
          <a:ext cx="810897" cy="567628"/>
        </a:xfrm>
        <a:prstGeom prst="chevron">
          <a:avLst/>
        </a:prstGeom>
        <a:solidFill>
          <a:schemeClr val="accent1">
            <a:shade val="80000"/>
            <a:hueOff val="322778"/>
            <a:satOff val="-17304"/>
            <a:lumOff val="22092"/>
            <a:alphaOff val="0"/>
          </a:schemeClr>
        </a:solidFill>
        <a:ln w="19050" cap="rnd" cmpd="sng" algn="ctr">
          <a:solidFill>
            <a:schemeClr val="accent1">
              <a:shade val="80000"/>
              <a:hueOff val="322778"/>
              <a:satOff val="-17304"/>
              <a:lumOff val="2209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t>Register your site</a:t>
          </a:r>
        </a:p>
      </dsp:txBody>
      <dsp:txXfrm rot="-5400000">
        <a:off x="1" y="4091826"/>
        <a:ext cx="567628" cy="243269"/>
      </dsp:txXfrm>
    </dsp:sp>
    <dsp:sp modelId="{D4D673DE-5B1A-4B6E-B9B9-36AD399DD36F}">
      <dsp:nvSpPr>
        <dsp:cNvPr id="0" name=""/>
        <dsp:cNvSpPr/>
      </dsp:nvSpPr>
      <dsp:spPr>
        <a:xfrm rot="5400000">
          <a:off x="4086864" y="288776"/>
          <a:ext cx="527083" cy="7565555"/>
        </a:xfrm>
        <a:prstGeom prst="round2SameRect">
          <a:avLst/>
        </a:prstGeom>
        <a:solidFill>
          <a:schemeClr val="lt1">
            <a:alpha val="90000"/>
            <a:hueOff val="0"/>
            <a:satOff val="0"/>
            <a:lumOff val="0"/>
            <a:alphaOff val="0"/>
          </a:schemeClr>
        </a:solidFill>
        <a:ln w="19050" cap="rnd" cmpd="sng" algn="ctr">
          <a:solidFill>
            <a:schemeClr val="accent1">
              <a:shade val="80000"/>
              <a:hueOff val="322778"/>
              <a:satOff val="-17304"/>
              <a:lumOff val="220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GB" sz="1100" kern="1200" dirty="0"/>
            <a:t>Register your land as a biodiversity gain site on the national register operated by Natural England</a:t>
          </a:r>
        </a:p>
        <a:p>
          <a:pPr marL="57150" lvl="1" indent="-57150" algn="l" defTabSz="488950">
            <a:lnSpc>
              <a:spcPct val="90000"/>
            </a:lnSpc>
            <a:spcBef>
              <a:spcPct val="0"/>
            </a:spcBef>
            <a:spcAft>
              <a:spcPct val="15000"/>
            </a:spcAft>
            <a:buChar char="•"/>
          </a:pPr>
          <a:r>
            <a:rPr lang="en-GB" sz="1100" kern="1200" dirty="0"/>
            <a:t>Used to prevent double counting, is not a matchmaking service</a:t>
          </a:r>
        </a:p>
      </dsp:txBody>
      <dsp:txXfrm rot="-5400000">
        <a:off x="567628" y="3833742"/>
        <a:ext cx="7539825" cy="475623"/>
      </dsp:txXfrm>
    </dsp:sp>
    <dsp:sp modelId="{17F8722A-38BF-4848-9770-B2BA7C92F819}">
      <dsp:nvSpPr>
        <dsp:cNvPr id="0" name=""/>
        <dsp:cNvSpPr/>
      </dsp:nvSpPr>
      <dsp:spPr>
        <a:xfrm rot="5400000">
          <a:off x="-121634" y="4669469"/>
          <a:ext cx="810897" cy="567628"/>
        </a:xfrm>
        <a:prstGeom prst="chevron">
          <a:avLst/>
        </a:prstGeom>
        <a:solidFill>
          <a:schemeClr val="accent1">
            <a:shade val="80000"/>
            <a:hueOff val="387334"/>
            <a:satOff val="-20765"/>
            <a:lumOff val="26511"/>
            <a:alphaOff val="0"/>
          </a:schemeClr>
        </a:solidFill>
        <a:ln w="19050" cap="rnd" cmpd="sng" algn="ctr">
          <a:solidFill>
            <a:schemeClr val="accent1">
              <a:shade val="80000"/>
              <a:hueOff val="387334"/>
              <a:satOff val="-20765"/>
              <a:lumOff val="2651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Record units to a development</a:t>
          </a:r>
        </a:p>
      </dsp:txBody>
      <dsp:txXfrm rot="-5400000">
        <a:off x="1" y="4831648"/>
        <a:ext cx="567628" cy="243269"/>
      </dsp:txXfrm>
    </dsp:sp>
    <dsp:sp modelId="{14647ED9-3597-4815-BB49-4BB1A9F643CF}">
      <dsp:nvSpPr>
        <dsp:cNvPr id="0" name=""/>
        <dsp:cNvSpPr/>
      </dsp:nvSpPr>
      <dsp:spPr>
        <a:xfrm rot="5400000">
          <a:off x="4086864" y="1028598"/>
          <a:ext cx="527083" cy="7565555"/>
        </a:xfrm>
        <a:prstGeom prst="round2SameRect">
          <a:avLst/>
        </a:prstGeom>
        <a:solidFill>
          <a:schemeClr val="lt1">
            <a:alpha val="90000"/>
            <a:hueOff val="0"/>
            <a:satOff val="0"/>
            <a:lumOff val="0"/>
            <a:alphaOff val="0"/>
          </a:schemeClr>
        </a:solidFill>
        <a:ln w="19050" cap="rnd" cmpd="sng" algn="ctr">
          <a:solidFill>
            <a:schemeClr val="accent1">
              <a:shade val="80000"/>
              <a:hueOff val="387334"/>
              <a:satOff val="-20765"/>
              <a:lumOff val="265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en-GB" sz="1050" kern="1200" dirty="0"/>
            <a:t>Record the allocation of land to a development on the register</a:t>
          </a:r>
        </a:p>
      </dsp:txBody>
      <dsp:txXfrm rot="-5400000">
        <a:off x="567628" y="4573564"/>
        <a:ext cx="7539825" cy="475623"/>
      </dsp:txXfrm>
    </dsp:sp>
    <dsp:sp modelId="{E2D95FDA-79B7-4757-BE92-393EDD807585}">
      <dsp:nvSpPr>
        <dsp:cNvPr id="0" name=""/>
        <dsp:cNvSpPr/>
      </dsp:nvSpPr>
      <dsp:spPr>
        <a:xfrm rot="5400000">
          <a:off x="-121634" y="5409291"/>
          <a:ext cx="810897" cy="567628"/>
        </a:xfrm>
        <a:prstGeom prst="chevron">
          <a:avLst/>
        </a:prstGeom>
        <a:solidFill>
          <a:schemeClr val="accent1">
            <a:shade val="80000"/>
            <a:hueOff val="451889"/>
            <a:satOff val="-24226"/>
            <a:lumOff val="30929"/>
            <a:alphaOff val="0"/>
          </a:schemeClr>
        </a:solidFill>
        <a:ln w="19050" cap="rnd" cmpd="sng" algn="ctr">
          <a:solidFill>
            <a:schemeClr val="accent1">
              <a:shade val="80000"/>
              <a:hueOff val="451889"/>
              <a:satOff val="-24226"/>
              <a:lumOff val="3092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GB" sz="1050" kern="1200" dirty="0"/>
            <a:t>Manage habitat</a:t>
          </a:r>
        </a:p>
      </dsp:txBody>
      <dsp:txXfrm rot="-5400000">
        <a:off x="1" y="5571470"/>
        <a:ext cx="567628" cy="243269"/>
      </dsp:txXfrm>
    </dsp:sp>
    <dsp:sp modelId="{29EE96FF-858B-4274-AD02-03DF00930CAD}">
      <dsp:nvSpPr>
        <dsp:cNvPr id="0" name=""/>
        <dsp:cNvSpPr/>
      </dsp:nvSpPr>
      <dsp:spPr>
        <a:xfrm rot="5400000">
          <a:off x="4086864" y="1768420"/>
          <a:ext cx="527083" cy="7565555"/>
        </a:xfrm>
        <a:prstGeom prst="round2SameRect">
          <a:avLst/>
        </a:prstGeom>
        <a:solidFill>
          <a:schemeClr val="accent6">
            <a:lumMod val="40000"/>
            <a:lumOff val="60000"/>
            <a:alpha val="90000"/>
          </a:schemeClr>
        </a:solidFill>
        <a:ln w="19050" cap="rnd" cmpd="sng" algn="ctr">
          <a:solidFill>
            <a:schemeClr val="accent1">
              <a:shade val="80000"/>
              <a:hueOff val="451889"/>
              <a:satOff val="-24226"/>
              <a:lumOff val="309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en-GB" sz="1050" kern="1200" dirty="0"/>
            <a:t>Units must be maintained for at least 30 years following the completion of habitat enhancement works as defined in your legal agreement</a:t>
          </a:r>
        </a:p>
      </dsp:txBody>
      <dsp:txXfrm rot="-5400000">
        <a:off x="567628" y="5313386"/>
        <a:ext cx="7539825" cy="4756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036D8-6E95-4E73-8359-0509CDCD8E3F}">
      <dsp:nvSpPr>
        <dsp:cNvPr id="0" name=""/>
        <dsp:cNvSpPr/>
      </dsp:nvSpPr>
      <dsp:spPr>
        <a:xfrm>
          <a:off x="4996656" y="1783966"/>
          <a:ext cx="3535171" cy="613542"/>
        </a:xfrm>
        <a:custGeom>
          <a:avLst/>
          <a:gdLst/>
          <a:ahLst/>
          <a:cxnLst/>
          <a:rect l="0" t="0" r="0" b="0"/>
          <a:pathLst>
            <a:path>
              <a:moveTo>
                <a:pt x="0" y="0"/>
              </a:moveTo>
              <a:lnTo>
                <a:pt x="0" y="306771"/>
              </a:lnTo>
              <a:lnTo>
                <a:pt x="3535171" y="306771"/>
              </a:lnTo>
              <a:lnTo>
                <a:pt x="3535171" y="61354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20D8AB-B0D1-4E6B-B0CE-CECD966C33AB}">
      <dsp:nvSpPr>
        <dsp:cNvPr id="0" name=""/>
        <dsp:cNvSpPr/>
      </dsp:nvSpPr>
      <dsp:spPr>
        <a:xfrm>
          <a:off x="4950936" y="1783966"/>
          <a:ext cx="91440" cy="613542"/>
        </a:xfrm>
        <a:custGeom>
          <a:avLst/>
          <a:gdLst/>
          <a:ahLst/>
          <a:cxnLst/>
          <a:rect l="0" t="0" r="0" b="0"/>
          <a:pathLst>
            <a:path>
              <a:moveTo>
                <a:pt x="45720" y="0"/>
              </a:moveTo>
              <a:lnTo>
                <a:pt x="45720" y="61354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105F69-7F52-46E5-8A0D-EB99327641E3}">
      <dsp:nvSpPr>
        <dsp:cNvPr id="0" name=""/>
        <dsp:cNvSpPr/>
      </dsp:nvSpPr>
      <dsp:spPr>
        <a:xfrm>
          <a:off x="1461485" y="1783966"/>
          <a:ext cx="3535171" cy="613542"/>
        </a:xfrm>
        <a:custGeom>
          <a:avLst/>
          <a:gdLst/>
          <a:ahLst/>
          <a:cxnLst/>
          <a:rect l="0" t="0" r="0" b="0"/>
          <a:pathLst>
            <a:path>
              <a:moveTo>
                <a:pt x="3535171" y="0"/>
              </a:moveTo>
              <a:lnTo>
                <a:pt x="3535171" y="306771"/>
              </a:lnTo>
              <a:lnTo>
                <a:pt x="0" y="306771"/>
              </a:lnTo>
              <a:lnTo>
                <a:pt x="0" y="61354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A01A0D-B824-4C92-90DF-F459F893E9A7}">
      <dsp:nvSpPr>
        <dsp:cNvPr id="0" name=""/>
        <dsp:cNvSpPr/>
      </dsp:nvSpPr>
      <dsp:spPr>
        <a:xfrm>
          <a:off x="3535842" y="323151"/>
          <a:ext cx="2921628" cy="146081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GB" sz="4000" kern="1200"/>
            <a:t>Biodiversity Unit (BU)</a:t>
          </a:r>
        </a:p>
      </dsp:txBody>
      <dsp:txXfrm>
        <a:off x="3535842" y="323151"/>
        <a:ext cx="2921628" cy="1460814"/>
      </dsp:txXfrm>
    </dsp:sp>
    <dsp:sp modelId="{EF4DB44B-3972-49DA-BDD2-9029F34E346E}">
      <dsp:nvSpPr>
        <dsp:cNvPr id="0" name=""/>
        <dsp:cNvSpPr/>
      </dsp:nvSpPr>
      <dsp:spPr>
        <a:xfrm>
          <a:off x="670" y="2397508"/>
          <a:ext cx="2921628" cy="1460814"/>
        </a:xfrm>
        <a:prstGeom prst="rect">
          <a:avLst/>
        </a:prstGeom>
        <a:solidFill>
          <a:srgbClr val="00B05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GB" sz="4000" kern="1200" dirty="0"/>
            <a:t>Habitat Unit (Area)</a:t>
          </a:r>
        </a:p>
      </dsp:txBody>
      <dsp:txXfrm>
        <a:off x="670" y="2397508"/>
        <a:ext cx="2921628" cy="1460814"/>
      </dsp:txXfrm>
    </dsp:sp>
    <dsp:sp modelId="{01B6B5B8-A5E7-44DF-8814-6C96D40AC94C}">
      <dsp:nvSpPr>
        <dsp:cNvPr id="0" name=""/>
        <dsp:cNvSpPr/>
      </dsp:nvSpPr>
      <dsp:spPr>
        <a:xfrm>
          <a:off x="3535842" y="2397508"/>
          <a:ext cx="2921628" cy="1460814"/>
        </a:xfrm>
        <a:prstGeom prst="rect">
          <a:avLst/>
        </a:prstGeom>
        <a:solidFill>
          <a:srgbClr val="302D2C"/>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GB" sz="4000" kern="1200" dirty="0"/>
            <a:t>Hedgerow Unit</a:t>
          </a:r>
        </a:p>
      </dsp:txBody>
      <dsp:txXfrm>
        <a:off x="3535842" y="2397508"/>
        <a:ext cx="2921628" cy="1460814"/>
      </dsp:txXfrm>
    </dsp:sp>
    <dsp:sp modelId="{77986320-AE17-41F5-B435-B6B0A8092C04}">
      <dsp:nvSpPr>
        <dsp:cNvPr id="0" name=""/>
        <dsp:cNvSpPr/>
      </dsp:nvSpPr>
      <dsp:spPr>
        <a:xfrm>
          <a:off x="7071013" y="2397508"/>
          <a:ext cx="2921628" cy="1460814"/>
        </a:xfrm>
        <a:prstGeom prst="rect">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GB" sz="4000" kern="1200" dirty="0"/>
            <a:t>Watercourse Unit</a:t>
          </a:r>
        </a:p>
      </dsp:txBody>
      <dsp:txXfrm>
        <a:off x="7071013" y="2397508"/>
        <a:ext cx="2921628" cy="146081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024" cy="496809"/>
          </a:xfrm>
          <a:prstGeom prst="rect">
            <a:avLst/>
          </a:prstGeom>
        </p:spPr>
        <p:txBody>
          <a:bodyPr vert="horz" lIns="91413" tIns="45706" rIns="91413" bIns="45706" rtlCol="0"/>
          <a:lstStyle>
            <a:lvl1pPr algn="l">
              <a:defRPr sz="1200"/>
            </a:lvl1pPr>
          </a:lstStyle>
          <a:p>
            <a:endParaRPr lang="en-GB"/>
          </a:p>
        </p:txBody>
      </p:sp>
      <p:sp>
        <p:nvSpPr>
          <p:cNvPr id="3" name="Date Placeholder 2"/>
          <p:cNvSpPr>
            <a:spLocks noGrp="1"/>
          </p:cNvSpPr>
          <p:nvPr>
            <p:ph type="dt" idx="1"/>
          </p:nvPr>
        </p:nvSpPr>
        <p:spPr>
          <a:xfrm>
            <a:off x="3847891" y="1"/>
            <a:ext cx="2945024" cy="496809"/>
          </a:xfrm>
          <a:prstGeom prst="rect">
            <a:avLst/>
          </a:prstGeom>
        </p:spPr>
        <p:txBody>
          <a:bodyPr vert="horz" lIns="91413" tIns="45706" rIns="91413" bIns="45706" rtlCol="0"/>
          <a:lstStyle>
            <a:lvl1pPr algn="r">
              <a:defRPr sz="1200"/>
            </a:lvl1pPr>
          </a:lstStyle>
          <a:p>
            <a:fld id="{49EDFA35-B025-4192-AE7A-62F296B27E13}" type="datetimeFigureOut">
              <a:rPr lang="en-GB" smtClean="0"/>
              <a:t>23/03/2024</a:t>
            </a:fld>
            <a:endParaRPr lang="en-GB"/>
          </a:p>
        </p:txBody>
      </p:sp>
      <p:sp>
        <p:nvSpPr>
          <p:cNvPr id="4" name="Slide Image Placeholder 3"/>
          <p:cNvSpPr>
            <a:spLocks noGrp="1" noRot="1" noChangeAspect="1"/>
          </p:cNvSpPr>
          <p:nvPr>
            <p:ph type="sldImg" idx="2"/>
          </p:nvPr>
        </p:nvSpPr>
        <p:spPr>
          <a:xfrm>
            <a:off x="423863" y="1243013"/>
            <a:ext cx="5946775" cy="3346450"/>
          </a:xfrm>
          <a:prstGeom prst="rect">
            <a:avLst/>
          </a:prstGeom>
          <a:noFill/>
          <a:ln w="12700">
            <a:solidFill>
              <a:prstClr val="black"/>
            </a:solidFill>
          </a:ln>
        </p:spPr>
        <p:txBody>
          <a:bodyPr vert="horz" lIns="91413" tIns="45706" rIns="91413" bIns="45706" rtlCol="0" anchor="ctr"/>
          <a:lstStyle/>
          <a:p>
            <a:endParaRPr lang="en-GB"/>
          </a:p>
        </p:txBody>
      </p:sp>
      <p:sp>
        <p:nvSpPr>
          <p:cNvPr id="5" name="Notes Placeholder 4"/>
          <p:cNvSpPr>
            <a:spLocks noGrp="1"/>
          </p:cNvSpPr>
          <p:nvPr>
            <p:ph type="body" sz="quarter" idx="3"/>
          </p:nvPr>
        </p:nvSpPr>
        <p:spPr>
          <a:xfrm>
            <a:off x="679133" y="4776026"/>
            <a:ext cx="5436235" cy="3907799"/>
          </a:xfrm>
          <a:prstGeom prst="rect">
            <a:avLst/>
          </a:prstGeom>
        </p:spPr>
        <p:txBody>
          <a:bodyPr vert="horz" lIns="91413" tIns="45706" rIns="91413" bIns="457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241"/>
            <a:ext cx="2945024" cy="496809"/>
          </a:xfrm>
          <a:prstGeom prst="rect">
            <a:avLst/>
          </a:prstGeom>
        </p:spPr>
        <p:txBody>
          <a:bodyPr vert="horz" lIns="91413" tIns="45706" rIns="91413" bIns="45706" rtlCol="0" anchor="b"/>
          <a:lstStyle>
            <a:lvl1pPr algn="l">
              <a:defRPr sz="1200"/>
            </a:lvl1pPr>
          </a:lstStyle>
          <a:p>
            <a:endParaRPr lang="en-GB"/>
          </a:p>
        </p:txBody>
      </p:sp>
      <p:sp>
        <p:nvSpPr>
          <p:cNvPr id="7" name="Slide Number Placeholder 6"/>
          <p:cNvSpPr>
            <a:spLocks noGrp="1"/>
          </p:cNvSpPr>
          <p:nvPr>
            <p:ph type="sldNum" sz="quarter" idx="5"/>
          </p:nvPr>
        </p:nvSpPr>
        <p:spPr>
          <a:xfrm>
            <a:off x="3847891" y="9428241"/>
            <a:ext cx="2945024" cy="496809"/>
          </a:xfrm>
          <a:prstGeom prst="rect">
            <a:avLst/>
          </a:prstGeom>
        </p:spPr>
        <p:txBody>
          <a:bodyPr vert="horz" lIns="91413" tIns="45706" rIns="91413" bIns="45706" rtlCol="0" anchor="b"/>
          <a:lstStyle>
            <a:lvl1pPr algn="r">
              <a:defRPr sz="1200"/>
            </a:lvl1pPr>
          </a:lstStyle>
          <a:p>
            <a:fld id="{4D00C6E3-ECFC-4EAB-9A6A-F9A6C23BDD3F}" type="slidenum">
              <a:rPr lang="en-GB" smtClean="0"/>
              <a:t>‹#›</a:t>
            </a:fld>
            <a:endParaRPr lang="en-GB"/>
          </a:p>
        </p:txBody>
      </p:sp>
    </p:spTree>
    <p:extLst>
      <p:ext uri="{BB962C8B-B14F-4D97-AF65-F5344CB8AC3E}">
        <p14:creationId xmlns:p14="http://schemas.microsoft.com/office/powerpoint/2010/main" val="2041247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00C6E3-ECFC-4EAB-9A6A-F9A6C23BDD3F}" type="slidenum">
              <a:rPr lang="en-GB" smtClean="0"/>
              <a:t>2</a:t>
            </a:fld>
            <a:endParaRPr lang="en-GB"/>
          </a:p>
        </p:txBody>
      </p:sp>
    </p:spTree>
    <p:extLst>
      <p:ext uri="{BB962C8B-B14F-4D97-AF65-F5344CB8AC3E}">
        <p14:creationId xmlns:p14="http://schemas.microsoft.com/office/powerpoint/2010/main" val="2386277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00C6E3-ECFC-4EAB-9A6A-F9A6C23BDD3F}" type="slidenum">
              <a:rPr lang="en-GB" smtClean="0"/>
              <a:t>11</a:t>
            </a:fld>
            <a:endParaRPr lang="en-GB"/>
          </a:p>
        </p:txBody>
      </p:sp>
    </p:spTree>
    <p:extLst>
      <p:ext uri="{BB962C8B-B14F-4D97-AF65-F5344CB8AC3E}">
        <p14:creationId xmlns:p14="http://schemas.microsoft.com/office/powerpoint/2010/main" val="2565959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00C6E3-ECFC-4EAB-9A6A-F9A6C23BDD3F}" type="slidenum">
              <a:rPr lang="en-GB" smtClean="0"/>
              <a:t>29</a:t>
            </a:fld>
            <a:endParaRPr lang="en-GB"/>
          </a:p>
        </p:txBody>
      </p:sp>
    </p:spTree>
    <p:extLst>
      <p:ext uri="{BB962C8B-B14F-4D97-AF65-F5344CB8AC3E}">
        <p14:creationId xmlns:p14="http://schemas.microsoft.com/office/powerpoint/2010/main" val="1503725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00C6E3-ECFC-4EAB-9A6A-F9A6C23BDD3F}" type="slidenum">
              <a:rPr lang="en-GB" smtClean="0"/>
              <a:t>3</a:t>
            </a:fld>
            <a:endParaRPr lang="en-GB"/>
          </a:p>
        </p:txBody>
      </p:sp>
    </p:spTree>
    <p:extLst>
      <p:ext uri="{BB962C8B-B14F-4D97-AF65-F5344CB8AC3E}">
        <p14:creationId xmlns:p14="http://schemas.microsoft.com/office/powerpoint/2010/main" val="3502406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00C6E3-ECFC-4EAB-9A6A-F9A6C23BDD3F}" type="slidenum">
              <a:rPr lang="en-GB" smtClean="0"/>
              <a:t>4</a:t>
            </a:fld>
            <a:endParaRPr lang="en-GB"/>
          </a:p>
        </p:txBody>
      </p:sp>
    </p:spTree>
    <p:extLst>
      <p:ext uri="{BB962C8B-B14F-4D97-AF65-F5344CB8AC3E}">
        <p14:creationId xmlns:p14="http://schemas.microsoft.com/office/powerpoint/2010/main" val="444749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D00C6E3-ECFC-4EAB-9A6A-F9A6C23BDD3F}" type="slidenum">
              <a:rPr lang="en-GB" smtClean="0"/>
              <a:t>5</a:t>
            </a:fld>
            <a:endParaRPr lang="en-GB"/>
          </a:p>
        </p:txBody>
      </p:sp>
    </p:spTree>
    <p:extLst>
      <p:ext uri="{BB962C8B-B14F-4D97-AF65-F5344CB8AC3E}">
        <p14:creationId xmlns:p14="http://schemas.microsoft.com/office/powerpoint/2010/main" val="3246326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00C6E3-ECFC-4EAB-9A6A-F9A6C23BDD3F}" type="slidenum">
              <a:rPr lang="en-GB" smtClean="0"/>
              <a:t>6</a:t>
            </a:fld>
            <a:endParaRPr lang="en-GB"/>
          </a:p>
        </p:txBody>
      </p:sp>
    </p:spTree>
    <p:extLst>
      <p:ext uri="{BB962C8B-B14F-4D97-AF65-F5344CB8AC3E}">
        <p14:creationId xmlns:p14="http://schemas.microsoft.com/office/powerpoint/2010/main" val="3135477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99" indent="-171399">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D00C6E3-ECFC-4EAB-9A6A-F9A6C23BDD3F}" type="slidenum">
              <a:rPr lang="en-GB" smtClean="0"/>
              <a:t>7</a:t>
            </a:fld>
            <a:endParaRPr lang="en-GB"/>
          </a:p>
        </p:txBody>
      </p:sp>
    </p:spTree>
    <p:extLst>
      <p:ext uri="{BB962C8B-B14F-4D97-AF65-F5344CB8AC3E}">
        <p14:creationId xmlns:p14="http://schemas.microsoft.com/office/powerpoint/2010/main" val="3514800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99" indent="-171399">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D00C6E3-ECFC-4EAB-9A6A-F9A6C23BDD3F}" type="slidenum">
              <a:rPr lang="en-GB" smtClean="0"/>
              <a:t>8</a:t>
            </a:fld>
            <a:endParaRPr lang="en-GB"/>
          </a:p>
        </p:txBody>
      </p:sp>
    </p:spTree>
    <p:extLst>
      <p:ext uri="{BB962C8B-B14F-4D97-AF65-F5344CB8AC3E}">
        <p14:creationId xmlns:p14="http://schemas.microsoft.com/office/powerpoint/2010/main" val="1375537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00C6E3-ECFC-4EAB-9A6A-F9A6C23BDD3F}" type="slidenum">
              <a:rPr lang="en-GB" smtClean="0"/>
              <a:t>9</a:t>
            </a:fld>
            <a:endParaRPr lang="en-GB"/>
          </a:p>
        </p:txBody>
      </p:sp>
    </p:spTree>
    <p:extLst>
      <p:ext uri="{BB962C8B-B14F-4D97-AF65-F5344CB8AC3E}">
        <p14:creationId xmlns:p14="http://schemas.microsoft.com/office/powerpoint/2010/main" val="100553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00C6E3-ECFC-4EAB-9A6A-F9A6C23BDD3F}" type="slidenum">
              <a:rPr lang="en-GB" smtClean="0"/>
              <a:t>10</a:t>
            </a:fld>
            <a:endParaRPr lang="en-GB"/>
          </a:p>
        </p:txBody>
      </p:sp>
    </p:spTree>
    <p:extLst>
      <p:ext uri="{BB962C8B-B14F-4D97-AF65-F5344CB8AC3E}">
        <p14:creationId xmlns:p14="http://schemas.microsoft.com/office/powerpoint/2010/main" val="1492937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E6547F1-A98C-477A-90A2-83BF642C9F4F}" type="datetime1">
              <a:rPr lang="en-GB" smtClean="0"/>
              <a:t>23/03/2024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74462FA-829C-423C-AB88-E385BA2A441A}" type="slidenum">
              <a:rPr lang="en-GB" smtClean="0"/>
              <a:t>‹#›</a:t>
            </a:fld>
            <a:endParaRPr lang="en-GB" dirty="0"/>
          </a:p>
        </p:txBody>
      </p:sp>
    </p:spTree>
    <p:extLst>
      <p:ext uri="{BB962C8B-B14F-4D97-AF65-F5344CB8AC3E}">
        <p14:creationId xmlns:p14="http://schemas.microsoft.com/office/powerpoint/2010/main" val="1094398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3CB02E-27D1-42FF-8C08-10AC0F27C12C}" type="datetime1">
              <a:rPr lang="en-GB" smtClean="0"/>
              <a:t>23/03/2024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74462FA-829C-423C-AB88-E385BA2A441A}" type="slidenum">
              <a:rPr lang="en-GB" smtClean="0"/>
              <a:t>‹#›</a:t>
            </a:fld>
            <a:endParaRPr lang="en-GB" dirty="0"/>
          </a:p>
        </p:txBody>
      </p:sp>
    </p:spTree>
    <p:extLst>
      <p:ext uri="{BB962C8B-B14F-4D97-AF65-F5344CB8AC3E}">
        <p14:creationId xmlns:p14="http://schemas.microsoft.com/office/powerpoint/2010/main" val="827714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47B75B-D308-4909-AC95-CE38923B940E}" type="datetime1">
              <a:rPr lang="en-GB" smtClean="0"/>
              <a:t>23/03/2024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74462FA-829C-423C-AB88-E385BA2A441A}" type="slidenum">
              <a:rPr lang="en-GB" smtClean="0"/>
              <a:t>‹#›</a:t>
            </a:fld>
            <a:endParaRPr lang="en-GB"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772393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AAB95C-46FC-497E-B1EA-C01148B5F587}" type="datetime1">
              <a:rPr lang="en-GB" smtClean="0"/>
              <a:t>23/03/2024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74462FA-829C-423C-AB88-E385BA2A441A}" type="slidenum">
              <a:rPr lang="en-GB" smtClean="0"/>
              <a:t>‹#›</a:t>
            </a:fld>
            <a:endParaRPr lang="en-GB" dirty="0"/>
          </a:p>
        </p:txBody>
      </p:sp>
    </p:spTree>
    <p:extLst>
      <p:ext uri="{BB962C8B-B14F-4D97-AF65-F5344CB8AC3E}">
        <p14:creationId xmlns:p14="http://schemas.microsoft.com/office/powerpoint/2010/main" val="893853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4855A5-4F10-4D42-8E01-09B62249D57A}" type="datetime1">
              <a:rPr lang="en-GB" smtClean="0"/>
              <a:t>23/03/2024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74462FA-829C-423C-AB88-E385BA2A441A}" type="slidenum">
              <a:rPr lang="en-GB" smtClean="0"/>
              <a:t>‹#›</a:t>
            </a:fld>
            <a:endParaRPr lang="en-GB"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97057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0D04A8-8A0E-4A47-A779-E1F8E692A2E9}" type="datetime1">
              <a:rPr lang="en-GB" smtClean="0"/>
              <a:t>23/03/2024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74462FA-829C-423C-AB88-E385BA2A441A}" type="slidenum">
              <a:rPr lang="en-GB" smtClean="0"/>
              <a:t>‹#›</a:t>
            </a:fld>
            <a:endParaRPr lang="en-GB" dirty="0"/>
          </a:p>
        </p:txBody>
      </p:sp>
    </p:spTree>
    <p:extLst>
      <p:ext uri="{BB962C8B-B14F-4D97-AF65-F5344CB8AC3E}">
        <p14:creationId xmlns:p14="http://schemas.microsoft.com/office/powerpoint/2010/main" val="3770781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418521-F424-4DD0-84B5-4330B28BE781}" type="datetime1">
              <a:rPr lang="en-GB" smtClean="0"/>
              <a:t>23/03/2024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74462FA-829C-423C-AB88-E385BA2A441A}" type="slidenum">
              <a:rPr lang="en-GB" smtClean="0"/>
              <a:t>‹#›</a:t>
            </a:fld>
            <a:endParaRPr lang="en-GB" dirty="0"/>
          </a:p>
        </p:txBody>
      </p:sp>
    </p:spTree>
    <p:extLst>
      <p:ext uri="{BB962C8B-B14F-4D97-AF65-F5344CB8AC3E}">
        <p14:creationId xmlns:p14="http://schemas.microsoft.com/office/powerpoint/2010/main" val="3553866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D8AAA3-E28D-4969-B059-31F8F374F58A}" type="datetime1">
              <a:rPr lang="en-GB" smtClean="0"/>
              <a:t>23/03/2024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74462FA-829C-423C-AB88-E385BA2A441A}" type="slidenum">
              <a:rPr lang="en-GB" smtClean="0"/>
              <a:t>‹#›</a:t>
            </a:fld>
            <a:endParaRPr lang="en-GB" dirty="0"/>
          </a:p>
        </p:txBody>
      </p:sp>
    </p:spTree>
    <p:extLst>
      <p:ext uri="{BB962C8B-B14F-4D97-AF65-F5344CB8AC3E}">
        <p14:creationId xmlns:p14="http://schemas.microsoft.com/office/powerpoint/2010/main" val="2522422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04C3E-EE48-7A63-CC1F-B70F30865120}"/>
              </a:ext>
            </a:extLst>
          </p:cNvPr>
          <p:cNvSpPr>
            <a:spLocks noGrp="1"/>
          </p:cNvSpPr>
          <p:nvPr>
            <p:ph type="title"/>
          </p:nvPr>
        </p:nvSpPr>
        <p:spPr>
          <a:xfrm>
            <a:off x="838200" y="747485"/>
            <a:ext cx="9993046" cy="1248227"/>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420212-88B9-EF89-646B-650F990A0141}"/>
              </a:ext>
            </a:extLst>
          </p:cNvPr>
          <p:cNvSpPr>
            <a:spLocks noGrp="1"/>
          </p:cNvSpPr>
          <p:nvPr>
            <p:ph idx="1"/>
          </p:nvPr>
        </p:nvSpPr>
        <p:spPr>
          <a:xfrm>
            <a:off x="838200" y="1995713"/>
            <a:ext cx="4735246" cy="4181249"/>
          </a:xfrm>
        </p:spPr>
        <p:txBody>
          <a:bodyPr/>
          <a:lstStyle>
            <a:lvl1pPr marL="0" indent="0">
              <a:buNone/>
              <a:defRPr sz="2000" spc="100" baseline="0">
                <a:latin typeface="+mj-lt"/>
              </a:defRPr>
            </a:lvl1pPr>
            <a:lvl2pPr marL="0" indent="0">
              <a:buNone/>
              <a:defRPr/>
            </a:lvl2pPr>
            <a:lvl3pPr marL="180975" indent="-180975">
              <a:defRPr/>
            </a:lvl3pPr>
            <a:lvl4pPr marL="536575" indent="-180975">
              <a:defRPr/>
            </a:lvl4pPr>
            <a:lvl5pPr marL="900113" indent="-180975">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012C91-3D2B-D32E-0B75-9C96489B125E}"/>
              </a:ext>
            </a:extLst>
          </p:cNvPr>
          <p:cNvSpPr>
            <a:spLocks noGrp="1"/>
          </p:cNvSpPr>
          <p:nvPr>
            <p:ph type="dt" sz="half" idx="10"/>
          </p:nvPr>
        </p:nvSpPr>
        <p:spPr/>
        <p:txBody>
          <a:bodyPr/>
          <a:lstStyle/>
          <a:p>
            <a:fld id="{3A0B61A0-8D74-4100-AD10-1B7B875DE2BA}" type="datetime1">
              <a:rPr lang="en-GB" smtClean="0"/>
              <a:t>23/03/2024</a:t>
            </a:fld>
            <a:endParaRPr lang="en-GB"/>
          </a:p>
        </p:txBody>
      </p:sp>
      <p:sp>
        <p:nvSpPr>
          <p:cNvPr id="5" name="Footer Placeholder 4">
            <a:extLst>
              <a:ext uri="{FF2B5EF4-FFF2-40B4-BE49-F238E27FC236}">
                <a16:creationId xmlns:a16="http://schemas.microsoft.com/office/drawing/2014/main" id="{1729215F-902D-C80B-B0A4-7EFA4F4AE2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A5CCC7-840E-B296-882C-E34B63448FB7}"/>
              </a:ext>
            </a:extLst>
          </p:cNvPr>
          <p:cNvSpPr>
            <a:spLocks noGrp="1"/>
          </p:cNvSpPr>
          <p:nvPr>
            <p:ph type="sldNum" sz="quarter" idx="12"/>
          </p:nvPr>
        </p:nvSpPr>
        <p:spPr/>
        <p:txBody>
          <a:bodyPr/>
          <a:lstStyle/>
          <a:p>
            <a:fld id="{C3FF86D2-6AD7-4548-BB84-CEB490D5FD6D}" type="slidenum">
              <a:rPr lang="en-GB" smtClean="0"/>
              <a:t>‹#›</a:t>
            </a:fld>
            <a:endParaRPr lang="en-GB"/>
          </a:p>
        </p:txBody>
      </p:sp>
      <p:sp>
        <p:nvSpPr>
          <p:cNvPr id="7" name="Content Placeholder 2">
            <a:extLst>
              <a:ext uri="{FF2B5EF4-FFF2-40B4-BE49-F238E27FC236}">
                <a16:creationId xmlns:a16="http://schemas.microsoft.com/office/drawing/2014/main" id="{AF24EB81-E0C3-222F-D816-C356623A0875}"/>
              </a:ext>
            </a:extLst>
          </p:cNvPr>
          <p:cNvSpPr>
            <a:spLocks noGrp="1"/>
          </p:cNvSpPr>
          <p:nvPr>
            <p:ph idx="13"/>
          </p:nvPr>
        </p:nvSpPr>
        <p:spPr>
          <a:xfrm>
            <a:off x="6096000" y="1995713"/>
            <a:ext cx="4735246" cy="4181249"/>
          </a:xfrm>
        </p:spPr>
        <p:txBody>
          <a:bodyPr/>
          <a:lstStyle>
            <a:lvl1pPr marL="0" indent="0">
              <a:buNone/>
              <a:defRPr sz="2000" spc="100" baseline="0">
                <a:latin typeface="+mj-lt"/>
              </a:defRPr>
            </a:lvl1pPr>
            <a:lvl2pPr marL="0" indent="0">
              <a:buNone/>
              <a:defRPr/>
            </a:lvl2pPr>
            <a:lvl3pPr marL="180975" indent="-180975">
              <a:defRPr/>
            </a:lvl3pPr>
            <a:lvl4pPr marL="536575" indent="-180975">
              <a:defRPr/>
            </a:lvl4pPr>
            <a:lvl5pPr marL="900113" indent="-180975">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636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Content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04C3E-EE48-7A63-CC1F-B70F30865120}"/>
              </a:ext>
            </a:extLst>
          </p:cNvPr>
          <p:cNvSpPr>
            <a:spLocks noGrp="1"/>
          </p:cNvSpPr>
          <p:nvPr>
            <p:ph type="title"/>
          </p:nvPr>
        </p:nvSpPr>
        <p:spPr>
          <a:xfrm>
            <a:off x="838200" y="747485"/>
            <a:ext cx="9993046" cy="1248227"/>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420212-88B9-EF89-646B-650F990A0141}"/>
              </a:ext>
            </a:extLst>
          </p:cNvPr>
          <p:cNvSpPr>
            <a:spLocks noGrp="1"/>
          </p:cNvSpPr>
          <p:nvPr>
            <p:ph idx="1"/>
          </p:nvPr>
        </p:nvSpPr>
        <p:spPr>
          <a:xfrm>
            <a:off x="838200" y="1995713"/>
            <a:ext cx="4735246" cy="4181249"/>
          </a:xfrm>
        </p:spPr>
        <p:txBody>
          <a:bodyPr/>
          <a:lstStyle>
            <a:lvl1pPr marL="0" indent="0">
              <a:buNone/>
              <a:defRPr sz="2000" spc="100" baseline="0">
                <a:latin typeface="+mj-lt"/>
              </a:defRPr>
            </a:lvl1pPr>
            <a:lvl2pPr marL="0" indent="0">
              <a:buNone/>
              <a:defRPr/>
            </a:lvl2pPr>
            <a:lvl3pPr marL="180975" indent="-180975">
              <a:defRPr/>
            </a:lvl3pPr>
            <a:lvl4pPr marL="536575" indent="-180975">
              <a:defRPr/>
            </a:lvl4pPr>
            <a:lvl5pPr marL="900113" indent="-180975">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012C91-3D2B-D32E-0B75-9C96489B125E}"/>
              </a:ext>
            </a:extLst>
          </p:cNvPr>
          <p:cNvSpPr>
            <a:spLocks noGrp="1"/>
          </p:cNvSpPr>
          <p:nvPr>
            <p:ph type="dt" sz="half" idx="10"/>
          </p:nvPr>
        </p:nvSpPr>
        <p:spPr/>
        <p:txBody>
          <a:bodyPr/>
          <a:lstStyle/>
          <a:p>
            <a:fld id="{B7C9005D-BD27-4506-8DBA-1C4488D69048}" type="datetime1">
              <a:rPr lang="en-GB" smtClean="0"/>
              <a:t>23/03/2024</a:t>
            </a:fld>
            <a:endParaRPr lang="en-GB"/>
          </a:p>
        </p:txBody>
      </p:sp>
      <p:sp>
        <p:nvSpPr>
          <p:cNvPr id="5" name="Footer Placeholder 4">
            <a:extLst>
              <a:ext uri="{FF2B5EF4-FFF2-40B4-BE49-F238E27FC236}">
                <a16:creationId xmlns:a16="http://schemas.microsoft.com/office/drawing/2014/main" id="{1729215F-902D-C80B-B0A4-7EFA4F4AE2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A5CCC7-840E-B296-882C-E34B63448FB7}"/>
              </a:ext>
            </a:extLst>
          </p:cNvPr>
          <p:cNvSpPr>
            <a:spLocks noGrp="1"/>
          </p:cNvSpPr>
          <p:nvPr>
            <p:ph type="sldNum" sz="quarter" idx="12"/>
          </p:nvPr>
        </p:nvSpPr>
        <p:spPr/>
        <p:txBody>
          <a:bodyPr/>
          <a:lstStyle/>
          <a:p>
            <a:fld id="{C3FF86D2-6AD7-4548-BB84-CEB490D5FD6D}" type="slidenum">
              <a:rPr lang="en-GB" smtClean="0"/>
              <a:t>‹#›</a:t>
            </a:fld>
            <a:endParaRPr lang="en-GB"/>
          </a:p>
        </p:txBody>
      </p:sp>
      <p:sp>
        <p:nvSpPr>
          <p:cNvPr id="10" name="Picture Placeholder 8">
            <a:extLst>
              <a:ext uri="{FF2B5EF4-FFF2-40B4-BE49-F238E27FC236}">
                <a16:creationId xmlns:a16="http://schemas.microsoft.com/office/drawing/2014/main" id="{0CD06E98-A0BC-B43D-00C3-2D9E349B5871}"/>
              </a:ext>
            </a:extLst>
          </p:cNvPr>
          <p:cNvSpPr>
            <a:spLocks noGrp="1"/>
          </p:cNvSpPr>
          <p:nvPr>
            <p:ph type="pic" sz="quarter" idx="14"/>
          </p:nvPr>
        </p:nvSpPr>
        <p:spPr>
          <a:xfrm>
            <a:off x="6096000" y="1690694"/>
            <a:ext cx="4735513" cy="4181475"/>
          </a:xfrm>
        </p:spPr>
        <p:txBody>
          <a:bodyPr/>
          <a:lstStyle/>
          <a:p>
            <a:r>
              <a:rPr lang="en-US"/>
              <a:t>Click icon to add picture</a:t>
            </a:r>
            <a:endParaRPr lang="en-GB"/>
          </a:p>
        </p:txBody>
      </p:sp>
    </p:spTree>
    <p:extLst>
      <p:ext uri="{BB962C8B-B14F-4D97-AF65-F5344CB8AC3E}">
        <p14:creationId xmlns:p14="http://schemas.microsoft.com/office/powerpoint/2010/main" val="106008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 x Image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04C3E-EE48-7A63-CC1F-B70F30865120}"/>
              </a:ext>
            </a:extLst>
          </p:cNvPr>
          <p:cNvSpPr>
            <a:spLocks noGrp="1"/>
          </p:cNvSpPr>
          <p:nvPr>
            <p:ph type="title"/>
          </p:nvPr>
        </p:nvSpPr>
        <p:spPr>
          <a:xfrm>
            <a:off x="838200" y="747486"/>
            <a:ext cx="9993046" cy="1016002"/>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10012C91-3D2B-D32E-0B75-9C96489B125E}"/>
              </a:ext>
            </a:extLst>
          </p:cNvPr>
          <p:cNvSpPr>
            <a:spLocks noGrp="1"/>
          </p:cNvSpPr>
          <p:nvPr>
            <p:ph type="dt" sz="half" idx="10"/>
          </p:nvPr>
        </p:nvSpPr>
        <p:spPr/>
        <p:txBody>
          <a:bodyPr/>
          <a:lstStyle/>
          <a:p>
            <a:fld id="{91876917-B3B8-48DD-89E3-C0AD697434AE}" type="datetime1">
              <a:rPr lang="en-GB" smtClean="0"/>
              <a:t>23/03/2024</a:t>
            </a:fld>
            <a:endParaRPr lang="en-GB"/>
          </a:p>
        </p:txBody>
      </p:sp>
      <p:sp>
        <p:nvSpPr>
          <p:cNvPr id="5" name="Footer Placeholder 4">
            <a:extLst>
              <a:ext uri="{FF2B5EF4-FFF2-40B4-BE49-F238E27FC236}">
                <a16:creationId xmlns:a16="http://schemas.microsoft.com/office/drawing/2014/main" id="{1729215F-902D-C80B-B0A4-7EFA4F4AE2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A5CCC7-840E-B296-882C-E34B63448FB7}"/>
              </a:ext>
            </a:extLst>
          </p:cNvPr>
          <p:cNvSpPr>
            <a:spLocks noGrp="1"/>
          </p:cNvSpPr>
          <p:nvPr>
            <p:ph type="sldNum" sz="quarter" idx="12"/>
          </p:nvPr>
        </p:nvSpPr>
        <p:spPr/>
        <p:txBody>
          <a:bodyPr/>
          <a:lstStyle/>
          <a:p>
            <a:fld id="{C3FF86D2-6AD7-4548-BB84-CEB490D5FD6D}" type="slidenum">
              <a:rPr lang="en-GB" smtClean="0"/>
              <a:t>‹#›</a:t>
            </a:fld>
            <a:endParaRPr lang="en-GB"/>
          </a:p>
        </p:txBody>
      </p:sp>
      <p:sp>
        <p:nvSpPr>
          <p:cNvPr id="10" name="Picture Placeholder 8">
            <a:extLst>
              <a:ext uri="{FF2B5EF4-FFF2-40B4-BE49-F238E27FC236}">
                <a16:creationId xmlns:a16="http://schemas.microsoft.com/office/drawing/2014/main" id="{0CD06E98-A0BC-B43D-00C3-2D9E349B5871}"/>
              </a:ext>
            </a:extLst>
          </p:cNvPr>
          <p:cNvSpPr>
            <a:spLocks noGrp="1"/>
          </p:cNvSpPr>
          <p:nvPr>
            <p:ph type="pic" sz="quarter" idx="14"/>
          </p:nvPr>
        </p:nvSpPr>
        <p:spPr>
          <a:xfrm>
            <a:off x="838200" y="1763488"/>
            <a:ext cx="4735246" cy="3842088"/>
          </a:xfrm>
        </p:spPr>
        <p:txBody>
          <a:bodyPr/>
          <a:lstStyle/>
          <a:p>
            <a:r>
              <a:rPr lang="en-US"/>
              <a:t>Click icon to add picture</a:t>
            </a:r>
            <a:endParaRPr lang="en-GB"/>
          </a:p>
        </p:txBody>
      </p:sp>
      <p:sp>
        <p:nvSpPr>
          <p:cNvPr id="3" name="Picture Placeholder 8">
            <a:extLst>
              <a:ext uri="{FF2B5EF4-FFF2-40B4-BE49-F238E27FC236}">
                <a16:creationId xmlns:a16="http://schemas.microsoft.com/office/drawing/2014/main" id="{6A0B93F9-0304-34A6-B5C9-86888B8554A7}"/>
              </a:ext>
            </a:extLst>
          </p:cNvPr>
          <p:cNvSpPr>
            <a:spLocks noGrp="1"/>
          </p:cNvSpPr>
          <p:nvPr>
            <p:ph type="pic" sz="quarter" idx="15"/>
          </p:nvPr>
        </p:nvSpPr>
        <p:spPr>
          <a:xfrm>
            <a:off x="6096000" y="1763488"/>
            <a:ext cx="4735246" cy="3842088"/>
          </a:xfrm>
        </p:spPr>
        <p:txBody>
          <a:bodyPr/>
          <a:lstStyle/>
          <a:p>
            <a:r>
              <a:rPr lang="en-US"/>
              <a:t>Click icon to add picture</a:t>
            </a:r>
            <a:endParaRPr lang="en-GB"/>
          </a:p>
        </p:txBody>
      </p:sp>
      <p:sp>
        <p:nvSpPr>
          <p:cNvPr id="8" name="Text Placeholder 7">
            <a:extLst>
              <a:ext uri="{FF2B5EF4-FFF2-40B4-BE49-F238E27FC236}">
                <a16:creationId xmlns:a16="http://schemas.microsoft.com/office/drawing/2014/main" id="{657A1884-BE90-B99A-AEDF-84B7CB05947E}"/>
              </a:ext>
            </a:extLst>
          </p:cNvPr>
          <p:cNvSpPr>
            <a:spLocks noGrp="1"/>
          </p:cNvSpPr>
          <p:nvPr>
            <p:ph type="body" sz="quarter" idx="16"/>
          </p:nvPr>
        </p:nvSpPr>
        <p:spPr>
          <a:xfrm>
            <a:off x="838200" y="5670888"/>
            <a:ext cx="4735246" cy="533968"/>
          </a:xfrm>
        </p:spPr>
        <p:txBody>
          <a:bodyPr>
            <a:normAutofit/>
          </a:bodyPr>
          <a:lstStyle>
            <a:lvl1pPr marL="0" indent="0">
              <a:spcBef>
                <a:spcPts val="0"/>
              </a:spcBef>
              <a:buNone/>
              <a:defRPr sz="1600"/>
            </a:lvl1pPr>
          </a:lstStyle>
          <a:p>
            <a:pPr lvl="0"/>
            <a:r>
              <a:rPr lang="en-US"/>
              <a:t>Click to edit Master text styles</a:t>
            </a:r>
          </a:p>
        </p:txBody>
      </p:sp>
      <p:sp>
        <p:nvSpPr>
          <p:cNvPr id="9" name="Text Placeholder 7">
            <a:extLst>
              <a:ext uri="{FF2B5EF4-FFF2-40B4-BE49-F238E27FC236}">
                <a16:creationId xmlns:a16="http://schemas.microsoft.com/office/drawing/2014/main" id="{49A4C9C9-1E86-7371-ADAF-C64B2A4C8F1F}"/>
              </a:ext>
            </a:extLst>
          </p:cNvPr>
          <p:cNvSpPr>
            <a:spLocks noGrp="1"/>
          </p:cNvSpPr>
          <p:nvPr>
            <p:ph type="body" sz="quarter" idx="17"/>
          </p:nvPr>
        </p:nvSpPr>
        <p:spPr>
          <a:xfrm>
            <a:off x="6096000" y="5670888"/>
            <a:ext cx="4735246" cy="533968"/>
          </a:xfrm>
        </p:spPr>
        <p:txBody>
          <a:bodyPr>
            <a:normAutofit/>
          </a:bodyPr>
          <a:lstStyle>
            <a:lvl1pPr marL="0" indent="0">
              <a:spcBef>
                <a:spcPts val="0"/>
              </a:spcBef>
              <a:buNone/>
              <a:defRPr sz="1600"/>
            </a:lvl1pPr>
          </a:lstStyle>
          <a:p>
            <a:pPr lvl="0"/>
            <a:r>
              <a:rPr lang="en-US"/>
              <a:t>Click to edit Master text styles</a:t>
            </a:r>
          </a:p>
        </p:txBody>
      </p:sp>
    </p:spTree>
    <p:extLst>
      <p:ext uri="{BB962C8B-B14F-4D97-AF65-F5344CB8AC3E}">
        <p14:creationId xmlns:p14="http://schemas.microsoft.com/office/powerpoint/2010/main" val="69457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1E894E-70CB-49AE-A745-D7549E559952}" type="datetime1">
              <a:rPr lang="en-GB" smtClean="0"/>
              <a:t>23/03/2024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74462FA-829C-423C-AB88-E385BA2A441A}" type="slidenum">
              <a:rPr lang="en-GB" smtClean="0"/>
              <a:t>‹#›</a:t>
            </a:fld>
            <a:endParaRPr lang="en-GB" dirty="0"/>
          </a:p>
        </p:txBody>
      </p:sp>
    </p:spTree>
    <p:extLst>
      <p:ext uri="{BB962C8B-B14F-4D97-AF65-F5344CB8AC3E}">
        <p14:creationId xmlns:p14="http://schemas.microsoft.com/office/powerpoint/2010/main" val="32354778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12192000" cy="1862138"/>
          </a:xfrm>
          <a:prstGeom prst="rect">
            <a:avLst/>
          </a:prstGeom>
        </p:spPr>
      </p:pic>
      <p:sp>
        <p:nvSpPr>
          <p:cNvPr id="2" name="Title 1"/>
          <p:cNvSpPr>
            <a:spLocks noGrp="1"/>
          </p:cNvSpPr>
          <p:nvPr>
            <p:ph type="ctrTitle"/>
          </p:nvPr>
        </p:nvSpPr>
        <p:spPr>
          <a:xfrm>
            <a:off x="1219200" y="1803405"/>
            <a:ext cx="97536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219200" y="3632201"/>
            <a:ext cx="97536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23846"/>
            <a:ext cx="3063239" cy="365125"/>
          </a:xfrm>
        </p:spPr>
        <p:txBody>
          <a:bodyPr/>
          <a:lstStyle/>
          <a:p>
            <a:fld id="{48A87A34-81AB-432B-8DAE-1953F412C126}" type="datetimeFigureOut">
              <a:rPr lang="en-US" smtClean="0"/>
              <a:t>3/23/2024</a:t>
            </a:fld>
            <a:endParaRPr lang="en-US" dirty="0"/>
          </a:p>
        </p:txBody>
      </p:sp>
      <p:sp>
        <p:nvSpPr>
          <p:cNvPr id="5" name="Footer Placeholder 4"/>
          <p:cNvSpPr>
            <a:spLocks noGrp="1"/>
          </p:cNvSpPr>
          <p:nvPr>
            <p:ph type="ftr" sz="quarter" idx="11"/>
          </p:nvPr>
        </p:nvSpPr>
        <p:spPr>
          <a:xfrm>
            <a:off x="1219200" y="4323847"/>
            <a:ext cx="6507480" cy="365125"/>
          </a:xfrm>
        </p:spPr>
        <p:txBody>
          <a:bodyPr/>
          <a:lstStyle/>
          <a:p>
            <a:endParaRPr lang="en-US" dirty="0"/>
          </a:p>
        </p:txBody>
      </p:sp>
      <p:sp>
        <p:nvSpPr>
          <p:cNvPr id="6" name="Slide Number Placeholder 5"/>
          <p:cNvSpPr>
            <a:spLocks noGrp="1"/>
          </p:cNvSpPr>
          <p:nvPr>
            <p:ph type="sldNum" sz="quarter" idx="12"/>
          </p:nvPr>
        </p:nvSpPr>
        <p:spPr>
          <a:xfrm>
            <a:off x="8077200" y="1430868"/>
            <a:ext cx="2895600"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83236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06969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12192000" cy="1862138"/>
          </a:xfrm>
          <a:prstGeom prst="rect">
            <a:avLst/>
          </a:prstGeom>
        </p:spPr>
      </p:pic>
      <p:sp>
        <p:nvSpPr>
          <p:cNvPr id="2" name="Title 1"/>
          <p:cNvSpPr>
            <a:spLocks noGrp="1"/>
          </p:cNvSpPr>
          <p:nvPr>
            <p:ph type="title"/>
          </p:nvPr>
        </p:nvSpPr>
        <p:spPr>
          <a:xfrm>
            <a:off x="792480" y="753535"/>
            <a:ext cx="10607040"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792481" y="3641726"/>
            <a:ext cx="1060704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416235" y="381002"/>
            <a:ext cx="2910840" cy="365125"/>
          </a:xfrm>
        </p:spPr>
        <p:txBody>
          <a:bodyPr/>
          <a:lstStyle>
            <a:lvl1pPr algn="r">
              <a:defRPr/>
            </a:lvl1pPr>
          </a:lstStyle>
          <a:p>
            <a:fld id="{48A87A34-81AB-432B-8DAE-1953F412C126}" type="datetimeFigureOut">
              <a:rPr lang="en-US" smtClean="0"/>
              <a:pPr/>
              <a:t>3/23/2024</a:t>
            </a:fld>
            <a:endParaRPr lang="en-US" dirty="0"/>
          </a:p>
        </p:txBody>
      </p:sp>
      <p:sp>
        <p:nvSpPr>
          <p:cNvPr id="5" name="Footer Placeholder 4"/>
          <p:cNvSpPr>
            <a:spLocks noGrp="1"/>
          </p:cNvSpPr>
          <p:nvPr>
            <p:ph type="ftr" sz="quarter" idx="11"/>
          </p:nvPr>
        </p:nvSpPr>
        <p:spPr>
          <a:xfrm>
            <a:off x="792480" y="381002"/>
            <a:ext cx="6440875" cy="365125"/>
          </a:xfrm>
        </p:spPr>
        <p:txBody>
          <a:bodyPr/>
          <a:lstStyle/>
          <a:p>
            <a:endParaRPr lang="en-US" dirty="0"/>
          </a:p>
        </p:txBody>
      </p:sp>
      <p:sp>
        <p:nvSpPr>
          <p:cNvPr id="6" name="Slide Number Placeholder 5"/>
          <p:cNvSpPr>
            <a:spLocks noGrp="1"/>
          </p:cNvSpPr>
          <p:nvPr>
            <p:ph type="sldNum" sz="quarter" idx="12"/>
          </p:nvPr>
        </p:nvSpPr>
        <p:spPr>
          <a:xfrm>
            <a:off x="10509955" y="381002"/>
            <a:ext cx="889564"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0575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92481" y="2194560"/>
            <a:ext cx="5214105" cy="4069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9466" y="2194560"/>
            <a:ext cx="5210053" cy="4069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931253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50392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5039" y="2183802"/>
            <a:ext cx="4911545"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92480" y="3132668"/>
            <a:ext cx="5214105" cy="31309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92025" y="2183802"/>
            <a:ext cx="4907495"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9465" y="3132668"/>
            <a:ext cx="5210055" cy="31309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21694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83790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625291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248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5181600" y="746760"/>
            <a:ext cx="6217920" cy="551688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92480" y="3124200"/>
            <a:ext cx="41148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56517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2480" y="1524000"/>
            <a:ext cx="5434307"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03365" y="751242"/>
            <a:ext cx="4898979"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92480" y="3124200"/>
            <a:ext cx="5434307"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67649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2473" y="4697362"/>
            <a:ext cx="10608643"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92473" y="977035"/>
            <a:ext cx="10600347"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92480" y="5516716"/>
            <a:ext cx="1060704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76089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5C2DCA-0B00-4A5F-9E43-95F71EE5A742}" type="datetime1">
              <a:rPr lang="en-GB" smtClean="0"/>
              <a:t>23/03/2024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74462FA-829C-423C-AB88-E385BA2A441A}" type="slidenum">
              <a:rPr lang="en-GB" smtClean="0"/>
              <a:t>‹#›</a:t>
            </a:fld>
            <a:endParaRPr lang="en-GB" dirty="0"/>
          </a:p>
        </p:txBody>
      </p:sp>
    </p:spTree>
    <p:extLst>
      <p:ext uri="{BB962C8B-B14F-4D97-AF65-F5344CB8AC3E}">
        <p14:creationId xmlns:p14="http://schemas.microsoft.com/office/powerpoint/2010/main" val="5994128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12192000" cy="1862138"/>
          </a:xfrm>
          <a:prstGeom prst="rect">
            <a:avLst/>
          </a:prstGeom>
        </p:spPr>
      </p:pic>
      <p:sp>
        <p:nvSpPr>
          <p:cNvPr id="2" name="Title 1"/>
          <p:cNvSpPr>
            <a:spLocks noGrp="1"/>
          </p:cNvSpPr>
          <p:nvPr>
            <p:ph type="title"/>
          </p:nvPr>
        </p:nvSpPr>
        <p:spPr>
          <a:xfrm>
            <a:off x="792480" y="753534"/>
            <a:ext cx="1060704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4400" y="3649134"/>
            <a:ext cx="103632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416235" y="381002"/>
            <a:ext cx="2910840" cy="365125"/>
          </a:xfrm>
        </p:spPr>
        <p:txBody>
          <a:bodyPr/>
          <a:lstStyle>
            <a:lvl1pPr algn="r">
              <a:defRPr/>
            </a:lvl1pPr>
          </a:lstStyle>
          <a:p>
            <a:fld id="{48A87A34-81AB-432B-8DAE-1953F412C126}" type="datetimeFigureOut">
              <a:rPr lang="en-US" smtClean="0"/>
              <a:pPr/>
              <a:t>3/23/2024</a:t>
            </a:fld>
            <a:endParaRPr lang="en-US" dirty="0"/>
          </a:p>
        </p:txBody>
      </p:sp>
      <p:sp>
        <p:nvSpPr>
          <p:cNvPr id="6" name="Footer Placeholder 5"/>
          <p:cNvSpPr>
            <a:spLocks noGrp="1"/>
          </p:cNvSpPr>
          <p:nvPr>
            <p:ph type="ftr" sz="quarter" idx="11"/>
          </p:nvPr>
        </p:nvSpPr>
        <p:spPr>
          <a:xfrm>
            <a:off x="792480" y="381002"/>
            <a:ext cx="6440875" cy="365125"/>
          </a:xfrm>
        </p:spPr>
        <p:txBody>
          <a:bodyPr/>
          <a:lstStyle/>
          <a:p>
            <a:endParaRPr lang="en-US" dirty="0"/>
          </a:p>
        </p:txBody>
      </p:sp>
      <p:sp>
        <p:nvSpPr>
          <p:cNvPr id="7" name="Slide Number Placeholder 6"/>
          <p:cNvSpPr>
            <a:spLocks noGrp="1"/>
          </p:cNvSpPr>
          <p:nvPr>
            <p:ph type="sldNum" sz="quarter" idx="12"/>
          </p:nvPr>
        </p:nvSpPr>
        <p:spPr>
          <a:xfrm>
            <a:off x="10509955" y="381002"/>
            <a:ext cx="889565"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723699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5" name="Picture 14"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12192000" cy="1862138"/>
          </a:xfrm>
          <a:prstGeom prst="rect">
            <a:avLst/>
          </a:prstGeom>
        </p:spPr>
      </p:pic>
      <p:sp>
        <p:nvSpPr>
          <p:cNvPr id="2" name="Title 1"/>
          <p:cNvSpPr>
            <a:spLocks noGrp="1"/>
          </p:cNvSpPr>
          <p:nvPr>
            <p:ph type="title"/>
          </p:nvPr>
        </p:nvSpPr>
        <p:spPr>
          <a:xfrm>
            <a:off x="1024468" y="753534"/>
            <a:ext cx="10151533" cy="2756234"/>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509768"/>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4400" y="4174598"/>
            <a:ext cx="10371669"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416235" y="381002"/>
            <a:ext cx="2910840" cy="365125"/>
          </a:xfrm>
        </p:spPr>
        <p:txBody>
          <a:bodyPr/>
          <a:lstStyle>
            <a:lvl1pPr algn="r">
              <a:defRPr/>
            </a:lvl1pPr>
          </a:lstStyle>
          <a:p>
            <a:fld id="{48A87A34-81AB-432B-8DAE-1953F412C126}" type="datetimeFigureOut">
              <a:rPr lang="en-US" smtClean="0"/>
              <a:pPr/>
              <a:t>3/23/2024</a:t>
            </a:fld>
            <a:endParaRPr lang="en-US" dirty="0"/>
          </a:p>
        </p:txBody>
      </p:sp>
      <p:sp>
        <p:nvSpPr>
          <p:cNvPr id="6" name="Footer Placeholder 5"/>
          <p:cNvSpPr>
            <a:spLocks noGrp="1"/>
          </p:cNvSpPr>
          <p:nvPr>
            <p:ph type="ftr" sz="quarter" idx="11"/>
          </p:nvPr>
        </p:nvSpPr>
        <p:spPr>
          <a:xfrm>
            <a:off x="792480" y="379439"/>
            <a:ext cx="6440875" cy="365125"/>
          </a:xfrm>
        </p:spPr>
        <p:txBody>
          <a:bodyPr/>
          <a:lstStyle/>
          <a:p>
            <a:endParaRPr lang="en-US" dirty="0"/>
          </a:p>
        </p:txBody>
      </p:sp>
      <p:sp>
        <p:nvSpPr>
          <p:cNvPr id="7" name="Slide Number Placeholder 6"/>
          <p:cNvSpPr>
            <a:spLocks noGrp="1"/>
          </p:cNvSpPr>
          <p:nvPr>
            <p:ph type="sldNum" sz="quarter" idx="12"/>
          </p:nvPr>
        </p:nvSpPr>
        <p:spPr>
          <a:xfrm>
            <a:off x="10509955" y="381002"/>
            <a:ext cx="889565" cy="365125"/>
          </a:xfrm>
        </p:spPr>
        <p:txBody>
          <a:bodyPr/>
          <a:lstStyle/>
          <a:p>
            <a:fld id="{6D22F896-40B5-4ADD-8801-0D06FADFA095}" type="slidenum">
              <a:rPr lang="en-US" smtClean="0"/>
              <a:t>‹#›</a:t>
            </a:fld>
            <a:endParaRPr lang="en-US" dirty="0"/>
          </a:p>
        </p:txBody>
      </p:sp>
      <p:sp>
        <p:nvSpPr>
          <p:cNvPr id="13" name="TextBox 12"/>
          <p:cNvSpPr txBox="1"/>
          <p:nvPr/>
        </p:nvSpPr>
        <p:spPr>
          <a:xfrm>
            <a:off x="308611" y="80772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862311" y="302133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421788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12192000" cy="1862138"/>
          </a:xfrm>
          <a:prstGeom prst="rect">
            <a:avLst/>
          </a:prstGeom>
        </p:spPr>
      </p:pic>
      <p:sp>
        <p:nvSpPr>
          <p:cNvPr id="2" name="Title 1"/>
          <p:cNvSpPr>
            <a:spLocks noGrp="1"/>
          </p:cNvSpPr>
          <p:nvPr>
            <p:ph type="title"/>
          </p:nvPr>
        </p:nvSpPr>
        <p:spPr>
          <a:xfrm>
            <a:off x="914400" y="1124703"/>
            <a:ext cx="1036637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4389" y="3648317"/>
            <a:ext cx="10364811"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416235" y="378885"/>
            <a:ext cx="2910840" cy="365125"/>
          </a:xfrm>
        </p:spPr>
        <p:txBody>
          <a:bodyPr/>
          <a:lstStyle>
            <a:lvl1pPr algn="r">
              <a:defRPr/>
            </a:lvl1pPr>
          </a:lstStyle>
          <a:p>
            <a:fld id="{48A87A34-81AB-432B-8DAE-1953F412C126}" type="datetimeFigureOut">
              <a:rPr lang="en-US" smtClean="0"/>
              <a:pPr/>
              <a:t>3/23/2024</a:t>
            </a:fld>
            <a:endParaRPr lang="en-US" dirty="0"/>
          </a:p>
        </p:txBody>
      </p:sp>
      <p:sp>
        <p:nvSpPr>
          <p:cNvPr id="6" name="Footer Placeholder 5"/>
          <p:cNvSpPr>
            <a:spLocks noGrp="1"/>
          </p:cNvSpPr>
          <p:nvPr>
            <p:ph type="ftr" sz="quarter" idx="11"/>
          </p:nvPr>
        </p:nvSpPr>
        <p:spPr>
          <a:xfrm>
            <a:off x="792480" y="378885"/>
            <a:ext cx="6440875" cy="365125"/>
          </a:xfrm>
        </p:spPr>
        <p:txBody>
          <a:bodyPr/>
          <a:lstStyle/>
          <a:p>
            <a:endParaRPr lang="en-US" dirty="0"/>
          </a:p>
        </p:txBody>
      </p:sp>
      <p:sp>
        <p:nvSpPr>
          <p:cNvPr id="7" name="Slide Number Placeholder 6"/>
          <p:cNvSpPr>
            <a:spLocks noGrp="1"/>
          </p:cNvSpPr>
          <p:nvPr>
            <p:ph type="sldNum" sz="quarter" idx="12"/>
          </p:nvPr>
        </p:nvSpPr>
        <p:spPr>
          <a:xfrm>
            <a:off x="10509955" y="381002"/>
            <a:ext cx="889565"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988006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2" y="762001"/>
            <a:ext cx="850391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792481" y="2202080"/>
            <a:ext cx="341376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792480" y="2904565"/>
            <a:ext cx="341376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02983" y="2201333"/>
            <a:ext cx="341376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01041" y="2904068"/>
            <a:ext cx="341376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85759" y="2192866"/>
            <a:ext cx="341376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85760" y="2904565"/>
            <a:ext cx="341376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3/23/2024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325502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3" y="762000"/>
            <a:ext cx="8509312"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792480" y="4113341"/>
            <a:ext cx="341376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792480" y="2331720"/>
            <a:ext cx="341376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792480" y="4796104"/>
            <a:ext cx="341376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89164" y="4113341"/>
            <a:ext cx="341376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89163" y="2331720"/>
            <a:ext cx="341376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87811" y="4796103"/>
            <a:ext cx="341376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91153" y="4113341"/>
            <a:ext cx="341376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91152" y="2331722"/>
            <a:ext cx="341376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91029" y="4796101"/>
            <a:ext cx="341376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3/23/2024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700534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92480" y="2194560"/>
            <a:ext cx="10607040" cy="40690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389733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12192000" cy="1862138"/>
          </a:xfrm>
          <a:prstGeom prst="rect">
            <a:avLst/>
          </a:prstGeom>
        </p:spPr>
      </p:pic>
      <p:sp>
        <p:nvSpPr>
          <p:cNvPr id="2" name="Vertical Title 1"/>
          <p:cNvSpPr>
            <a:spLocks noGrp="1"/>
          </p:cNvSpPr>
          <p:nvPr>
            <p:ph type="title" orient="vert"/>
          </p:nvPr>
        </p:nvSpPr>
        <p:spPr>
          <a:xfrm>
            <a:off x="9342120" y="747184"/>
            <a:ext cx="2057400" cy="4248675"/>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92481" y="746126"/>
            <a:ext cx="8370713" cy="424973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416235" y="381002"/>
            <a:ext cx="2910840" cy="365125"/>
          </a:xfrm>
        </p:spPr>
        <p:txBody>
          <a:bodyPr/>
          <a:lstStyle>
            <a:lvl1pPr algn="r">
              <a:defRPr/>
            </a:lvl1pPr>
          </a:lstStyle>
          <a:p>
            <a:fld id="{48A87A34-81AB-432B-8DAE-1953F412C126}" type="datetimeFigureOut">
              <a:rPr lang="en-US" smtClean="0"/>
              <a:pPr/>
              <a:t>3/23/2024</a:t>
            </a:fld>
            <a:endParaRPr lang="en-US" dirty="0"/>
          </a:p>
        </p:txBody>
      </p:sp>
      <p:sp>
        <p:nvSpPr>
          <p:cNvPr id="5" name="Footer Placeholder 4"/>
          <p:cNvSpPr>
            <a:spLocks noGrp="1"/>
          </p:cNvSpPr>
          <p:nvPr>
            <p:ph type="ftr" sz="quarter" idx="11"/>
          </p:nvPr>
        </p:nvSpPr>
        <p:spPr>
          <a:xfrm>
            <a:off x="792480" y="381002"/>
            <a:ext cx="6440875" cy="365125"/>
          </a:xfrm>
        </p:spPr>
        <p:txBody>
          <a:bodyPr/>
          <a:lstStyle/>
          <a:p>
            <a:endParaRPr lang="en-US" dirty="0"/>
          </a:p>
        </p:txBody>
      </p:sp>
      <p:sp>
        <p:nvSpPr>
          <p:cNvPr id="6" name="Slide Number Placeholder 5"/>
          <p:cNvSpPr>
            <a:spLocks noGrp="1"/>
          </p:cNvSpPr>
          <p:nvPr>
            <p:ph type="sldNum" sz="quarter" idx="12"/>
          </p:nvPr>
        </p:nvSpPr>
        <p:spPr>
          <a:xfrm>
            <a:off x="10509955" y="381002"/>
            <a:ext cx="889565"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25943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2E558A-75AA-4D20-8528-2A81A9699607}" type="datetime1">
              <a:rPr lang="en-GB" smtClean="0"/>
              <a:t>23/03/2024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74462FA-829C-423C-AB88-E385BA2A441A}" type="slidenum">
              <a:rPr lang="en-GB" smtClean="0"/>
              <a:t>‹#›</a:t>
            </a:fld>
            <a:endParaRPr lang="en-GB" dirty="0"/>
          </a:p>
        </p:txBody>
      </p:sp>
    </p:spTree>
    <p:extLst>
      <p:ext uri="{BB962C8B-B14F-4D97-AF65-F5344CB8AC3E}">
        <p14:creationId xmlns:p14="http://schemas.microsoft.com/office/powerpoint/2010/main" val="4003944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D3ACD9-D107-4D49-BB96-6090E57246F3}" type="datetime1">
              <a:rPr lang="en-GB" smtClean="0"/>
              <a:t>23/03/2024</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74462FA-829C-423C-AB88-E385BA2A441A}" type="slidenum">
              <a:rPr lang="en-GB" smtClean="0"/>
              <a:t>‹#›</a:t>
            </a:fld>
            <a:endParaRPr lang="en-GB" dirty="0"/>
          </a:p>
        </p:txBody>
      </p:sp>
    </p:spTree>
    <p:extLst>
      <p:ext uri="{BB962C8B-B14F-4D97-AF65-F5344CB8AC3E}">
        <p14:creationId xmlns:p14="http://schemas.microsoft.com/office/powerpoint/2010/main" val="2184647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93E11B-4386-4505-A18A-35DB81D2B13D}" type="datetime1">
              <a:rPr lang="en-GB" smtClean="0"/>
              <a:t>23/03/2024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74462FA-829C-423C-AB88-E385BA2A441A}" type="slidenum">
              <a:rPr lang="en-GB" smtClean="0"/>
              <a:t>‹#›</a:t>
            </a:fld>
            <a:endParaRPr lang="en-GB" dirty="0"/>
          </a:p>
        </p:txBody>
      </p:sp>
    </p:spTree>
    <p:extLst>
      <p:ext uri="{BB962C8B-B14F-4D97-AF65-F5344CB8AC3E}">
        <p14:creationId xmlns:p14="http://schemas.microsoft.com/office/powerpoint/2010/main" val="1384844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0BE1B-EC9F-48A3-9CC8-EBB832CB6565}" type="datetime1">
              <a:rPr lang="en-GB" smtClean="0"/>
              <a:t>23/03/2024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74462FA-829C-423C-AB88-E385BA2A441A}" type="slidenum">
              <a:rPr lang="en-GB" smtClean="0"/>
              <a:t>‹#›</a:t>
            </a:fld>
            <a:endParaRPr lang="en-GB" dirty="0"/>
          </a:p>
        </p:txBody>
      </p:sp>
    </p:spTree>
    <p:extLst>
      <p:ext uri="{BB962C8B-B14F-4D97-AF65-F5344CB8AC3E}">
        <p14:creationId xmlns:p14="http://schemas.microsoft.com/office/powerpoint/2010/main" val="1743595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A3F41A-1779-4EBA-BC19-388C22E9E8F8}" type="datetime1">
              <a:rPr lang="en-GB" smtClean="0"/>
              <a:t>23/03/2024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74462FA-829C-423C-AB88-E385BA2A441A}" type="slidenum">
              <a:rPr lang="en-GB" smtClean="0"/>
              <a:t>‹#›</a:t>
            </a:fld>
            <a:endParaRPr lang="en-GB" dirty="0"/>
          </a:p>
        </p:txBody>
      </p:sp>
    </p:spTree>
    <p:extLst>
      <p:ext uri="{BB962C8B-B14F-4D97-AF65-F5344CB8AC3E}">
        <p14:creationId xmlns:p14="http://schemas.microsoft.com/office/powerpoint/2010/main" val="2158415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2AE923-22FC-4531-9F7F-E2BC87304BF2}" type="datetime1">
              <a:rPr lang="en-GB" smtClean="0"/>
              <a:t>23/03/2024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74462FA-829C-423C-AB88-E385BA2A441A}" type="slidenum">
              <a:rPr lang="en-GB" smtClean="0"/>
              <a:t>‹#›</a:t>
            </a:fld>
            <a:endParaRPr lang="en-GB" dirty="0"/>
          </a:p>
        </p:txBody>
      </p:sp>
    </p:spTree>
    <p:extLst>
      <p:ext uri="{BB962C8B-B14F-4D97-AF65-F5344CB8AC3E}">
        <p14:creationId xmlns:p14="http://schemas.microsoft.com/office/powerpoint/2010/main" val="3921728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image" Target="../media/image1.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6DE8010-1FF7-4C05-8A3F-5245591637EA}" type="datetime1">
              <a:rPr lang="en-GB" smtClean="0"/>
              <a:t>23/03/2024</a:t>
            </a:fld>
            <a:endParaRPr lang="en-GB"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74462FA-829C-423C-AB88-E385BA2A441A}" type="slidenum">
              <a:rPr lang="en-GB" smtClean="0"/>
              <a:t>‹#›</a:t>
            </a:fld>
            <a:endParaRPr lang="en-GB" dirty="0"/>
          </a:p>
        </p:txBody>
      </p:sp>
    </p:spTree>
    <p:extLst>
      <p:ext uri="{BB962C8B-B14F-4D97-AF65-F5344CB8AC3E}">
        <p14:creationId xmlns:p14="http://schemas.microsoft.com/office/powerpoint/2010/main" val="9061376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081088"/>
          </a:xfrm>
          <a:prstGeom prst="rect">
            <a:avLst/>
          </a:prstGeom>
        </p:spPr>
      </p:pic>
      <p:sp>
        <p:nvSpPr>
          <p:cNvPr id="2" name="Title Placeholder 1"/>
          <p:cNvSpPr>
            <a:spLocks noGrp="1"/>
          </p:cNvSpPr>
          <p:nvPr>
            <p:ph type="title"/>
          </p:nvPr>
        </p:nvSpPr>
        <p:spPr>
          <a:xfrm>
            <a:off x="2895600" y="764373"/>
            <a:ext cx="850392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92480" y="2194560"/>
            <a:ext cx="10607040" cy="406908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49640" y="6356352"/>
            <a:ext cx="284988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3/23/2024</a:t>
            </a:fld>
            <a:endParaRPr lang="en-US" dirty="0"/>
          </a:p>
        </p:txBody>
      </p:sp>
      <p:sp>
        <p:nvSpPr>
          <p:cNvPr id="5" name="Footer Placeholder 4"/>
          <p:cNvSpPr>
            <a:spLocks noGrp="1"/>
          </p:cNvSpPr>
          <p:nvPr>
            <p:ph type="ftr" sz="quarter" idx="3"/>
          </p:nvPr>
        </p:nvSpPr>
        <p:spPr>
          <a:xfrm>
            <a:off x="792480" y="6355847"/>
            <a:ext cx="757428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2"/>
            <a:ext cx="263652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0512888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0.xml"/><Relationship Id="rId5" Type="http://schemas.openxmlformats.org/officeDocument/2006/relationships/image" Target="../media/image5.jpg"/><Relationship Id="rId4" Type="http://schemas.openxmlformats.org/officeDocument/2006/relationships/hyperlink" Target="https://www.linkedin.com/company/67266923/admin/"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legislation.gov.uk/uksi/2024/47/contents/made" TargetMode="Externa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hyperlink" Target="https://protect-eu.mimecast.com/s/K5vLCDRmlI5Jo38f50Xal/"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mailto:enquiries@biodiverseconsulting.co.uk"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0.xml"/><Relationship Id="rId6" Type="http://schemas.openxmlformats.org/officeDocument/2006/relationships/image" Target="../media/image5.jpg"/><Relationship Id="rId5" Type="http://schemas.openxmlformats.org/officeDocument/2006/relationships/hyperlink" Target="https://www.linkedin.com/company/67266923/admin/" TargetMode="External"/><Relationship Id="rId4" Type="http://schemas.openxmlformats.org/officeDocument/2006/relationships/hyperlink" Target="http://www.the1947club.co.uk/"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2700" y="2089206"/>
            <a:ext cx="7086600" cy="699602"/>
          </a:xfrm>
        </p:spPr>
        <p:txBody>
          <a:bodyPr>
            <a:normAutofit fontScale="90000"/>
          </a:bodyPr>
          <a:lstStyle/>
          <a:p>
            <a:r>
              <a:rPr lang="en-GB" dirty="0"/>
              <a:t>Welcome  </a:t>
            </a:r>
          </a:p>
        </p:txBody>
      </p:sp>
      <p:sp>
        <p:nvSpPr>
          <p:cNvPr id="3" name="Subtitle 2"/>
          <p:cNvSpPr>
            <a:spLocks noGrp="1"/>
          </p:cNvSpPr>
          <p:nvPr>
            <p:ph type="subTitle" idx="1"/>
          </p:nvPr>
        </p:nvSpPr>
        <p:spPr>
          <a:xfrm>
            <a:off x="2552700" y="2968089"/>
            <a:ext cx="7086600" cy="2056757"/>
          </a:xfrm>
        </p:spPr>
        <p:txBody>
          <a:bodyPr>
            <a:normAutofit fontScale="92500" lnSpcReduction="20000"/>
          </a:bodyPr>
          <a:lstStyle/>
          <a:p>
            <a:r>
              <a:rPr lang="en-GB" dirty="0"/>
              <a:t>Thank you for joining. The event will begin shortly</a:t>
            </a:r>
          </a:p>
          <a:p>
            <a:endParaRPr lang="en-GB" b="1" dirty="0"/>
          </a:p>
          <a:p>
            <a:r>
              <a:rPr lang="en-GB" b="1" dirty="0"/>
              <a:t>Aims of the 1947 Club</a:t>
            </a:r>
          </a:p>
          <a:p>
            <a:r>
              <a:rPr lang="en-GB" dirty="0"/>
              <a:t>• Furtherance of Social and Professional Contacts</a:t>
            </a:r>
          </a:p>
          <a:p>
            <a:r>
              <a:rPr lang="en-GB" dirty="0"/>
              <a:t>• Providing assistance to Branch RICS </a:t>
            </a:r>
            <a:r>
              <a:rPr lang="en-GB" dirty="0" err="1"/>
              <a:t>matrics</a:t>
            </a:r>
            <a:endParaRPr lang="en-GB" dirty="0"/>
          </a:p>
          <a:p>
            <a:r>
              <a:rPr lang="en-GB" dirty="0"/>
              <a:t>• Preservation of the history and tradition of the 1947 Club</a:t>
            </a:r>
          </a:p>
          <a:p>
            <a:endParaRPr lang="en-GB"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941896" y="570353"/>
            <a:ext cx="2250281" cy="892969"/>
          </a:xfrm>
          <a:prstGeom prst="rect">
            <a:avLst/>
          </a:prstGeom>
          <a:noFill/>
          <a:ln>
            <a:noFill/>
          </a:ln>
        </p:spPr>
      </p:pic>
      <p:pic>
        <p:nvPicPr>
          <p:cNvPr id="6" name="Picture 5"/>
          <p:cNvPicPr>
            <a:picLocks noChangeAspect="1"/>
          </p:cNvPicPr>
          <p:nvPr/>
        </p:nvPicPr>
        <p:blipFill>
          <a:blip r:embed="rId3"/>
          <a:stretch>
            <a:fillRect/>
          </a:stretch>
        </p:blipFill>
        <p:spPr>
          <a:xfrm>
            <a:off x="8412140" y="658741"/>
            <a:ext cx="1156823" cy="482580"/>
          </a:xfrm>
          <a:prstGeom prst="rect">
            <a:avLst/>
          </a:prstGeom>
        </p:spPr>
      </p:pic>
      <p:pic>
        <p:nvPicPr>
          <p:cNvPr id="7" name="Picture 6" descr="A picture containing drawing&#10;&#10;Description automatically generated">
            <a:hlinkClick r:id="rId4"/>
            <a:extLst>
              <a:ext uri="{FF2B5EF4-FFF2-40B4-BE49-F238E27FC236}">
                <a16:creationId xmlns:a16="http://schemas.microsoft.com/office/drawing/2014/main" id="{D64274E8-FC12-4B9D-8877-6F2B2C89A905}"/>
              </a:ext>
            </a:extLst>
          </p:cNvPr>
          <p:cNvPicPr/>
          <p:nvPr/>
        </p:nvPicPr>
        <p:blipFill>
          <a:blip r:embed="rId5">
            <a:extLst>
              <a:ext uri="{28A0092B-C50C-407E-A947-70E740481C1C}">
                <a14:useLocalDpi xmlns:a14="http://schemas.microsoft.com/office/drawing/2010/main" val="0"/>
              </a:ext>
            </a:extLst>
          </a:blip>
          <a:stretch>
            <a:fillRect/>
          </a:stretch>
        </p:blipFill>
        <p:spPr>
          <a:xfrm>
            <a:off x="4067492" y="5401626"/>
            <a:ext cx="1236028" cy="450534"/>
          </a:xfrm>
          <a:prstGeom prst="rect">
            <a:avLst/>
          </a:prstGeom>
        </p:spPr>
      </p:pic>
    </p:spTree>
    <p:extLst>
      <p:ext uri="{BB962C8B-B14F-4D97-AF65-F5344CB8AC3E}">
        <p14:creationId xmlns:p14="http://schemas.microsoft.com/office/powerpoint/2010/main" val="1922849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C817-562C-4B53-8D15-7949A9BA7179}"/>
              </a:ext>
            </a:extLst>
          </p:cNvPr>
          <p:cNvSpPr>
            <a:spLocks noGrp="1"/>
          </p:cNvSpPr>
          <p:nvPr>
            <p:ph type="title"/>
          </p:nvPr>
        </p:nvSpPr>
        <p:spPr>
          <a:xfrm>
            <a:off x="677334" y="413042"/>
            <a:ext cx="8596668" cy="1320800"/>
          </a:xfrm>
        </p:spPr>
        <p:txBody>
          <a:bodyPr/>
          <a:lstStyle/>
          <a:p>
            <a:r>
              <a:rPr lang="en-GB" dirty="0"/>
              <a:t>Soil Management Plans (SMPs) – What are they? Why do we need them?</a:t>
            </a:r>
          </a:p>
        </p:txBody>
      </p:sp>
      <p:sp>
        <p:nvSpPr>
          <p:cNvPr id="5" name="TextBox 4">
            <a:extLst>
              <a:ext uri="{FF2B5EF4-FFF2-40B4-BE49-F238E27FC236}">
                <a16:creationId xmlns:a16="http://schemas.microsoft.com/office/drawing/2014/main" id="{7C587E6B-8750-459C-9FCA-89396FD0B25E}"/>
              </a:ext>
            </a:extLst>
          </p:cNvPr>
          <p:cNvSpPr txBox="1"/>
          <p:nvPr/>
        </p:nvSpPr>
        <p:spPr>
          <a:xfrm>
            <a:off x="443775" y="1631051"/>
            <a:ext cx="8903988" cy="4544834"/>
          </a:xfrm>
          <a:prstGeom prst="rect">
            <a:avLst/>
          </a:prstGeom>
          <a:noFill/>
        </p:spPr>
        <p:txBody>
          <a:bodyPr wrap="square" rtlCol="0">
            <a:spAutoFit/>
          </a:bodyPr>
          <a:lstStyle/>
          <a:p>
            <a:pPr marL="342900" indent="-342900" defTabSz="457200">
              <a:spcBef>
                <a:spcPts val="1000"/>
              </a:spcBef>
              <a:buClr>
                <a:srgbClr val="90C226"/>
              </a:buClr>
              <a:buSzPct val="80000"/>
              <a:buFont typeface="Wingdings" panose="05000000000000000000" pitchFamily="2" charset="2"/>
              <a:buChar char="§"/>
            </a:pPr>
            <a:r>
              <a:rPr lang="en-GB" dirty="0"/>
              <a:t>Outline how soil can be managed on site to ensure the soil resource is not damaged during construction works</a:t>
            </a:r>
          </a:p>
          <a:p>
            <a:pPr marL="342900" indent="-342900" defTabSz="457200">
              <a:spcBef>
                <a:spcPts val="1000"/>
              </a:spcBef>
              <a:buClr>
                <a:srgbClr val="90C226"/>
              </a:buClr>
              <a:buSzPct val="80000"/>
              <a:buFont typeface="Wingdings" panose="05000000000000000000" pitchFamily="2" charset="2"/>
              <a:buChar char="§"/>
            </a:pPr>
            <a:r>
              <a:rPr lang="en-GB" dirty="0"/>
              <a:t>Information required:</a:t>
            </a:r>
          </a:p>
          <a:p>
            <a:pPr marL="800100" lvl="1" indent="-342900" defTabSz="457200">
              <a:spcBef>
                <a:spcPts val="1000"/>
              </a:spcBef>
              <a:buClr>
                <a:srgbClr val="90C226"/>
              </a:buClr>
              <a:buSzPct val="80000"/>
              <a:buFont typeface="Wingdings" panose="05000000000000000000" pitchFamily="2" charset="2"/>
              <a:buChar char="§"/>
            </a:pPr>
            <a:r>
              <a:rPr lang="en-GB" sz="1600" dirty="0"/>
              <a:t>ALC / SR survey - to create a soil budget</a:t>
            </a:r>
          </a:p>
          <a:p>
            <a:pPr marL="800100" lvl="1" indent="-342900" defTabSz="457200">
              <a:spcBef>
                <a:spcPts val="1000"/>
              </a:spcBef>
              <a:buClr>
                <a:srgbClr val="90C226"/>
              </a:buClr>
              <a:buSzPct val="80000"/>
              <a:buFont typeface="Wingdings" panose="05000000000000000000" pitchFamily="2" charset="2"/>
              <a:buChar char="§"/>
            </a:pPr>
            <a:r>
              <a:rPr lang="en-GB" sz="1600" dirty="0"/>
              <a:t>Soil chemical testing – to confirm suitability for use</a:t>
            </a:r>
          </a:p>
          <a:p>
            <a:pPr marL="800100" lvl="1" indent="-342900" defTabSz="457200">
              <a:spcBef>
                <a:spcPts val="1000"/>
              </a:spcBef>
              <a:buClr>
                <a:srgbClr val="90C226"/>
              </a:buClr>
              <a:buSzPct val="80000"/>
              <a:buFont typeface="Wingdings" panose="05000000000000000000" pitchFamily="2" charset="2"/>
              <a:buChar char="§"/>
            </a:pPr>
            <a:r>
              <a:rPr lang="en-GB" sz="1600" dirty="0"/>
              <a:t>Topographic survey / proposed site plans</a:t>
            </a:r>
          </a:p>
          <a:p>
            <a:pPr marL="342900" indent="-342900" defTabSz="457200">
              <a:spcBef>
                <a:spcPts val="1000"/>
              </a:spcBef>
              <a:buClr>
                <a:srgbClr val="90C226"/>
              </a:buClr>
              <a:buSzPct val="80000"/>
              <a:buFont typeface="Wingdings" panose="05000000000000000000" pitchFamily="2" charset="2"/>
              <a:buChar char="§"/>
            </a:pPr>
            <a:r>
              <a:rPr lang="en-GB" dirty="0"/>
              <a:t>Assist with budget development / Soil Budget</a:t>
            </a:r>
          </a:p>
          <a:p>
            <a:pPr marL="800100" lvl="1" indent="-342900" defTabSz="457200">
              <a:spcBef>
                <a:spcPts val="1000"/>
              </a:spcBef>
              <a:buClr>
                <a:srgbClr val="90C226"/>
              </a:buClr>
              <a:buSzPct val="80000"/>
              <a:buFont typeface="Wingdings" panose="05000000000000000000" pitchFamily="2" charset="2"/>
              <a:buChar char="§"/>
            </a:pPr>
            <a:r>
              <a:rPr lang="en-GB" sz="1600" dirty="0"/>
              <a:t>Identifies useful soil resources</a:t>
            </a:r>
          </a:p>
          <a:p>
            <a:pPr marL="800100" lvl="1" indent="-342900" defTabSz="457200">
              <a:spcBef>
                <a:spcPts val="1000"/>
              </a:spcBef>
              <a:buClr>
                <a:srgbClr val="90C226"/>
              </a:buClr>
              <a:buSzPct val="80000"/>
              <a:buFont typeface="Wingdings" panose="05000000000000000000" pitchFamily="2" charset="2"/>
              <a:buChar char="§"/>
            </a:pPr>
            <a:r>
              <a:rPr lang="en-GB" sz="1600" dirty="0"/>
              <a:t>Identifies possible future ‘waste’/surplus soil</a:t>
            </a:r>
          </a:p>
          <a:p>
            <a:pPr marL="342900" indent="-342900" defTabSz="457200">
              <a:spcBef>
                <a:spcPts val="1000"/>
              </a:spcBef>
              <a:buClr>
                <a:srgbClr val="90C226"/>
              </a:buClr>
              <a:buSzPct val="80000"/>
              <a:buFont typeface="Wingdings" panose="05000000000000000000" pitchFamily="2" charset="2"/>
              <a:buChar char="§"/>
            </a:pPr>
            <a:r>
              <a:rPr lang="en-GB" dirty="0"/>
              <a:t>Feeds into design of build programme</a:t>
            </a:r>
          </a:p>
          <a:p>
            <a:pPr marL="342900" indent="-342900" defTabSz="457200">
              <a:spcBef>
                <a:spcPts val="1000"/>
              </a:spcBef>
              <a:buClr>
                <a:srgbClr val="90C226"/>
              </a:buClr>
              <a:buSzPct val="80000"/>
              <a:buFont typeface="Wingdings" panose="05000000000000000000" pitchFamily="2" charset="2"/>
              <a:buChar char="§"/>
            </a:pPr>
            <a:r>
              <a:rPr lang="en-GB" dirty="0"/>
              <a:t>Earthworks design</a:t>
            </a:r>
          </a:p>
          <a:p>
            <a:pPr marL="342900" indent="-342900" defTabSz="457200">
              <a:spcBef>
                <a:spcPts val="1000"/>
              </a:spcBef>
              <a:buClr>
                <a:srgbClr val="90C226"/>
              </a:buClr>
              <a:buSzPct val="80000"/>
              <a:buFont typeface="Wingdings" panose="05000000000000000000" pitchFamily="2" charset="2"/>
              <a:buChar char="§"/>
            </a:pPr>
            <a:r>
              <a:rPr lang="en-GB" dirty="0"/>
              <a:t>Planning requirement</a:t>
            </a:r>
            <a:endParaRPr lang="en-GB" sz="1600" dirty="0"/>
          </a:p>
        </p:txBody>
      </p:sp>
      <p:sp>
        <p:nvSpPr>
          <p:cNvPr id="4" name="Slide Number Placeholder 3">
            <a:extLst>
              <a:ext uri="{FF2B5EF4-FFF2-40B4-BE49-F238E27FC236}">
                <a16:creationId xmlns:a16="http://schemas.microsoft.com/office/drawing/2014/main" id="{DC46526A-0411-63B5-ACE0-13538B4B76F2}"/>
              </a:ext>
            </a:extLst>
          </p:cNvPr>
          <p:cNvSpPr>
            <a:spLocks noGrp="1"/>
          </p:cNvSpPr>
          <p:nvPr>
            <p:ph type="sldNum" sz="quarter" idx="12"/>
          </p:nvPr>
        </p:nvSpPr>
        <p:spPr/>
        <p:txBody>
          <a:bodyPr/>
          <a:lstStyle/>
          <a:p>
            <a:fld id="{074462FA-829C-423C-AB88-E385BA2A441A}" type="slidenum">
              <a:rPr lang="en-GB" smtClean="0"/>
              <a:t>10</a:t>
            </a:fld>
            <a:endParaRPr lang="en-GB" dirty="0"/>
          </a:p>
        </p:txBody>
      </p:sp>
    </p:spTree>
    <p:extLst>
      <p:ext uri="{BB962C8B-B14F-4D97-AF65-F5344CB8AC3E}">
        <p14:creationId xmlns:p14="http://schemas.microsoft.com/office/powerpoint/2010/main" val="109212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C817-562C-4B53-8D15-7949A9BA7179}"/>
              </a:ext>
            </a:extLst>
          </p:cNvPr>
          <p:cNvSpPr>
            <a:spLocks noGrp="1"/>
          </p:cNvSpPr>
          <p:nvPr>
            <p:ph type="title"/>
          </p:nvPr>
        </p:nvSpPr>
        <p:spPr>
          <a:xfrm>
            <a:off x="677334" y="413042"/>
            <a:ext cx="8596668" cy="1320800"/>
          </a:xfrm>
        </p:spPr>
        <p:txBody>
          <a:bodyPr/>
          <a:lstStyle/>
          <a:p>
            <a:r>
              <a:rPr lang="en-GB" dirty="0"/>
              <a:t>Key Considerations</a:t>
            </a:r>
          </a:p>
        </p:txBody>
      </p:sp>
      <p:sp>
        <p:nvSpPr>
          <p:cNvPr id="3" name="Text Placeholder 2">
            <a:extLst>
              <a:ext uri="{FF2B5EF4-FFF2-40B4-BE49-F238E27FC236}">
                <a16:creationId xmlns:a16="http://schemas.microsoft.com/office/drawing/2014/main" id="{6C563C7E-0753-544E-A5DE-40300097B995}"/>
              </a:ext>
            </a:extLst>
          </p:cNvPr>
          <p:cNvSpPr txBox="1">
            <a:spLocks/>
          </p:cNvSpPr>
          <p:nvPr/>
        </p:nvSpPr>
        <p:spPr>
          <a:xfrm>
            <a:off x="626449" y="1746556"/>
            <a:ext cx="4161895" cy="5006636"/>
          </a:xfrm>
          <a:prstGeom prst="rect">
            <a:avLst/>
          </a:prstGeom>
        </p:spPr>
        <p:txBody>
          <a:bodyPr vert="horz" lIns="91440" tIns="45720" rIns="91440" bIns="45720" numCol="1"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GB" sz="2000" b="1" u="sng" dirty="0">
                <a:solidFill>
                  <a:srgbClr val="0B0C0C"/>
                </a:solidFill>
                <a:latin typeface="Trebuchet MS" panose="020B0603020202020204" pitchFamily="34" charset="0"/>
              </a:rPr>
              <a:t>Agricultural Land Classification</a:t>
            </a:r>
          </a:p>
          <a:p>
            <a:pPr>
              <a:buFont typeface="Arial" panose="020B0604020202020204" pitchFamily="34" charset="0"/>
              <a:buChar char="•"/>
            </a:pPr>
            <a:r>
              <a:rPr lang="en-GB" sz="2000" dirty="0">
                <a:solidFill>
                  <a:srgbClr val="0B0C0C"/>
                </a:solidFill>
                <a:latin typeface="Trebuchet MS" panose="020B0603020202020204" pitchFamily="34" charset="0"/>
              </a:rPr>
              <a:t>Determine ALC grade of land across a farm/landholding</a:t>
            </a:r>
          </a:p>
          <a:p>
            <a:pPr>
              <a:buFont typeface="Arial" panose="020B0604020202020204" pitchFamily="34" charset="0"/>
              <a:buChar char="•"/>
            </a:pPr>
            <a:r>
              <a:rPr lang="en-GB" sz="2000" dirty="0">
                <a:solidFill>
                  <a:srgbClr val="0B0C0C"/>
                </a:solidFill>
                <a:latin typeface="Trebuchet MS" panose="020B0603020202020204" pitchFamily="34" charset="0"/>
              </a:rPr>
              <a:t>Mapping tool</a:t>
            </a:r>
          </a:p>
          <a:p>
            <a:pPr>
              <a:buFont typeface="Arial" panose="020B0604020202020204" pitchFamily="34" charset="0"/>
              <a:buChar char="•"/>
            </a:pPr>
            <a:r>
              <a:rPr lang="en-GB" sz="2000" dirty="0">
                <a:solidFill>
                  <a:srgbClr val="0B0C0C"/>
                </a:solidFill>
                <a:latin typeface="Trebuchet MS" panose="020B0603020202020204" pitchFamily="34" charset="0"/>
              </a:rPr>
              <a:t>Highlight BMV land – maintain for farming</a:t>
            </a:r>
          </a:p>
          <a:p>
            <a:pPr lvl="1">
              <a:buFont typeface="Arial" panose="020B0604020202020204" pitchFamily="34" charset="0"/>
              <a:buChar char="•"/>
            </a:pPr>
            <a:r>
              <a:rPr lang="en-GB" sz="1800" dirty="0">
                <a:solidFill>
                  <a:srgbClr val="0B0C0C"/>
                </a:solidFill>
                <a:latin typeface="Trebuchet MS" panose="020B0603020202020204" pitchFamily="34" charset="0"/>
              </a:rPr>
              <a:t>Increase land value</a:t>
            </a:r>
          </a:p>
          <a:p>
            <a:pPr>
              <a:buFont typeface="Arial" panose="020B0604020202020204" pitchFamily="34" charset="0"/>
              <a:buChar char="•"/>
            </a:pPr>
            <a:r>
              <a:rPr lang="en-GB" sz="2000" dirty="0">
                <a:solidFill>
                  <a:srgbClr val="0B0C0C"/>
                </a:solidFill>
                <a:latin typeface="Trebuchet MS" panose="020B0603020202020204" pitchFamily="34" charset="0"/>
              </a:rPr>
              <a:t>Identify non-BMV land – chance to diversify?</a:t>
            </a:r>
          </a:p>
          <a:p>
            <a:pPr lvl="1">
              <a:buFont typeface="Arial" panose="020B0604020202020204" pitchFamily="34" charset="0"/>
              <a:buChar char="•"/>
            </a:pPr>
            <a:r>
              <a:rPr lang="en-GB" sz="1800" dirty="0">
                <a:solidFill>
                  <a:srgbClr val="0B0C0C"/>
                </a:solidFill>
                <a:latin typeface="Trebuchet MS" panose="020B0603020202020204" pitchFamily="34" charset="0"/>
              </a:rPr>
              <a:t>Habitat Bank creation</a:t>
            </a:r>
          </a:p>
          <a:p>
            <a:pPr lvl="1">
              <a:buFont typeface="Arial" panose="020B0604020202020204" pitchFamily="34" charset="0"/>
              <a:buChar char="•"/>
            </a:pPr>
            <a:r>
              <a:rPr lang="en-GB" sz="1800" dirty="0">
                <a:solidFill>
                  <a:srgbClr val="0B0C0C"/>
                </a:solidFill>
                <a:latin typeface="Trebuchet MS" panose="020B0603020202020204" pitchFamily="34" charset="0"/>
              </a:rPr>
              <a:t>BNG Units to sell</a:t>
            </a:r>
          </a:p>
          <a:p>
            <a:pPr>
              <a:buFont typeface="Arial" panose="020B0604020202020204" pitchFamily="34" charset="0"/>
              <a:buChar char="•"/>
            </a:pPr>
            <a:endParaRPr lang="en-GB" sz="2000" dirty="0">
              <a:solidFill>
                <a:srgbClr val="0B0C0C"/>
              </a:solidFill>
              <a:latin typeface="Trebuchet MS" panose="020B0603020202020204" pitchFamily="34" charset="0"/>
            </a:endParaRPr>
          </a:p>
          <a:p>
            <a:pPr>
              <a:buFont typeface="Arial" panose="020B0604020202020204" pitchFamily="34" charset="0"/>
              <a:buChar char="•"/>
            </a:pPr>
            <a:endParaRPr lang="en-GB" sz="2000" dirty="0">
              <a:solidFill>
                <a:srgbClr val="0B0C0C"/>
              </a:solidFill>
              <a:latin typeface="Trebuchet MS" panose="020B0603020202020204" pitchFamily="34" charset="0"/>
            </a:endParaRPr>
          </a:p>
          <a:p>
            <a:pPr>
              <a:buFont typeface="Arial" panose="020B0604020202020204" pitchFamily="34" charset="0"/>
              <a:buChar char="•"/>
            </a:pPr>
            <a:endParaRPr lang="en-GB" sz="2000" dirty="0">
              <a:solidFill>
                <a:srgbClr val="0B0C0C"/>
              </a:solidFill>
              <a:latin typeface="Trebuchet MS" panose="020B0603020202020204" pitchFamily="34" charset="0"/>
            </a:endParaRPr>
          </a:p>
          <a:p>
            <a:endParaRPr lang="en-GB" sz="2000" dirty="0">
              <a:solidFill>
                <a:srgbClr val="0B0C0C"/>
              </a:solidFill>
              <a:highlight>
                <a:srgbClr val="FFFF00"/>
              </a:highlight>
              <a:latin typeface="Trebuchet MS" panose="020B0603020202020204" pitchFamily="34" charset="0"/>
            </a:endParaRPr>
          </a:p>
          <a:p>
            <a:endParaRPr lang="en-GB" sz="2000" dirty="0">
              <a:solidFill>
                <a:srgbClr val="0B0C0C"/>
              </a:solidFill>
              <a:highlight>
                <a:srgbClr val="FFFF00"/>
              </a:highlight>
              <a:latin typeface="Trebuchet MS" panose="020B0603020202020204" pitchFamily="34" charset="0"/>
            </a:endParaRPr>
          </a:p>
        </p:txBody>
      </p:sp>
      <p:sp>
        <p:nvSpPr>
          <p:cNvPr id="4" name="Text Placeholder 2">
            <a:extLst>
              <a:ext uri="{FF2B5EF4-FFF2-40B4-BE49-F238E27FC236}">
                <a16:creationId xmlns:a16="http://schemas.microsoft.com/office/drawing/2014/main" id="{7C213EAB-E4BA-9327-C8E3-A22809D78248}"/>
              </a:ext>
            </a:extLst>
          </p:cNvPr>
          <p:cNvSpPr txBox="1">
            <a:spLocks/>
          </p:cNvSpPr>
          <p:nvPr/>
        </p:nvSpPr>
        <p:spPr>
          <a:xfrm>
            <a:off x="4788344" y="1746556"/>
            <a:ext cx="4485658" cy="5006636"/>
          </a:xfrm>
          <a:prstGeom prst="rect">
            <a:avLst/>
          </a:prstGeom>
        </p:spPr>
        <p:txBody>
          <a:bodyPr vert="horz" lIns="91440" tIns="45720" rIns="91440" bIns="45720" numCol="1"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r>
              <a:rPr lang="en-GB" sz="2000" b="1" u="sng" dirty="0">
                <a:solidFill>
                  <a:srgbClr val="0B0C0C"/>
                </a:solidFill>
                <a:latin typeface="Trebuchet MS" panose="020B0603020202020204" pitchFamily="34" charset="0"/>
              </a:rPr>
              <a:t>Soil Resource Survey</a:t>
            </a:r>
          </a:p>
          <a:p>
            <a:pPr marL="342900" indent="-342900">
              <a:buFont typeface="Arial" panose="020B0604020202020204" pitchFamily="34" charset="0"/>
              <a:buChar char="•"/>
            </a:pPr>
            <a:r>
              <a:rPr lang="en-GB" sz="2000" dirty="0">
                <a:solidFill>
                  <a:srgbClr val="0B0C0C"/>
                </a:solidFill>
                <a:latin typeface="Trebuchet MS" panose="020B0603020202020204" pitchFamily="34" charset="0"/>
              </a:rPr>
              <a:t>Determine soil resources available across a farm/landholding</a:t>
            </a:r>
          </a:p>
          <a:p>
            <a:pPr marL="342900" indent="-342900">
              <a:buFont typeface="Arial" panose="020B0604020202020204" pitchFamily="34" charset="0"/>
              <a:buChar char="•"/>
            </a:pPr>
            <a:r>
              <a:rPr lang="en-GB" sz="2000" dirty="0">
                <a:solidFill>
                  <a:srgbClr val="0B0C0C"/>
                </a:solidFill>
                <a:latin typeface="Trebuchet MS" panose="020B0603020202020204" pitchFamily="34" charset="0"/>
              </a:rPr>
              <a:t>Mapping tool</a:t>
            </a:r>
          </a:p>
          <a:p>
            <a:pPr marL="342900" indent="-342900">
              <a:buFont typeface="Arial" panose="020B0604020202020204" pitchFamily="34" charset="0"/>
              <a:buChar char="•"/>
            </a:pPr>
            <a:r>
              <a:rPr lang="en-GB" sz="2000" dirty="0">
                <a:solidFill>
                  <a:srgbClr val="0B0C0C"/>
                </a:solidFill>
                <a:latin typeface="Trebuchet MS" panose="020B0603020202020204" pitchFamily="34" charset="0"/>
              </a:rPr>
              <a:t>Baseline data set – site limitations, future problems</a:t>
            </a:r>
          </a:p>
          <a:p>
            <a:pPr marL="342900" indent="-342900">
              <a:buFont typeface="Arial" panose="020B0604020202020204" pitchFamily="34" charset="0"/>
              <a:buChar char="•"/>
            </a:pPr>
            <a:r>
              <a:rPr lang="en-GB" sz="2000" dirty="0">
                <a:solidFill>
                  <a:srgbClr val="0B0C0C"/>
                </a:solidFill>
                <a:latin typeface="Trebuchet MS" panose="020B0603020202020204" pitchFamily="34" charset="0"/>
              </a:rPr>
              <a:t>Assess potential for BNGs</a:t>
            </a:r>
          </a:p>
          <a:p>
            <a:pPr marL="800100" lvl="1" indent="-342900">
              <a:buFont typeface="Arial" panose="020B0604020202020204" pitchFamily="34" charset="0"/>
              <a:buChar char="•"/>
            </a:pPr>
            <a:r>
              <a:rPr lang="en-GB" dirty="0">
                <a:solidFill>
                  <a:srgbClr val="0B0C0C"/>
                </a:solidFill>
                <a:latin typeface="Trebuchet MS" panose="020B0603020202020204" pitchFamily="34" charset="0"/>
              </a:rPr>
              <a:t>Create new/improved habitats</a:t>
            </a:r>
          </a:p>
          <a:p>
            <a:pPr marL="800100" lvl="1" indent="-342900">
              <a:buFont typeface="Arial" panose="020B0604020202020204" pitchFamily="34" charset="0"/>
              <a:buChar char="•"/>
            </a:pPr>
            <a:r>
              <a:rPr lang="en-GB" dirty="0">
                <a:solidFill>
                  <a:srgbClr val="0B0C0C"/>
                </a:solidFill>
                <a:latin typeface="Trebuchet MS" panose="020B0603020202020204" pitchFamily="34" charset="0"/>
              </a:rPr>
              <a:t>Create Habitat Banks</a:t>
            </a:r>
          </a:p>
          <a:p>
            <a:pPr marL="800100" lvl="1" indent="-342900">
              <a:buFont typeface="Arial" panose="020B0604020202020204" pitchFamily="34" charset="0"/>
              <a:buChar char="•"/>
            </a:pPr>
            <a:r>
              <a:rPr lang="en-GB" dirty="0">
                <a:solidFill>
                  <a:srgbClr val="0B0C0C"/>
                </a:solidFill>
                <a:latin typeface="Trebuchet MS" panose="020B0603020202020204" pitchFamily="34" charset="0"/>
              </a:rPr>
              <a:t>Find/create Units to sell</a:t>
            </a:r>
          </a:p>
          <a:p>
            <a:pPr marL="342900" indent="-342900">
              <a:buFont typeface="Arial" panose="020B0604020202020204" pitchFamily="34" charset="0"/>
              <a:buChar char="•"/>
            </a:pPr>
            <a:r>
              <a:rPr lang="en-GB" sz="2000" dirty="0">
                <a:solidFill>
                  <a:srgbClr val="0B0C0C"/>
                </a:solidFill>
                <a:latin typeface="Trebuchet MS" panose="020B0603020202020204" pitchFamily="34" charset="0"/>
              </a:rPr>
              <a:t>Potential income streams</a:t>
            </a:r>
          </a:p>
          <a:p>
            <a:pPr marL="342900" indent="-342900">
              <a:buFont typeface="Arial" panose="020B0604020202020204" pitchFamily="34" charset="0"/>
              <a:buChar char="•"/>
            </a:pPr>
            <a:r>
              <a:rPr lang="en-GB" sz="2000" dirty="0">
                <a:solidFill>
                  <a:srgbClr val="0B0C0C"/>
                </a:solidFill>
                <a:latin typeface="Trebuchet MS" panose="020B0603020202020204" pitchFamily="34" charset="0"/>
              </a:rPr>
              <a:t>Monitoring survey</a:t>
            </a:r>
          </a:p>
        </p:txBody>
      </p:sp>
      <p:sp>
        <p:nvSpPr>
          <p:cNvPr id="6" name="Slide Number Placeholder 5">
            <a:extLst>
              <a:ext uri="{FF2B5EF4-FFF2-40B4-BE49-F238E27FC236}">
                <a16:creationId xmlns:a16="http://schemas.microsoft.com/office/drawing/2014/main" id="{96FE3EA6-D178-123A-2CB3-469BA3F50279}"/>
              </a:ext>
            </a:extLst>
          </p:cNvPr>
          <p:cNvSpPr>
            <a:spLocks noGrp="1"/>
          </p:cNvSpPr>
          <p:nvPr>
            <p:ph type="sldNum" sz="quarter" idx="12"/>
          </p:nvPr>
        </p:nvSpPr>
        <p:spPr/>
        <p:txBody>
          <a:bodyPr/>
          <a:lstStyle/>
          <a:p>
            <a:fld id="{074462FA-829C-423C-AB88-E385BA2A441A}" type="slidenum">
              <a:rPr lang="en-GB" smtClean="0"/>
              <a:t>11</a:t>
            </a:fld>
            <a:endParaRPr lang="en-GB" dirty="0"/>
          </a:p>
        </p:txBody>
      </p:sp>
    </p:spTree>
    <p:extLst>
      <p:ext uri="{BB962C8B-B14F-4D97-AF65-F5344CB8AC3E}">
        <p14:creationId xmlns:p14="http://schemas.microsoft.com/office/powerpoint/2010/main" val="650677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CFEC86-0F8B-E2E3-CD92-59ED4F32CBEA}"/>
              </a:ext>
            </a:extLst>
          </p:cNvPr>
          <p:cNvSpPr>
            <a:spLocks noGrp="1"/>
          </p:cNvSpPr>
          <p:nvPr>
            <p:ph type="title"/>
          </p:nvPr>
        </p:nvSpPr>
        <p:spPr/>
        <p:txBody>
          <a:bodyPr/>
          <a:lstStyle/>
          <a:p>
            <a:r>
              <a:rPr lang="en-GB"/>
              <a:t>WHAT IS BIODIVERSITY NET GAIN?</a:t>
            </a:r>
          </a:p>
        </p:txBody>
      </p:sp>
      <p:sp>
        <p:nvSpPr>
          <p:cNvPr id="6" name="Content Placeholder 5">
            <a:extLst>
              <a:ext uri="{FF2B5EF4-FFF2-40B4-BE49-F238E27FC236}">
                <a16:creationId xmlns:a16="http://schemas.microsoft.com/office/drawing/2014/main" id="{39E4D591-9482-C03A-DF8A-D78843ECD8A0}"/>
              </a:ext>
            </a:extLst>
          </p:cNvPr>
          <p:cNvSpPr>
            <a:spLocks noGrp="1"/>
          </p:cNvSpPr>
          <p:nvPr>
            <p:ph idx="13"/>
          </p:nvPr>
        </p:nvSpPr>
        <p:spPr>
          <a:xfrm>
            <a:off x="5538124" y="1795550"/>
            <a:ext cx="4735246" cy="4381412"/>
          </a:xfrm>
        </p:spPr>
        <p:txBody>
          <a:bodyPr>
            <a:normAutofit fontScale="70000" lnSpcReduction="20000"/>
          </a:bodyPr>
          <a:lstStyle/>
          <a:p>
            <a:r>
              <a:rPr lang="en-GB" sz="2800" b="1" dirty="0"/>
              <a:t>The Basics!</a:t>
            </a:r>
          </a:p>
          <a:p>
            <a:endParaRPr lang="en-GB" dirty="0"/>
          </a:p>
          <a:p>
            <a:pPr marL="285750" lvl="1" indent="-285750">
              <a:buFont typeface="Arial" panose="020B0604020202020204" pitchFamily="34" charset="0"/>
              <a:buChar char="•"/>
            </a:pPr>
            <a:r>
              <a:rPr lang="en-GB" sz="2200" dirty="0"/>
              <a:t>Takes habitat information from field surveys</a:t>
            </a:r>
          </a:p>
          <a:p>
            <a:pPr marL="285750" lvl="1" indent="-285750">
              <a:buFont typeface="Arial" panose="020B0604020202020204" pitchFamily="34" charset="0"/>
              <a:buChar char="•"/>
            </a:pPr>
            <a:r>
              <a:rPr lang="en-GB" sz="2200" dirty="0"/>
              <a:t>Plugs it into a metric </a:t>
            </a:r>
          </a:p>
          <a:p>
            <a:pPr marL="285750" lvl="1" indent="-285750">
              <a:buFont typeface="Arial" panose="020B0604020202020204" pitchFamily="34" charset="0"/>
              <a:buChar char="•"/>
            </a:pPr>
            <a:r>
              <a:rPr lang="en-GB" sz="2200" dirty="0"/>
              <a:t>The output is quantified into “Biodiversity Units”</a:t>
            </a:r>
          </a:p>
          <a:p>
            <a:pPr marL="285750" lvl="1" indent="-285750">
              <a:buFont typeface="Arial" panose="020B0604020202020204" pitchFamily="34" charset="0"/>
              <a:buChar char="•"/>
            </a:pPr>
            <a:r>
              <a:rPr lang="en-GB" sz="2200" dirty="0"/>
              <a:t>Information on post construction landscape plugged into metric</a:t>
            </a:r>
          </a:p>
          <a:p>
            <a:pPr marL="285750" lvl="1" indent="-285750">
              <a:buFont typeface="Arial" panose="020B0604020202020204" pitchFamily="34" charset="0"/>
              <a:buChar char="•"/>
            </a:pPr>
            <a:r>
              <a:rPr lang="en-GB" sz="2200" dirty="0"/>
              <a:t>2 elements pulled together to establish whether development will be positive or negative and by how much.</a:t>
            </a:r>
          </a:p>
          <a:p>
            <a:pPr marL="285750" lvl="1" indent="-285750">
              <a:buFont typeface="Arial" panose="020B0604020202020204" pitchFamily="34" charset="0"/>
              <a:buChar char="•"/>
            </a:pPr>
            <a:r>
              <a:rPr lang="en-GB" sz="2200" dirty="0"/>
              <a:t>Each Unit has a monetary value. </a:t>
            </a:r>
          </a:p>
          <a:p>
            <a:pPr lvl="1"/>
            <a:endParaRPr lang="en-GB" dirty="0"/>
          </a:p>
          <a:p>
            <a:pPr lvl="1"/>
            <a:r>
              <a:rPr lang="en-GB" sz="2800" b="1" dirty="0"/>
              <a:t>Allowing a means to speak the language of developers! </a:t>
            </a:r>
          </a:p>
        </p:txBody>
      </p:sp>
      <p:sp>
        <p:nvSpPr>
          <p:cNvPr id="8" name="Slide Number Placeholder 7">
            <a:extLst>
              <a:ext uri="{FF2B5EF4-FFF2-40B4-BE49-F238E27FC236}">
                <a16:creationId xmlns:a16="http://schemas.microsoft.com/office/drawing/2014/main" id="{DE47112E-A4D8-5AD2-D841-8F6C3491F042}"/>
              </a:ext>
            </a:extLst>
          </p:cNvPr>
          <p:cNvSpPr>
            <a:spLocks noGrp="1"/>
          </p:cNvSpPr>
          <p:nvPr>
            <p:ph type="sldNum" sz="quarter" idx="12"/>
          </p:nvPr>
        </p:nvSpPr>
        <p:spPr/>
        <p:txBody>
          <a:bodyPr/>
          <a:lstStyle/>
          <a:p>
            <a:fld id="{C3FF86D2-6AD7-4548-BB84-CEB490D5FD6D}" type="slidenum">
              <a:rPr lang="en-GB" smtClean="0"/>
              <a:t>12</a:t>
            </a:fld>
            <a:endParaRPr lang="en-GB"/>
          </a:p>
        </p:txBody>
      </p:sp>
      <p:graphicFrame>
        <p:nvGraphicFramePr>
          <p:cNvPr id="9" name="Table 6">
            <a:extLst>
              <a:ext uri="{FF2B5EF4-FFF2-40B4-BE49-F238E27FC236}">
                <a16:creationId xmlns:a16="http://schemas.microsoft.com/office/drawing/2014/main" id="{B5595111-5E39-7B7F-0935-E59DCCBF4E39}"/>
              </a:ext>
            </a:extLst>
          </p:cNvPr>
          <p:cNvGraphicFramePr>
            <a:graphicFrameLocks noGrp="1"/>
          </p:cNvGraphicFramePr>
          <p:nvPr>
            <p:extLst>
              <p:ext uri="{D42A27DB-BD31-4B8C-83A1-F6EECF244321}">
                <p14:modId xmlns:p14="http://schemas.microsoft.com/office/powerpoint/2010/main" val="2513256061"/>
              </p:ext>
            </p:extLst>
          </p:nvPr>
        </p:nvGraphicFramePr>
        <p:xfrm>
          <a:off x="594360" y="2584611"/>
          <a:ext cx="4735246" cy="3291840"/>
        </p:xfrm>
        <a:graphic>
          <a:graphicData uri="http://schemas.openxmlformats.org/drawingml/2006/table">
            <a:tbl>
              <a:tblPr firstRow="1" bandRow="1">
                <a:tableStyleId>{5C22544A-7EE6-4342-B048-85BDC9FD1C3A}</a:tableStyleId>
              </a:tblPr>
              <a:tblGrid>
                <a:gridCol w="4735246">
                  <a:extLst>
                    <a:ext uri="{9D8B030D-6E8A-4147-A177-3AD203B41FA5}">
                      <a16:colId xmlns:a16="http://schemas.microsoft.com/office/drawing/2014/main" val="4244348213"/>
                    </a:ext>
                  </a:extLst>
                </a:gridCol>
              </a:tblGrid>
              <a:tr h="2704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t>Simply put, ‘</a:t>
                      </a:r>
                      <a:r>
                        <a:rPr lang="en-US" sz="3200" b="1" i="1" dirty="0"/>
                        <a:t>Biodiversity Net Gain is development that leaves biodiversity in a better state than before</a:t>
                      </a:r>
                      <a:r>
                        <a:rPr lang="en-US" sz="3200" b="1" dirty="0"/>
                        <a:t>,’ </a:t>
                      </a:r>
                      <a:r>
                        <a:rPr lang="en-US" sz="2400" b="1" dirty="0"/>
                        <a:t>CIEEM 2018 </a:t>
                      </a:r>
                      <a:endParaRPr lang="en-GB" sz="2400" dirty="0"/>
                    </a:p>
                    <a:p>
                      <a:endParaRPr lang="en-GB" dirty="0"/>
                    </a:p>
                  </a:txBody>
                  <a:tcPr/>
                </a:tc>
                <a:extLst>
                  <a:ext uri="{0D108BD9-81ED-4DB2-BD59-A6C34878D82A}">
                    <a16:rowId xmlns:a16="http://schemas.microsoft.com/office/drawing/2014/main" val="4010097661"/>
                  </a:ext>
                </a:extLst>
              </a:tr>
            </a:tbl>
          </a:graphicData>
        </a:graphic>
      </p:graphicFrame>
    </p:spTree>
    <p:extLst>
      <p:ext uri="{BB962C8B-B14F-4D97-AF65-F5344CB8AC3E}">
        <p14:creationId xmlns:p14="http://schemas.microsoft.com/office/powerpoint/2010/main" val="353961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CFEC86-0F8B-E2E3-CD92-59ED4F32CBEA}"/>
              </a:ext>
            </a:extLst>
          </p:cNvPr>
          <p:cNvSpPr>
            <a:spLocks noGrp="1"/>
          </p:cNvSpPr>
          <p:nvPr>
            <p:ph type="title"/>
          </p:nvPr>
        </p:nvSpPr>
        <p:spPr>
          <a:xfrm>
            <a:off x="4454012" y="747485"/>
            <a:ext cx="6377233" cy="1248227"/>
          </a:xfrm>
        </p:spPr>
        <p:txBody>
          <a:bodyPr/>
          <a:lstStyle/>
          <a:p>
            <a:r>
              <a:rPr lang="en-GB"/>
              <a:t>WHY BNG?</a:t>
            </a:r>
          </a:p>
        </p:txBody>
      </p:sp>
      <p:sp>
        <p:nvSpPr>
          <p:cNvPr id="5" name="Content Placeholder 4">
            <a:extLst>
              <a:ext uri="{FF2B5EF4-FFF2-40B4-BE49-F238E27FC236}">
                <a16:creationId xmlns:a16="http://schemas.microsoft.com/office/drawing/2014/main" id="{2EE03DFF-D947-F322-5820-85E6AF2E77E9}"/>
              </a:ext>
            </a:extLst>
          </p:cNvPr>
          <p:cNvSpPr>
            <a:spLocks noGrp="1"/>
          </p:cNvSpPr>
          <p:nvPr>
            <p:ph idx="1"/>
          </p:nvPr>
        </p:nvSpPr>
        <p:spPr>
          <a:xfrm>
            <a:off x="4454012" y="1602658"/>
            <a:ext cx="7017774" cy="3991897"/>
          </a:xfrm>
        </p:spPr>
        <p:txBody>
          <a:bodyPr>
            <a:normAutofit fontScale="62500" lnSpcReduction="20000"/>
          </a:bodyPr>
          <a:lstStyle/>
          <a:p>
            <a:r>
              <a:rPr lang="en-GB" sz="3000"/>
              <a:t>THE SIXTH MASS EXTINCTION</a:t>
            </a:r>
          </a:p>
          <a:p>
            <a:endParaRPr lang="en-GB" sz="3000"/>
          </a:p>
          <a:p>
            <a:pPr lvl="2"/>
            <a:r>
              <a:rPr lang="en-GB" sz="2800"/>
              <a:t>Nature in the UK is still seriously declining: We are already one of the most nature-depleted countries in the world.</a:t>
            </a:r>
          </a:p>
          <a:p>
            <a:endParaRPr lang="en-GB" sz="2900">
              <a:latin typeface="+mn-lt"/>
            </a:endParaRPr>
          </a:p>
          <a:p>
            <a:pPr lvl="2"/>
            <a:r>
              <a:rPr lang="en-GB" sz="2900"/>
              <a:t>‘</a:t>
            </a:r>
            <a:r>
              <a:rPr lang="en-GB" sz="2900" i="1"/>
              <a:t>The UK itself has lost much of its wildlife, ranking 189</a:t>
            </a:r>
            <a:r>
              <a:rPr lang="en-GB" sz="2900" i="1" baseline="30000"/>
              <a:t>th</a:t>
            </a:r>
            <a:r>
              <a:rPr lang="en-GB" sz="2900" i="1"/>
              <a:t> for biodiversity loss out of 218 nations in 2016,’ </a:t>
            </a:r>
            <a:r>
              <a:rPr lang="en-GB" sz="2900" b="1"/>
              <a:t>London Zoological Society 2018</a:t>
            </a:r>
          </a:p>
          <a:p>
            <a:pPr lvl="2"/>
            <a:endParaRPr lang="en-GB" sz="2900" b="1"/>
          </a:p>
          <a:p>
            <a:pPr lvl="2"/>
            <a:r>
              <a:rPr lang="en-GB" sz="2900"/>
              <a:t>The UK has now legally binding targets to halt species decline by 2030 and international targets in the Global Biodiversity Framework to protect 30% of land and seas by 2030</a:t>
            </a:r>
          </a:p>
          <a:p>
            <a:pPr lvl="2"/>
            <a:endParaRPr lang="en-GB" sz="2400" b="1"/>
          </a:p>
          <a:p>
            <a:pPr lvl="2"/>
            <a:endParaRPr lang="en-GB" b="1"/>
          </a:p>
        </p:txBody>
      </p:sp>
      <p:sp>
        <p:nvSpPr>
          <p:cNvPr id="11" name="Slide Number Placeholder 10">
            <a:extLst>
              <a:ext uri="{FF2B5EF4-FFF2-40B4-BE49-F238E27FC236}">
                <a16:creationId xmlns:a16="http://schemas.microsoft.com/office/drawing/2014/main" id="{C783A581-1415-8AFF-4FB9-9BE7FE3BCE42}"/>
              </a:ext>
            </a:extLst>
          </p:cNvPr>
          <p:cNvSpPr>
            <a:spLocks noGrp="1"/>
          </p:cNvSpPr>
          <p:nvPr>
            <p:ph type="sldNum" sz="quarter" idx="12"/>
          </p:nvPr>
        </p:nvSpPr>
        <p:spPr/>
        <p:txBody>
          <a:bodyPr/>
          <a:lstStyle/>
          <a:p>
            <a:fld id="{C3FF86D2-6AD7-4548-BB84-CEB490D5FD6D}" type="slidenum">
              <a:rPr lang="en-GB" smtClean="0"/>
              <a:pPr/>
              <a:t>13</a:t>
            </a:fld>
            <a:endParaRPr lang="en-GB"/>
          </a:p>
        </p:txBody>
      </p:sp>
      <p:pic>
        <p:nvPicPr>
          <p:cNvPr id="7" name="Picture 6">
            <a:extLst>
              <a:ext uri="{FF2B5EF4-FFF2-40B4-BE49-F238E27FC236}">
                <a16:creationId xmlns:a16="http://schemas.microsoft.com/office/drawing/2014/main" id="{E724F5B1-CD11-5A74-BA2B-BBEFA56442B9}"/>
              </a:ext>
            </a:extLst>
          </p:cNvPr>
          <p:cNvPicPr>
            <a:picLocks noChangeAspect="1"/>
          </p:cNvPicPr>
          <p:nvPr/>
        </p:nvPicPr>
        <p:blipFill>
          <a:blip r:embed="rId2"/>
          <a:stretch>
            <a:fillRect/>
          </a:stretch>
        </p:blipFill>
        <p:spPr>
          <a:xfrm>
            <a:off x="355054" y="459980"/>
            <a:ext cx="3930070" cy="5503332"/>
          </a:xfrm>
          <a:prstGeom prst="rect">
            <a:avLst/>
          </a:prstGeom>
        </p:spPr>
      </p:pic>
    </p:spTree>
    <p:extLst>
      <p:ext uri="{BB962C8B-B14F-4D97-AF65-F5344CB8AC3E}">
        <p14:creationId xmlns:p14="http://schemas.microsoft.com/office/powerpoint/2010/main" val="391436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CFEC86-0F8B-E2E3-CD92-59ED4F32CBEA}"/>
              </a:ext>
            </a:extLst>
          </p:cNvPr>
          <p:cNvSpPr>
            <a:spLocks noGrp="1"/>
          </p:cNvSpPr>
          <p:nvPr>
            <p:ph type="title"/>
          </p:nvPr>
        </p:nvSpPr>
        <p:spPr/>
        <p:txBody>
          <a:bodyPr/>
          <a:lstStyle/>
          <a:p>
            <a:r>
              <a:rPr lang="en-GB" dirty="0"/>
              <a:t>AS OF TODAY</a:t>
            </a:r>
          </a:p>
        </p:txBody>
      </p:sp>
      <p:sp>
        <p:nvSpPr>
          <p:cNvPr id="5" name="Content Placeholder 4">
            <a:extLst>
              <a:ext uri="{FF2B5EF4-FFF2-40B4-BE49-F238E27FC236}">
                <a16:creationId xmlns:a16="http://schemas.microsoft.com/office/drawing/2014/main" id="{2EE03DFF-D947-F322-5820-85E6AF2E77E9}"/>
              </a:ext>
            </a:extLst>
          </p:cNvPr>
          <p:cNvSpPr>
            <a:spLocks noGrp="1"/>
          </p:cNvSpPr>
          <p:nvPr>
            <p:ph idx="1"/>
          </p:nvPr>
        </p:nvSpPr>
        <p:spPr>
          <a:xfrm>
            <a:off x="838199" y="1995713"/>
            <a:ext cx="6365033" cy="4181249"/>
          </a:xfrm>
        </p:spPr>
        <p:txBody>
          <a:bodyPr>
            <a:normAutofit lnSpcReduction="10000"/>
          </a:bodyPr>
          <a:lstStyle/>
          <a:p>
            <a:pPr marL="342900" indent="-342900">
              <a:buFont typeface="Arial" panose="020B0604020202020204" pitchFamily="34" charset="0"/>
              <a:buChar char="•"/>
            </a:pPr>
            <a:r>
              <a:rPr lang="en-GB" b="0" i="0" dirty="0">
                <a:solidFill>
                  <a:srgbClr val="0B0C0C"/>
                </a:solidFill>
                <a:effectLst/>
                <a:latin typeface="+mn-lt"/>
              </a:rPr>
              <a:t>Mandatory Net Gain: 	</a:t>
            </a:r>
            <a:r>
              <a:rPr lang="en-GB" b="1" i="0" dirty="0">
                <a:solidFill>
                  <a:srgbClr val="0B0C0C"/>
                </a:solidFill>
                <a:effectLst/>
                <a:latin typeface="+mn-lt"/>
              </a:rPr>
              <a:t>12</a:t>
            </a:r>
            <a:r>
              <a:rPr lang="en-GB" b="1" i="0" baseline="30000" dirty="0">
                <a:solidFill>
                  <a:srgbClr val="0B0C0C"/>
                </a:solidFill>
                <a:effectLst/>
                <a:latin typeface="+mn-lt"/>
              </a:rPr>
              <a:t>th</a:t>
            </a:r>
            <a:r>
              <a:rPr lang="en-GB" b="1" i="0" dirty="0">
                <a:solidFill>
                  <a:srgbClr val="0B0C0C"/>
                </a:solidFill>
                <a:effectLst/>
                <a:latin typeface="+mn-lt"/>
              </a:rPr>
              <a:t> February 2024</a:t>
            </a:r>
          </a:p>
          <a:p>
            <a:pPr marL="342900" indent="-342900">
              <a:buFont typeface="Arial" panose="020B0604020202020204" pitchFamily="34" charset="0"/>
              <a:buChar char="•"/>
            </a:pPr>
            <a:r>
              <a:rPr lang="en-GB" dirty="0">
                <a:solidFill>
                  <a:srgbClr val="0B0C0C"/>
                </a:solidFill>
                <a:latin typeface="+mn-lt"/>
              </a:rPr>
              <a:t>Small Sites:  		 	</a:t>
            </a:r>
            <a:r>
              <a:rPr lang="en-GB" b="1" dirty="0">
                <a:solidFill>
                  <a:srgbClr val="0B0C0C"/>
                </a:solidFill>
                <a:latin typeface="+mn-lt"/>
              </a:rPr>
              <a:t>2</a:t>
            </a:r>
            <a:r>
              <a:rPr lang="en-GB" b="1" baseline="30000" dirty="0">
                <a:solidFill>
                  <a:srgbClr val="0B0C0C"/>
                </a:solidFill>
                <a:latin typeface="+mn-lt"/>
              </a:rPr>
              <a:t>nd</a:t>
            </a:r>
            <a:r>
              <a:rPr lang="en-GB" b="1" dirty="0">
                <a:solidFill>
                  <a:srgbClr val="0B0C0C"/>
                </a:solidFill>
                <a:latin typeface="+mn-lt"/>
              </a:rPr>
              <a:t> April 2024</a:t>
            </a:r>
          </a:p>
          <a:p>
            <a:pPr marL="342900" indent="-342900">
              <a:buFont typeface="Arial" panose="020B0604020202020204" pitchFamily="34" charset="0"/>
              <a:buChar char="•"/>
            </a:pPr>
            <a:r>
              <a:rPr lang="en-GB" dirty="0">
                <a:solidFill>
                  <a:srgbClr val="0B0C0C"/>
                </a:solidFill>
                <a:latin typeface="+mn-lt"/>
              </a:rPr>
              <a:t>NSIPS:			</a:t>
            </a:r>
            <a:r>
              <a:rPr lang="en-GB" b="1" dirty="0">
                <a:solidFill>
                  <a:srgbClr val="0B0C0C"/>
                </a:solidFill>
                <a:latin typeface="+mn-lt"/>
              </a:rPr>
              <a:t>November 2025 </a:t>
            </a:r>
            <a:r>
              <a:rPr lang="en-GB" dirty="0">
                <a:solidFill>
                  <a:srgbClr val="0B0C0C"/>
                </a:solidFill>
                <a:latin typeface="+mn-lt"/>
              </a:rPr>
              <a:t>Guidance Published:  	</a:t>
            </a:r>
            <a:r>
              <a:rPr lang="en-GB" b="1" dirty="0">
                <a:solidFill>
                  <a:srgbClr val="0B0C0C"/>
                </a:solidFill>
                <a:latin typeface="+mn-lt"/>
              </a:rPr>
              <a:t>September 2024</a:t>
            </a:r>
          </a:p>
          <a:p>
            <a:pPr marL="342900" indent="-342900">
              <a:buFont typeface="Arial" panose="020B0604020202020204" pitchFamily="34" charset="0"/>
              <a:buChar char="•"/>
            </a:pPr>
            <a:r>
              <a:rPr lang="en-GB" b="0" i="0" dirty="0">
                <a:solidFill>
                  <a:srgbClr val="0B0C0C"/>
                </a:solidFill>
                <a:effectLst/>
                <a:latin typeface="GDS Transport"/>
              </a:rPr>
              <a:t>Biodiversity Regulations now live </a:t>
            </a:r>
            <a:r>
              <a:rPr lang="en-GB" b="0" i="0" dirty="0">
                <a:solidFill>
                  <a:srgbClr val="0B0C0C"/>
                </a:solidFill>
                <a:effectLst/>
                <a:latin typeface="GDS Transport"/>
                <a:hlinkClick r:id="rId2"/>
              </a:rPr>
              <a:t>https://www.legislation.gov.uk/uksi/2024/47/contents/made</a:t>
            </a:r>
            <a:endParaRPr lang="en-GB" b="0" i="0" dirty="0">
              <a:solidFill>
                <a:srgbClr val="0B0C0C"/>
              </a:solidFill>
              <a:effectLst/>
              <a:latin typeface="GDS Transport"/>
            </a:endParaRPr>
          </a:p>
          <a:p>
            <a:pPr marL="342900" indent="-342900">
              <a:buFont typeface="Arial" panose="020B0604020202020204" pitchFamily="34" charset="0"/>
              <a:buChar char="•"/>
            </a:pPr>
            <a:r>
              <a:rPr lang="en-GB" b="1" i="0" dirty="0">
                <a:solidFill>
                  <a:srgbClr val="0B0C0C"/>
                </a:solidFill>
                <a:effectLst/>
                <a:latin typeface="GDS Transport"/>
              </a:rPr>
              <a:t>In England, biodiversity net gain is required under a statutory framework introduced by Schedule 7A of the Town and Country Planning Act 1990 (inserted by the Environment Act 2021). </a:t>
            </a:r>
            <a:endParaRPr lang="en-GB" b="1" dirty="0">
              <a:latin typeface="+mn-lt"/>
            </a:endParaRPr>
          </a:p>
        </p:txBody>
      </p:sp>
      <p:pic>
        <p:nvPicPr>
          <p:cNvPr id="10" name="Content Placeholder 9" descr="A field of tall grass&#10;&#10;Description automatically generated">
            <a:extLst>
              <a:ext uri="{FF2B5EF4-FFF2-40B4-BE49-F238E27FC236}">
                <a16:creationId xmlns:a16="http://schemas.microsoft.com/office/drawing/2014/main" id="{15D5A4B5-57EF-D95F-C063-E0ECDF0285F2}"/>
              </a:ext>
            </a:extLst>
          </p:cNvPr>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rot="5400000">
            <a:off x="7171957" y="2518469"/>
            <a:ext cx="4182044" cy="3136533"/>
          </a:xfrm>
          <a:ln>
            <a:solidFill>
              <a:schemeClr val="tx1"/>
            </a:solidFill>
          </a:ln>
        </p:spPr>
      </p:pic>
      <p:sp>
        <p:nvSpPr>
          <p:cNvPr id="8" name="Slide Number Placeholder 7">
            <a:extLst>
              <a:ext uri="{FF2B5EF4-FFF2-40B4-BE49-F238E27FC236}">
                <a16:creationId xmlns:a16="http://schemas.microsoft.com/office/drawing/2014/main" id="{DE47112E-A4D8-5AD2-D841-8F6C3491F042}"/>
              </a:ext>
            </a:extLst>
          </p:cNvPr>
          <p:cNvSpPr>
            <a:spLocks noGrp="1"/>
          </p:cNvSpPr>
          <p:nvPr>
            <p:ph type="sldNum" sz="quarter" idx="12"/>
          </p:nvPr>
        </p:nvSpPr>
        <p:spPr/>
        <p:txBody>
          <a:bodyPr/>
          <a:lstStyle/>
          <a:p>
            <a:fld id="{C3FF86D2-6AD7-4548-BB84-CEB490D5FD6D}" type="slidenum">
              <a:rPr lang="en-GB" smtClean="0"/>
              <a:t>14</a:t>
            </a:fld>
            <a:endParaRPr lang="en-GB"/>
          </a:p>
        </p:txBody>
      </p:sp>
    </p:spTree>
    <p:extLst>
      <p:ext uri="{BB962C8B-B14F-4D97-AF65-F5344CB8AC3E}">
        <p14:creationId xmlns:p14="http://schemas.microsoft.com/office/powerpoint/2010/main" val="64397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0459-5C08-C308-F392-87E1A5AEC14A}"/>
              </a:ext>
            </a:extLst>
          </p:cNvPr>
          <p:cNvSpPr>
            <a:spLocks noGrp="1"/>
          </p:cNvSpPr>
          <p:nvPr>
            <p:ph type="title"/>
          </p:nvPr>
        </p:nvSpPr>
        <p:spPr/>
        <p:txBody>
          <a:bodyPr/>
          <a:lstStyle/>
          <a:p>
            <a:r>
              <a:rPr lang="en-GB" dirty="0"/>
              <a:t>STATUTORY FRAMEWORK FOR BIODIVERSITY NET GAIN HEADLINES</a:t>
            </a:r>
          </a:p>
        </p:txBody>
      </p:sp>
      <p:sp>
        <p:nvSpPr>
          <p:cNvPr id="3" name="Content Placeholder 2">
            <a:extLst>
              <a:ext uri="{FF2B5EF4-FFF2-40B4-BE49-F238E27FC236}">
                <a16:creationId xmlns:a16="http://schemas.microsoft.com/office/drawing/2014/main" id="{3617FA75-E279-922C-6156-A0CC746486B8}"/>
              </a:ext>
            </a:extLst>
          </p:cNvPr>
          <p:cNvSpPr>
            <a:spLocks noGrp="1"/>
          </p:cNvSpPr>
          <p:nvPr>
            <p:ph idx="1"/>
          </p:nvPr>
        </p:nvSpPr>
        <p:spPr>
          <a:xfrm>
            <a:off x="838200" y="2122033"/>
            <a:ext cx="4459687" cy="4181249"/>
          </a:xfrm>
          <a:ln>
            <a:noFill/>
          </a:ln>
        </p:spPr>
        <p:txBody>
          <a:bodyPr>
            <a:normAutofit fontScale="92500"/>
          </a:bodyPr>
          <a:lstStyle/>
          <a:p>
            <a:pPr marL="285750" indent="-285750">
              <a:buFont typeface="Arial" panose="020B0604020202020204" pitchFamily="34" charset="0"/>
              <a:buChar char="•"/>
            </a:pPr>
            <a:r>
              <a:rPr lang="en-GB" sz="2800" dirty="0"/>
              <a:t>Under framework every planning permission granted will be granted subject to a general biodiversity gain condition i.e. “a 10% Gain as a pre-commencement condition”</a:t>
            </a:r>
            <a:endParaRPr lang="en-GB" sz="2800" dirty="0">
              <a:effectLst/>
              <a:latin typeface="Calibri" panose="020F0502020204030204" pitchFamily="34" charset="0"/>
            </a:endParaRPr>
          </a:p>
          <a:p>
            <a:pPr marL="285750" indent="-285750">
              <a:buFont typeface="Arial" panose="020B0604020202020204" pitchFamily="34" charset="0"/>
              <a:buChar char="•"/>
            </a:pPr>
            <a:r>
              <a:rPr lang="en-GB" sz="2800" dirty="0">
                <a:latin typeface="Calibri" panose="020F0502020204030204" pitchFamily="34" charset="0"/>
              </a:rPr>
              <a:t>Only applies to Applications made after 12</a:t>
            </a:r>
            <a:r>
              <a:rPr lang="en-GB" sz="2800" baseline="30000" dirty="0">
                <a:latin typeface="Calibri" panose="020F0502020204030204" pitchFamily="34" charset="0"/>
              </a:rPr>
              <a:t>th</a:t>
            </a:r>
            <a:r>
              <a:rPr lang="en-GB" sz="2800" dirty="0">
                <a:latin typeface="Calibri" panose="020F0502020204030204" pitchFamily="34" charset="0"/>
              </a:rPr>
              <a:t> Feb</a:t>
            </a:r>
            <a:endParaRPr lang="en-GB" sz="2800" dirty="0">
              <a:effectLst/>
              <a:latin typeface="Calibri" panose="020F0502020204030204" pitchFamily="34" charset="0"/>
            </a:endParaRPr>
          </a:p>
          <a:p>
            <a:pPr marL="285750" indent="-285750">
              <a:buFont typeface="Arial" panose="020B0604020202020204" pitchFamily="34" charset="0"/>
              <a:buChar char="•"/>
            </a:pPr>
            <a:endParaRPr lang="en-GB" dirty="0"/>
          </a:p>
        </p:txBody>
      </p:sp>
      <p:sp>
        <p:nvSpPr>
          <p:cNvPr id="5" name="Slide Number Placeholder 4">
            <a:extLst>
              <a:ext uri="{FF2B5EF4-FFF2-40B4-BE49-F238E27FC236}">
                <a16:creationId xmlns:a16="http://schemas.microsoft.com/office/drawing/2014/main" id="{2AB05AB5-1DB1-B60F-5D60-CB05AAC320BF}"/>
              </a:ext>
            </a:extLst>
          </p:cNvPr>
          <p:cNvSpPr>
            <a:spLocks noGrp="1"/>
          </p:cNvSpPr>
          <p:nvPr>
            <p:ph type="sldNum" sz="quarter" idx="12"/>
          </p:nvPr>
        </p:nvSpPr>
        <p:spPr/>
        <p:txBody>
          <a:bodyPr/>
          <a:lstStyle/>
          <a:p>
            <a:fld id="{C3FF86D2-6AD7-4548-BB84-CEB490D5FD6D}" type="slidenum">
              <a:rPr lang="en-GB" smtClean="0"/>
              <a:t>15</a:t>
            </a:fld>
            <a:endParaRPr lang="en-GB"/>
          </a:p>
        </p:txBody>
      </p:sp>
      <p:pic>
        <p:nvPicPr>
          <p:cNvPr id="8" name="Picture 7" descr="Biodiversity Gain Hierarchy">
            <a:extLst>
              <a:ext uri="{FF2B5EF4-FFF2-40B4-BE49-F238E27FC236}">
                <a16:creationId xmlns:a16="http://schemas.microsoft.com/office/drawing/2014/main" id="{D389BFED-6F52-3C43-7280-B1D4BCFD177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62137" y="2448227"/>
            <a:ext cx="5278396" cy="3075308"/>
          </a:xfrm>
          <a:prstGeom prst="rect">
            <a:avLst/>
          </a:prstGeom>
        </p:spPr>
      </p:pic>
    </p:spTree>
    <p:extLst>
      <p:ext uri="{BB962C8B-B14F-4D97-AF65-F5344CB8AC3E}">
        <p14:creationId xmlns:p14="http://schemas.microsoft.com/office/powerpoint/2010/main" val="16542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B1C9EC-3369-0F89-3BC2-BA7C018E2CC1}"/>
              </a:ext>
            </a:extLst>
          </p:cNvPr>
          <p:cNvSpPr>
            <a:spLocks noGrp="1"/>
          </p:cNvSpPr>
          <p:nvPr>
            <p:ph type="sldNum" sz="quarter" idx="12"/>
          </p:nvPr>
        </p:nvSpPr>
        <p:spPr/>
        <p:txBody>
          <a:bodyPr/>
          <a:lstStyle/>
          <a:p>
            <a:fld id="{C3FF86D2-6AD7-4548-BB84-CEB490D5FD6D}" type="slidenum">
              <a:rPr lang="en-GB" smtClean="0"/>
              <a:t>16</a:t>
            </a:fld>
            <a:endParaRPr lang="en-GB"/>
          </a:p>
        </p:txBody>
      </p:sp>
      <p:graphicFrame>
        <p:nvGraphicFramePr>
          <p:cNvPr id="4" name="Diagram 3">
            <a:extLst>
              <a:ext uri="{FF2B5EF4-FFF2-40B4-BE49-F238E27FC236}">
                <a16:creationId xmlns:a16="http://schemas.microsoft.com/office/drawing/2014/main" id="{DF722BDD-E931-4F4B-9253-124FCEABF8BF}"/>
              </a:ext>
            </a:extLst>
          </p:cNvPr>
          <p:cNvGraphicFramePr/>
          <p:nvPr>
            <p:extLst>
              <p:ext uri="{D42A27DB-BD31-4B8C-83A1-F6EECF244321}">
                <p14:modId xmlns:p14="http://schemas.microsoft.com/office/powerpoint/2010/main" val="1069669183"/>
              </p:ext>
            </p:extLst>
          </p:nvPr>
        </p:nvGraphicFramePr>
        <p:xfrm>
          <a:off x="429208" y="136525"/>
          <a:ext cx="8133184" cy="61115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49BC839-CC7D-6CEC-9B13-F09E4CFEEE84}"/>
              </a:ext>
            </a:extLst>
          </p:cNvPr>
          <p:cNvSpPr txBox="1"/>
          <p:nvPr/>
        </p:nvSpPr>
        <p:spPr>
          <a:xfrm>
            <a:off x="8758592" y="376478"/>
            <a:ext cx="2153753" cy="1015663"/>
          </a:xfrm>
          <a:prstGeom prst="rect">
            <a:avLst/>
          </a:prstGeom>
          <a:noFill/>
        </p:spPr>
        <p:txBody>
          <a:bodyPr wrap="square" rtlCol="0">
            <a:spAutoFit/>
          </a:bodyPr>
          <a:lstStyle/>
          <a:p>
            <a:r>
              <a:rPr lang="en-GB" sz="2000"/>
              <a:t>BIODIVERSE’S STEP BY STEP GUIDE FOR DEVELOPERS</a:t>
            </a:r>
          </a:p>
        </p:txBody>
      </p:sp>
    </p:spTree>
    <p:extLst>
      <p:ext uri="{BB962C8B-B14F-4D97-AF65-F5344CB8AC3E}">
        <p14:creationId xmlns:p14="http://schemas.microsoft.com/office/powerpoint/2010/main" val="86798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B1C9EC-3369-0F89-3BC2-BA7C018E2CC1}"/>
              </a:ext>
            </a:extLst>
          </p:cNvPr>
          <p:cNvSpPr>
            <a:spLocks noGrp="1"/>
          </p:cNvSpPr>
          <p:nvPr>
            <p:ph type="sldNum" sz="quarter" idx="12"/>
          </p:nvPr>
        </p:nvSpPr>
        <p:spPr/>
        <p:txBody>
          <a:bodyPr/>
          <a:lstStyle/>
          <a:p>
            <a:fld id="{C3FF86D2-6AD7-4548-BB84-CEB490D5FD6D}" type="slidenum">
              <a:rPr lang="en-GB" smtClean="0"/>
              <a:t>17</a:t>
            </a:fld>
            <a:endParaRPr lang="en-GB"/>
          </a:p>
        </p:txBody>
      </p:sp>
      <p:graphicFrame>
        <p:nvGraphicFramePr>
          <p:cNvPr id="4" name="Diagram 3">
            <a:extLst>
              <a:ext uri="{FF2B5EF4-FFF2-40B4-BE49-F238E27FC236}">
                <a16:creationId xmlns:a16="http://schemas.microsoft.com/office/drawing/2014/main" id="{DF722BDD-E931-4F4B-9253-124FCEABF8BF}"/>
              </a:ext>
            </a:extLst>
          </p:cNvPr>
          <p:cNvGraphicFramePr/>
          <p:nvPr>
            <p:extLst>
              <p:ext uri="{D42A27DB-BD31-4B8C-83A1-F6EECF244321}">
                <p14:modId xmlns:p14="http://schemas.microsoft.com/office/powerpoint/2010/main" val="1476871210"/>
              </p:ext>
            </p:extLst>
          </p:nvPr>
        </p:nvGraphicFramePr>
        <p:xfrm>
          <a:off x="429208" y="136525"/>
          <a:ext cx="8133184" cy="61115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49BC839-CC7D-6CEC-9B13-F09E4CFEEE84}"/>
              </a:ext>
            </a:extLst>
          </p:cNvPr>
          <p:cNvSpPr txBox="1"/>
          <p:nvPr/>
        </p:nvSpPr>
        <p:spPr>
          <a:xfrm>
            <a:off x="8758592" y="376478"/>
            <a:ext cx="2153753" cy="1323439"/>
          </a:xfrm>
          <a:prstGeom prst="rect">
            <a:avLst/>
          </a:prstGeom>
          <a:noFill/>
        </p:spPr>
        <p:txBody>
          <a:bodyPr wrap="square" rtlCol="0">
            <a:spAutoFit/>
          </a:bodyPr>
          <a:lstStyle/>
          <a:p>
            <a:r>
              <a:rPr lang="en-GB" sz="2000" dirty="0"/>
              <a:t>BIODIVERSE’S STEP BY STEP GUIDE FOR OFFSITE UNIT PROVIDERS</a:t>
            </a:r>
          </a:p>
        </p:txBody>
      </p:sp>
    </p:spTree>
    <p:extLst>
      <p:ext uri="{BB962C8B-B14F-4D97-AF65-F5344CB8AC3E}">
        <p14:creationId xmlns:p14="http://schemas.microsoft.com/office/powerpoint/2010/main" val="5321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885B7-8AFD-9B85-A6D0-E0C3CC333E05}"/>
              </a:ext>
            </a:extLst>
          </p:cNvPr>
          <p:cNvSpPr>
            <a:spLocks noGrp="1"/>
          </p:cNvSpPr>
          <p:nvPr>
            <p:ph type="title"/>
          </p:nvPr>
        </p:nvSpPr>
        <p:spPr>
          <a:xfrm>
            <a:off x="838200" y="747486"/>
            <a:ext cx="9993046" cy="727354"/>
          </a:xfrm>
        </p:spPr>
        <p:txBody>
          <a:bodyPr/>
          <a:lstStyle/>
          <a:p>
            <a:r>
              <a:rPr lang="en-GB"/>
              <a:t>LANDOWNER DETAIL – STOP THE PRESS!! </a:t>
            </a:r>
          </a:p>
        </p:txBody>
      </p:sp>
      <p:sp>
        <p:nvSpPr>
          <p:cNvPr id="5" name="Slide Number Placeholder 4">
            <a:extLst>
              <a:ext uri="{FF2B5EF4-FFF2-40B4-BE49-F238E27FC236}">
                <a16:creationId xmlns:a16="http://schemas.microsoft.com/office/drawing/2014/main" id="{0325F1C3-D9B6-93A0-CC5E-10C3C2979C1F}"/>
              </a:ext>
            </a:extLst>
          </p:cNvPr>
          <p:cNvSpPr>
            <a:spLocks noGrp="1"/>
          </p:cNvSpPr>
          <p:nvPr>
            <p:ph type="sldNum" sz="quarter" idx="12"/>
          </p:nvPr>
        </p:nvSpPr>
        <p:spPr/>
        <p:txBody>
          <a:bodyPr/>
          <a:lstStyle/>
          <a:p>
            <a:fld id="{C3FF86D2-6AD7-4548-BB84-CEB490D5FD6D}" type="slidenum">
              <a:rPr lang="en-GB" smtClean="0"/>
              <a:t>18</a:t>
            </a:fld>
            <a:endParaRPr lang="en-GB"/>
          </a:p>
        </p:txBody>
      </p:sp>
      <p:sp>
        <p:nvSpPr>
          <p:cNvPr id="6" name="Picture Placeholder 5">
            <a:extLst>
              <a:ext uri="{FF2B5EF4-FFF2-40B4-BE49-F238E27FC236}">
                <a16:creationId xmlns:a16="http://schemas.microsoft.com/office/drawing/2014/main" id="{E2638426-E956-B7B5-52B3-8862B77032A4}"/>
              </a:ext>
            </a:extLst>
          </p:cNvPr>
          <p:cNvSpPr>
            <a:spLocks noGrp="1"/>
          </p:cNvSpPr>
          <p:nvPr>
            <p:ph type="pic" sz="quarter" idx="14"/>
          </p:nvPr>
        </p:nvSpPr>
        <p:spPr>
          <a:xfrm>
            <a:off x="838201" y="1474841"/>
            <a:ext cx="5883030" cy="4702122"/>
          </a:xfrm>
        </p:spPr>
        <p:txBody>
          <a:bodyPr>
            <a:normAutofit fontScale="77500" lnSpcReduction="20000"/>
          </a:bodyPr>
          <a:lstStyle/>
          <a:p>
            <a:pPr marL="0" indent="0">
              <a:buNone/>
            </a:pPr>
            <a:r>
              <a:rPr lang="en-GB" sz="3200" dirty="0"/>
              <a:t>Biodiversity Unit Price Alert</a:t>
            </a:r>
          </a:p>
          <a:p>
            <a:pPr marL="0" indent="0">
              <a:buNone/>
            </a:pPr>
            <a:r>
              <a:rPr lang="en-GB" sz="1600" dirty="0"/>
              <a:t>Guidance published in October states that landowners should “</a:t>
            </a:r>
            <a:r>
              <a:rPr lang="en-GB" sz="1600" u="sng" dirty="0"/>
              <a:t>come up with a price for your units”</a:t>
            </a:r>
            <a:r>
              <a:rPr lang="en-GB" sz="1600" dirty="0"/>
              <a:t>.</a:t>
            </a:r>
          </a:p>
          <a:p>
            <a:pPr marL="0" indent="0">
              <a:buNone/>
            </a:pPr>
            <a:r>
              <a:rPr lang="en-GB" sz="1600" dirty="0"/>
              <a:t>Based on:</a:t>
            </a:r>
          </a:p>
          <a:p>
            <a:r>
              <a:rPr lang="en-GB" sz="1600" b="0" i="0" dirty="0">
                <a:solidFill>
                  <a:srgbClr val="0B0C0C"/>
                </a:solidFill>
                <a:effectLst/>
                <a:latin typeface="GDS Transport"/>
              </a:rPr>
              <a:t>Management of the land covering at least 30 years</a:t>
            </a:r>
          </a:p>
          <a:p>
            <a:r>
              <a:rPr lang="en-GB" sz="1600" b="0" i="0" dirty="0">
                <a:solidFill>
                  <a:srgbClr val="0B0C0C"/>
                </a:solidFill>
                <a:effectLst/>
                <a:latin typeface="GDS Transport"/>
              </a:rPr>
              <a:t>Monitoring and reporting</a:t>
            </a:r>
          </a:p>
          <a:p>
            <a:r>
              <a:rPr lang="en-GB" sz="1600" b="0" i="0" dirty="0">
                <a:solidFill>
                  <a:srgbClr val="0B0C0C"/>
                </a:solidFill>
                <a:effectLst/>
                <a:latin typeface="GDS Transport"/>
              </a:rPr>
              <a:t>Ecologist or other experts’ costs</a:t>
            </a:r>
          </a:p>
          <a:p>
            <a:r>
              <a:rPr lang="en-GB" sz="1600" b="0" i="0" dirty="0">
                <a:solidFill>
                  <a:srgbClr val="0B0C0C"/>
                </a:solidFill>
                <a:effectLst/>
                <a:latin typeface="GDS Transport"/>
              </a:rPr>
              <a:t>LPA’s enforcement costs</a:t>
            </a:r>
          </a:p>
          <a:p>
            <a:r>
              <a:rPr lang="en-GB" sz="1600" b="0" i="0" dirty="0">
                <a:solidFill>
                  <a:srgbClr val="0B0C0C"/>
                </a:solidFill>
                <a:effectLst/>
                <a:latin typeface="GDS Transport"/>
              </a:rPr>
              <a:t>Insurance</a:t>
            </a:r>
          </a:p>
          <a:p>
            <a:pPr algn="l">
              <a:buFont typeface="Arial" panose="020B0604020202020204" pitchFamily="34" charset="0"/>
              <a:buChar char="•"/>
            </a:pPr>
            <a:r>
              <a:rPr lang="en-GB" sz="1600" b="0" i="0" dirty="0">
                <a:solidFill>
                  <a:srgbClr val="0B0C0C"/>
                </a:solidFill>
                <a:effectLst/>
                <a:latin typeface="GDS Transport"/>
              </a:rPr>
              <a:t>Costs to cover work if the habitat fails</a:t>
            </a:r>
          </a:p>
          <a:p>
            <a:r>
              <a:rPr lang="en-GB" sz="1600" b="0" i="0" dirty="0">
                <a:solidFill>
                  <a:srgbClr val="0B0C0C"/>
                </a:solidFill>
                <a:effectLst/>
                <a:latin typeface="GDS Transport"/>
              </a:rPr>
              <a:t>Machinery, tools and other staff to carry out the tasks</a:t>
            </a:r>
          </a:p>
          <a:p>
            <a:r>
              <a:rPr lang="en-GB" sz="1600" b="0" i="0" dirty="0">
                <a:solidFill>
                  <a:srgbClr val="0B0C0C"/>
                </a:solidFill>
                <a:effectLst/>
                <a:latin typeface="GDS Transport"/>
              </a:rPr>
              <a:t>Inflation and market competition costs</a:t>
            </a:r>
          </a:p>
          <a:p>
            <a:r>
              <a:rPr lang="en-GB" sz="1600" dirty="0">
                <a:solidFill>
                  <a:srgbClr val="0B0C0C"/>
                </a:solidFill>
                <a:latin typeface="GDS Transport"/>
              </a:rPr>
              <a:t>T</a:t>
            </a:r>
            <a:r>
              <a:rPr lang="en-GB" sz="1600" b="0" i="0" dirty="0">
                <a:solidFill>
                  <a:srgbClr val="0B0C0C"/>
                </a:solidFill>
                <a:effectLst/>
                <a:latin typeface="GDS Transport"/>
              </a:rPr>
              <a:t>he cost of experts to review your legal agreement</a:t>
            </a:r>
          </a:p>
          <a:p>
            <a:pPr marL="0" indent="0">
              <a:buNone/>
            </a:pPr>
            <a:r>
              <a:rPr lang="en-GB" sz="1600" u="sng" dirty="0"/>
              <a:t>ROBGs need to agree payment terms i.e. lump sum, staged payment, results</a:t>
            </a:r>
          </a:p>
          <a:p>
            <a:pPr marL="0" indent="0">
              <a:buNone/>
            </a:pPr>
            <a:br>
              <a:rPr lang="en-GB" sz="1600" dirty="0"/>
            </a:br>
            <a:endParaRPr lang="en-GB" sz="1600" dirty="0"/>
          </a:p>
          <a:p>
            <a:pPr marL="0" indent="0">
              <a:buNone/>
            </a:pPr>
            <a:endParaRPr lang="en-GB" sz="2800"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13" name="Picture 12" descr="A field of tall grass&#10;&#10;Description automatically generated">
            <a:extLst>
              <a:ext uri="{FF2B5EF4-FFF2-40B4-BE49-F238E27FC236}">
                <a16:creationId xmlns:a16="http://schemas.microsoft.com/office/drawing/2014/main" id="{54EA55EE-72FE-C624-334C-E568984FD7D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5400000">
            <a:off x="6274311" y="2052894"/>
            <a:ext cx="4624428" cy="3468321"/>
          </a:xfrm>
          <a:prstGeom prst="rect">
            <a:avLst/>
          </a:prstGeom>
          <a:ln>
            <a:solidFill>
              <a:schemeClr val="tx1"/>
            </a:solidFill>
          </a:ln>
        </p:spPr>
      </p:pic>
    </p:spTree>
    <p:extLst>
      <p:ext uri="{BB962C8B-B14F-4D97-AF65-F5344CB8AC3E}">
        <p14:creationId xmlns:p14="http://schemas.microsoft.com/office/powerpoint/2010/main" val="135304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C73BA-D91F-A36F-E0F7-3283E510DFCE}"/>
              </a:ext>
            </a:extLst>
          </p:cNvPr>
          <p:cNvSpPr>
            <a:spLocks noGrp="1"/>
          </p:cNvSpPr>
          <p:nvPr>
            <p:ph type="title"/>
          </p:nvPr>
        </p:nvSpPr>
        <p:spPr/>
        <p:txBody>
          <a:bodyPr/>
          <a:lstStyle/>
          <a:p>
            <a:r>
              <a:rPr lang="en-GB" dirty="0"/>
              <a:t>What is a Biodiversity Unit??</a:t>
            </a:r>
          </a:p>
        </p:txBody>
      </p:sp>
      <p:graphicFrame>
        <p:nvGraphicFramePr>
          <p:cNvPr id="6" name="Content Placeholder 5">
            <a:extLst>
              <a:ext uri="{FF2B5EF4-FFF2-40B4-BE49-F238E27FC236}">
                <a16:creationId xmlns:a16="http://schemas.microsoft.com/office/drawing/2014/main" id="{C2046BC7-C803-D4F0-DE53-81869802BC64}"/>
              </a:ext>
            </a:extLst>
          </p:cNvPr>
          <p:cNvGraphicFramePr>
            <a:graphicFrameLocks noGrp="1"/>
          </p:cNvGraphicFramePr>
          <p:nvPr>
            <p:ph idx="1"/>
          </p:nvPr>
        </p:nvGraphicFramePr>
        <p:xfrm>
          <a:off x="838200" y="1995488"/>
          <a:ext cx="9993313" cy="4181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A0E25014-E72E-3F36-0282-5BCB9180FC43}"/>
              </a:ext>
            </a:extLst>
          </p:cNvPr>
          <p:cNvSpPr>
            <a:spLocks noGrp="1"/>
          </p:cNvSpPr>
          <p:nvPr>
            <p:ph type="sldNum" sz="quarter" idx="12"/>
          </p:nvPr>
        </p:nvSpPr>
        <p:spPr/>
        <p:txBody>
          <a:bodyPr/>
          <a:lstStyle/>
          <a:p>
            <a:fld id="{C3FF86D2-6AD7-4548-BB84-CEB490D5FD6D}" type="slidenum">
              <a:rPr lang="en-GB" smtClean="0"/>
              <a:t>19</a:t>
            </a:fld>
            <a:endParaRPr lang="en-GB"/>
          </a:p>
        </p:txBody>
      </p:sp>
      <p:sp>
        <p:nvSpPr>
          <p:cNvPr id="7" name="TextBox 6">
            <a:extLst>
              <a:ext uri="{FF2B5EF4-FFF2-40B4-BE49-F238E27FC236}">
                <a16:creationId xmlns:a16="http://schemas.microsoft.com/office/drawing/2014/main" id="{4A79DACD-4867-B12C-0A4F-5DA64480B368}"/>
              </a:ext>
            </a:extLst>
          </p:cNvPr>
          <p:cNvSpPr txBox="1"/>
          <p:nvPr/>
        </p:nvSpPr>
        <p:spPr>
          <a:xfrm>
            <a:off x="572462" y="1612499"/>
            <a:ext cx="2691848" cy="1938992"/>
          </a:xfrm>
          <a:prstGeom prst="rect">
            <a:avLst/>
          </a:prstGeom>
          <a:solidFill>
            <a:srgbClr val="FFFF00"/>
          </a:solidFill>
        </p:spPr>
        <p:txBody>
          <a:bodyPr wrap="square" rtlCol="0">
            <a:spAutoFit/>
          </a:bodyPr>
          <a:lstStyle/>
          <a:p>
            <a:pPr marL="342900" indent="-342900">
              <a:buFont typeface="Arial" panose="020B0604020202020204" pitchFamily="34" charset="0"/>
              <a:buChar char="•"/>
            </a:pPr>
            <a:r>
              <a:rPr lang="en-GB" sz="2000" dirty="0">
                <a:ln w="0"/>
                <a:effectLst>
                  <a:outerShdw blurRad="38100" dist="19050" dir="2700000" algn="tl" rotWithShape="0">
                    <a:schemeClr val="dk1">
                      <a:alpha val="40000"/>
                    </a:schemeClr>
                  </a:outerShdw>
                </a:effectLst>
              </a:rPr>
              <a:t>Min. 10% for each!!</a:t>
            </a:r>
          </a:p>
          <a:p>
            <a:pPr marL="342900" indent="-342900">
              <a:buFont typeface="Arial" panose="020B0604020202020204" pitchFamily="34" charset="0"/>
              <a:buChar char="•"/>
            </a:pPr>
            <a:r>
              <a:rPr lang="en-GB" sz="2000" dirty="0">
                <a:ln w="0"/>
                <a:effectLst>
                  <a:outerShdw blurRad="38100" dist="19050" dir="2700000" algn="tl" rotWithShape="0">
                    <a:schemeClr val="dk1">
                      <a:alpha val="40000"/>
                    </a:schemeClr>
                  </a:outerShdw>
                </a:effectLst>
              </a:rPr>
              <a:t>Remember Trading Rules.. </a:t>
            </a:r>
          </a:p>
          <a:p>
            <a:r>
              <a:rPr lang="en-GB" sz="2000" b="1" dirty="0">
                <a:ln w="0"/>
                <a:effectLst>
                  <a:outerShdw blurRad="38100" dist="19050" dir="2700000" algn="tl" rotWithShape="0">
                    <a:schemeClr val="dk1">
                      <a:alpha val="40000"/>
                    </a:schemeClr>
                  </a:outerShdw>
                </a:effectLst>
              </a:rPr>
              <a:t>“Like for Like or Better”</a:t>
            </a:r>
          </a:p>
        </p:txBody>
      </p:sp>
    </p:spTree>
    <p:extLst>
      <p:ext uri="{BB962C8B-B14F-4D97-AF65-F5344CB8AC3E}">
        <p14:creationId xmlns:p14="http://schemas.microsoft.com/office/powerpoint/2010/main" val="10178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30C1179E-4DC4-4799-9163-9760E984055D}"/>
              </a:ext>
            </a:extLst>
          </p:cNvPr>
          <p:cNvPicPr>
            <a:picLocks noChangeAspect="1"/>
          </p:cNvPicPr>
          <p:nvPr/>
        </p:nvPicPr>
        <p:blipFill rotWithShape="1">
          <a:blip r:embed="rId3">
            <a:extLst>
              <a:ext uri="{28A0092B-C50C-407E-A947-70E740481C1C}">
                <a14:useLocalDpi xmlns:a14="http://schemas.microsoft.com/office/drawing/2010/main" val="0"/>
              </a:ext>
            </a:extLst>
          </a:blip>
          <a:srcRect l="977" t="2113" r="241" b="5523"/>
          <a:stretch/>
        </p:blipFill>
        <p:spPr>
          <a:xfrm>
            <a:off x="939452" y="5703611"/>
            <a:ext cx="4174435" cy="887992"/>
          </a:xfrm>
          <a:prstGeom prst="rect">
            <a:avLst/>
          </a:prstGeom>
        </p:spPr>
      </p:pic>
      <p:sp>
        <p:nvSpPr>
          <p:cNvPr id="13" name="TextBox 12">
            <a:extLst>
              <a:ext uri="{FF2B5EF4-FFF2-40B4-BE49-F238E27FC236}">
                <a16:creationId xmlns:a16="http://schemas.microsoft.com/office/drawing/2014/main" id="{F94D549F-535C-4FEB-A3BC-F048DD28122F}"/>
              </a:ext>
            </a:extLst>
          </p:cNvPr>
          <p:cNvSpPr txBox="1"/>
          <p:nvPr/>
        </p:nvSpPr>
        <p:spPr>
          <a:xfrm>
            <a:off x="717251" y="305368"/>
            <a:ext cx="8793271" cy="2554545"/>
          </a:xfrm>
          <a:prstGeom prst="rect">
            <a:avLst/>
          </a:prstGeom>
          <a:noFill/>
        </p:spPr>
        <p:txBody>
          <a:bodyPr wrap="square" rtlCol="0">
            <a:spAutoFit/>
          </a:bodyPr>
          <a:lstStyle/>
          <a:p>
            <a:pPr algn="ctr"/>
            <a:r>
              <a:rPr lang="en-GB" sz="4000" dirty="0">
                <a:solidFill>
                  <a:schemeClr val="bg1">
                    <a:lumMod val="50000"/>
                  </a:schemeClr>
                </a:solidFill>
              </a:rPr>
              <a:t>How To Maximise Land Values and Biodiversity Net Gains Through Strategic Use of Soil Surveys and Analysis</a:t>
            </a:r>
            <a:endParaRPr lang="en-GB" sz="2400" dirty="0">
              <a:solidFill>
                <a:schemeClr val="bg1">
                  <a:lumMod val="50000"/>
                </a:schemeClr>
              </a:solidFill>
            </a:endParaRPr>
          </a:p>
        </p:txBody>
      </p:sp>
      <p:pic>
        <p:nvPicPr>
          <p:cNvPr id="3" name="Picture 2">
            <a:extLst>
              <a:ext uri="{FF2B5EF4-FFF2-40B4-BE49-F238E27FC236}">
                <a16:creationId xmlns:a16="http://schemas.microsoft.com/office/drawing/2014/main" id="{CC7ABF50-ED45-8AC9-C228-5C7533A77AFA}"/>
              </a:ext>
            </a:extLst>
          </p:cNvPr>
          <p:cNvPicPr>
            <a:picLocks noChangeAspect="1"/>
          </p:cNvPicPr>
          <p:nvPr/>
        </p:nvPicPr>
        <p:blipFill>
          <a:blip r:embed="rId4"/>
          <a:stretch>
            <a:fillRect/>
          </a:stretch>
        </p:blipFill>
        <p:spPr>
          <a:xfrm>
            <a:off x="1415440" y="2536310"/>
            <a:ext cx="2007977" cy="1774756"/>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FA07BBE4-A27E-AE23-8C82-E3A2AD2141E1}"/>
              </a:ext>
            </a:extLst>
          </p:cNvPr>
          <p:cNvSpPr txBox="1"/>
          <p:nvPr/>
        </p:nvSpPr>
        <p:spPr>
          <a:xfrm>
            <a:off x="751562" y="4613640"/>
            <a:ext cx="4752264" cy="1077218"/>
          </a:xfrm>
          <a:prstGeom prst="rect">
            <a:avLst/>
          </a:prstGeom>
          <a:noFill/>
        </p:spPr>
        <p:txBody>
          <a:bodyPr wrap="square" rtlCol="0">
            <a:spAutoFit/>
          </a:bodyPr>
          <a:lstStyle/>
          <a:p>
            <a:pPr>
              <a:spcBef>
                <a:spcPts val="600"/>
              </a:spcBef>
            </a:pPr>
            <a:r>
              <a:rPr lang="en-GB" sz="1800" dirty="0">
                <a:solidFill>
                  <a:schemeClr val="bg1">
                    <a:lumMod val="50000"/>
                  </a:schemeClr>
                </a:solidFill>
              </a:rPr>
              <a:t>Presented by</a:t>
            </a:r>
          </a:p>
          <a:p>
            <a:r>
              <a:rPr lang="en-GB" sz="2800" dirty="0">
                <a:solidFill>
                  <a:schemeClr val="bg1">
                    <a:lumMod val="50000"/>
                  </a:schemeClr>
                </a:solidFill>
              </a:rPr>
              <a:t>Lauren Manning</a:t>
            </a:r>
          </a:p>
          <a:p>
            <a:r>
              <a:rPr lang="en-GB" sz="1800" dirty="0">
                <a:solidFill>
                  <a:schemeClr val="bg1">
                    <a:lumMod val="50000"/>
                  </a:schemeClr>
                </a:solidFill>
              </a:rPr>
              <a:t>Principal Consultant, Roberts Environmental</a:t>
            </a:r>
            <a:endParaRPr lang="en-GB" dirty="0"/>
          </a:p>
        </p:txBody>
      </p:sp>
      <p:sp>
        <p:nvSpPr>
          <p:cNvPr id="8" name="TextBox 7">
            <a:extLst>
              <a:ext uri="{FF2B5EF4-FFF2-40B4-BE49-F238E27FC236}">
                <a16:creationId xmlns:a16="http://schemas.microsoft.com/office/drawing/2014/main" id="{8178F250-2F3C-6FB2-65B8-0F4E3D75A9F5}"/>
              </a:ext>
            </a:extLst>
          </p:cNvPr>
          <p:cNvSpPr txBox="1"/>
          <p:nvPr/>
        </p:nvSpPr>
        <p:spPr>
          <a:xfrm>
            <a:off x="5627174" y="4825415"/>
            <a:ext cx="2450202" cy="1077218"/>
          </a:xfrm>
          <a:prstGeom prst="rect">
            <a:avLst/>
          </a:prstGeom>
          <a:noFill/>
        </p:spPr>
        <p:txBody>
          <a:bodyPr wrap="square" rtlCol="0">
            <a:spAutoFit/>
          </a:bodyPr>
          <a:lstStyle/>
          <a:p>
            <a:r>
              <a:rPr lang="en-GB" sz="2800" dirty="0">
                <a:solidFill>
                  <a:schemeClr val="bg1">
                    <a:lumMod val="50000"/>
                  </a:schemeClr>
                </a:solidFill>
              </a:rPr>
              <a:t>Vicki Mordue</a:t>
            </a:r>
          </a:p>
          <a:p>
            <a:r>
              <a:rPr lang="en-GB" sz="1800" dirty="0">
                <a:solidFill>
                  <a:schemeClr val="bg1">
                    <a:lumMod val="50000"/>
                  </a:schemeClr>
                </a:solidFill>
              </a:rPr>
              <a:t>Managing Director, Biodiverse Consulting</a:t>
            </a:r>
          </a:p>
        </p:txBody>
      </p:sp>
      <p:pic>
        <p:nvPicPr>
          <p:cNvPr id="14" name="Picture 13">
            <a:extLst>
              <a:ext uri="{FF2B5EF4-FFF2-40B4-BE49-F238E27FC236}">
                <a16:creationId xmlns:a16="http://schemas.microsoft.com/office/drawing/2014/main" id="{73BFD874-CA28-6ED6-2CD4-53DF501ED326}"/>
              </a:ext>
            </a:extLst>
          </p:cNvPr>
          <p:cNvPicPr>
            <a:picLocks noChangeAspect="1"/>
          </p:cNvPicPr>
          <p:nvPr/>
        </p:nvPicPr>
        <p:blipFill>
          <a:blip r:embed="rId5"/>
          <a:stretch>
            <a:fillRect/>
          </a:stretch>
        </p:blipFill>
        <p:spPr>
          <a:xfrm>
            <a:off x="6582685" y="2536310"/>
            <a:ext cx="2007977" cy="1789799"/>
          </a:xfrm>
          <a:prstGeom prst="rect">
            <a:avLst/>
          </a:prstGeom>
          <a:ln>
            <a:noFill/>
          </a:ln>
          <a:effectLst>
            <a:outerShdw blurRad="292100" dist="139700" dir="2700000" algn="tl" rotWithShape="0">
              <a:srgbClr val="333333">
                <a:alpha val="65000"/>
              </a:srgbClr>
            </a:outerShdw>
          </a:effectLst>
        </p:spPr>
      </p:pic>
      <p:pic>
        <p:nvPicPr>
          <p:cNvPr id="1026" name="Picture 2">
            <a:extLst>
              <a:ext uri="{FF2B5EF4-FFF2-40B4-BE49-F238E27FC236}">
                <a16:creationId xmlns:a16="http://schemas.microsoft.com/office/drawing/2014/main" id="{80838CE6-53CA-311D-993D-21D8EDB89F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9326" y="5509011"/>
            <a:ext cx="1354676" cy="135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73633A0B-22B0-92FC-E0CE-4C5746B5B261}"/>
              </a:ext>
            </a:extLst>
          </p:cNvPr>
          <p:cNvSpPr>
            <a:spLocks noGrp="1"/>
          </p:cNvSpPr>
          <p:nvPr>
            <p:ph type="sldNum" sz="quarter" idx="12"/>
          </p:nvPr>
        </p:nvSpPr>
        <p:spPr/>
        <p:txBody>
          <a:bodyPr/>
          <a:lstStyle/>
          <a:p>
            <a:fld id="{074462FA-829C-423C-AB88-E385BA2A441A}" type="slidenum">
              <a:rPr lang="en-GB" smtClean="0"/>
              <a:t>2</a:t>
            </a:fld>
            <a:endParaRPr lang="en-GB" dirty="0"/>
          </a:p>
        </p:txBody>
      </p:sp>
    </p:spTree>
    <p:extLst>
      <p:ext uri="{BB962C8B-B14F-4D97-AF65-F5344CB8AC3E}">
        <p14:creationId xmlns:p14="http://schemas.microsoft.com/office/powerpoint/2010/main" val="268041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C8A9C-1BEF-94AF-88D7-20EB1A77FA96}"/>
              </a:ext>
            </a:extLst>
          </p:cNvPr>
          <p:cNvSpPr>
            <a:spLocks noGrp="1"/>
          </p:cNvSpPr>
          <p:nvPr>
            <p:ph type="title"/>
          </p:nvPr>
        </p:nvSpPr>
        <p:spPr>
          <a:xfrm rot="16200000">
            <a:off x="-869404" y="2627723"/>
            <a:ext cx="3284974" cy="781398"/>
          </a:xfrm>
        </p:spPr>
        <p:txBody>
          <a:bodyPr anchor="t">
            <a:normAutofit/>
          </a:bodyPr>
          <a:lstStyle/>
          <a:p>
            <a:r>
              <a:rPr lang="en-GB"/>
              <a:t>THE METRIC</a:t>
            </a:r>
          </a:p>
        </p:txBody>
      </p:sp>
      <p:sp>
        <p:nvSpPr>
          <p:cNvPr id="4" name="Slide Number Placeholder 3">
            <a:extLst>
              <a:ext uri="{FF2B5EF4-FFF2-40B4-BE49-F238E27FC236}">
                <a16:creationId xmlns:a16="http://schemas.microsoft.com/office/drawing/2014/main" id="{08CB6592-4789-91E5-AC5F-36DBC3AD3DCD}"/>
              </a:ext>
            </a:extLst>
          </p:cNvPr>
          <p:cNvSpPr>
            <a:spLocks noGrp="1"/>
          </p:cNvSpPr>
          <p:nvPr>
            <p:ph type="sldNum" sz="quarter" idx="12"/>
          </p:nvPr>
        </p:nvSpPr>
        <p:spPr>
          <a:xfrm>
            <a:off x="11208655" y="6408058"/>
            <a:ext cx="656771" cy="291646"/>
          </a:xfrm>
        </p:spPr>
        <p:txBody>
          <a:bodyPr anchor="ctr">
            <a:normAutofit/>
          </a:bodyPr>
          <a:lstStyle/>
          <a:p>
            <a:pPr>
              <a:spcAft>
                <a:spcPts val="600"/>
              </a:spcAft>
            </a:pPr>
            <a:fld id="{C3FF86D2-6AD7-4548-BB84-CEB490D5FD6D}" type="slidenum">
              <a:rPr lang="en-GB" smtClean="0"/>
              <a:pPr>
                <a:spcAft>
                  <a:spcPts val="600"/>
                </a:spcAft>
              </a:pPr>
              <a:t>20</a:t>
            </a:fld>
            <a:endParaRPr lang="en-GB"/>
          </a:p>
        </p:txBody>
      </p:sp>
      <p:pic>
        <p:nvPicPr>
          <p:cNvPr id="6" name="Picture 5">
            <a:extLst>
              <a:ext uri="{FF2B5EF4-FFF2-40B4-BE49-F238E27FC236}">
                <a16:creationId xmlns:a16="http://schemas.microsoft.com/office/drawing/2014/main" id="{E2A26E8A-875D-9F45-AFD0-A96359BB1D1D}"/>
              </a:ext>
            </a:extLst>
          </p:cNvPr>
          <p:cNvPicPr>
            <a:picLocks noChangeAspect="1"/>
          </p:cNvPicPr>
          <p:nvPr/>
        </p:nvPicPr>
        <p:blipFill>
          <a:blip r:embed="rId2"/>
          <a:stretch>
            <a:fillRect/>
          </a:stretch>
        </p:blipFill>
        <p:spPr>
          <a:xfrm>
            <a:off x="1086416" y="227913"/>
            <a:ext cx="9094258" cy="5811163"/>
          </a:xfrm>
          <a:prstGeom prst="rect">
            <a:avLst/>
          </a:prstGeom>
        </p:spPr>
      </p:pic>
    </p:spTree>
    <p:extLst>
      <p:ext uri="{BB962C8B-B14F-4D97-AF65-F5344CB8AC3E}">
        <p14:creationId xmlns:p14="http://schemas.microsoft.com/office/powerpoint/2010/main" val="379442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20F77-63F9-D8FE-E253-D8D472A04EB4}"/>
              </a:ext>
            </a:extLst>
          </p:cNvPr>
          <p:cNvSpPr>
            <a:spLocks noGrp="1"/>
          </p:cNvSpPr>
          <p:nvPr>
            <p:ph type="title"/>
          </p:nvPr>
        </p:nvSpPr>
        <p:spPr/>
        <p:txBody>
          <a:bodyPr/>
          <a:lstStyle/>
          <a:p>
            <a:r>
              <a:rPr lang="en-GB" dirty="0"/>
              <a:t>The Metric Multipliers</a:t>
            </a:r>
          </a:p>
        </p:txBody>
      </p:sp>
      <p:sp>
        <p:nvSpPr>
          <p:cNvPr id="3" name="Content Placeholder 2">
            <a:extLst>
              <a:ext uri="{FF2B5EF4-FFF2-40B4-BE49-F238E27FC236}">
                <a16:creationId xmlns:a16="http://schemas.microsoft.com/office/drawing/2014/main" id="{4D8D6E24-94C0-7984-338A-7DA7CDD1272E}"/>
              </a:ext>
            </a:extLst>
          </p:cNvPr>
          <p:cNvSpPr>
            <a:spLocks noGrp="1"/>
          </p:cNvSpPr>
          <p:nvPr>
            <p:ph idx="1"/>
          </p:nvPr>
        </p:nvSpPr>
        <p:spPr>
          <a:xfrm>
            <a:off x="677334" y="2160589"/>
            <a:ext cx="5975393" cy="3880773"/>
          </a:xfrm>
        </p:spPr>
        <p:txBody>
          <a:bodyPr/>
          <a:lstStyle/>
          <a:p>
            <a:r>
              <a:rPr lang="en-GB" dirty="0"/>
              <a:t>Condition (poor, fairly poor, moderate, fairly good, good)</a:t>
            </a:r>
          </a:p>
          <a:p>
            <a:r>
              <a:rPr lang="en-GB" dirty="0"/>
              <a:t>Distinctiveness (low – very high &amp; irreplaceable)	</a:t>
            </a:r>
          </a:p>
          <a:p>
            <a:r>
              <a:rPr lang="en-GB" dirty="0"/>
              <a:t>Strategic significance (Green Infrastructure corridors, wildlife corridors, Local Nature Recovery Strategy Area)</a:t>
            </a:r>
          </a:p>
          <a:p>
            <a:r>
              <a:rPr lang="en-GB" dirty="0"/>
              <a:t>Spatial Risk (proximity to site) 	</a:t>
            </a:r>
          </a:p>
          <a:p>
            <a:r>
              <a:rPr lang="en-GB" dirty="0"/>
              <a:t>Temporal Risk (when will you start creating/enhancing habitats)</a:t>
            </a:r>
          </a:p>
          <a:p>
            <a:r>
              <a:rPr lang="en-GB" dirty="0"/>
              <a:t>Difficulty Risk (some habitats harder to create / establish than others)</a:t>
            </a:r>
          </a:p>
          <a:p>
            <a:endParaRPr lang="en-GB" dirty="0"/>
          </a:p>
          <a:p>
            <a:endParaRPr lang="en-GB" dirty="0"/>
          </a:p>
        </p:txBody>
      </p:sp>
      <p:sp>
        <p:nvSpPr>
          <p:cNvPr id="5" name="Slide Number Placeholder 4">
            <a:extLst>
              <a:ext uri="{FF2B5EF4-FFF2-40B4-BE49-F238E27FC236}">
                <a16:creationId xmlns:a16="http://schemas.microsoft.com/office/drawing/2014/main" id="{74B95C2E-5C6C-89A3-C45B-BCC4D5A627B4}"/>
              </a:ext>
            </a:extLst>
          </p:cNvPr>
          <p:cNvSpPr>
            <a:spLocks noGrp="1"/>
          </p:cNvSpPr>
          <p:nvPr>
            <p:ph type="sldNum" sz="quarter" idx="12"/>
          </p:nvPr>
        </p:nvSpPr>
        <p:spPr/>
        <p:txBody>
          <a:bodyPr/>
          <a:lstStyle/>
          <a:p>
            <a:fld id="{074462FA-829C-423C-AB88-E385BA2A441A}" type="slidenum">
              <a:rPr lang="en-GB" smtClean="0"/>
              <a:t>21</a:t>
            </a:fld>
            <a:endParaRPr lang="en-GB" dirty="0"/>
          </a:p>
        </p:txBody>
      </p:sp>
      <p:grpSp>
        <p:nvGrpSpPr>
          <p:cNvPr id="6" name="Group 5">
            <a:extLst>
              <a:ext uri="{FF2B5EF4-FFF2-40B4-BE49-F238E27FC236}">
                <a16:creationId xmlns:a16="http://schemas.microsoft.com/office/drawing/2014/main" id="{16DE0B9F-797B-72A8-BFDE-0DA159CC669A}"/>
              </a:ext>
            </a:extLst>
          </p:cNvPr>
          <p:cNvGrpSpPr/>
          <p:nvPr/>
        </p:nvGrpSpPr>
        <p:grpSpPr>
          <a:xfrm>
            <a:off x="7101563" y="609600"/>
            <a:ext cx="2172439" cy="2054740"/>
            <a:chOff x="1568100" y="2698809"/>
            <a:chExt cx="3025269" cy="3025269"/>
          </a:xfrm>
        </p:grpSpPr>
        <p:sp>
          <p:nvSpPr>
            <p:cNvPr id="7" name="Freeform: Shape 6">
              <a:extLst>
                <a:ext uri="{FF2B5EF4-FFF2-40B4-BE49-F238E27FC236}">
                  <a16:creationId xmlns:a16="http://schemas.microsoft.com/office/drawing/2014/main" id="{78EE9ADF-7E3E-1476-4A44-C3A6C45124F5}"/>
                </a:ext>
              </a:extLst>
            </p:cNvPr>
            <p:cNvSpPr/>
            <p:nvPr/>
          </p:nvSpPr>
          <p:spPr>
            <a:xfrm>
              <a:off x="1568100" y="2698809"/>
              <a:ext cx="3025269" cy="3025269"/>
            </a:xfrm>
            <a:custGeom>
              <a:avLst/>
              <a:gdLst>
                <a:gd name="connsiteX0" fmla="*/ 1512635 w 3025269"/>
                <a:gd name="connsiteY0" fmla="*/ 0 h 3025269"/>
                <a:gd name="connsiteX1" fmla="*/ 0 w 3025269"/>
                <a:gd name="connsiteY1" fmla="*/ 1512635 h 3025269"/>
                <a:gd name="connsiteX2" fmla="*/ 1512635 w 3025269"/>
                <a:gd name="connsiteY2" fmla="*/ 3025270 h 3025269"/>
                <a:gd name="connsiteX3" fmla="*/ 3025270 w 3025269"/>
                <a:gd name="connsiteY3" fmla="*/ 1512635 h 3025269"/>
                <a:gd name="connsiteX4" fmla="*/ 1512635 w 3025269"/>
                <a:gd name="connsiteY4" fmla="*/ 0 h 3025269"/>
                <a:gd name="connsiteX5" fmla="*/ 2786433 w 3025269"/>
                <a:gd name="connsiteY5" fmla="*/ 1512635 h 3025269"/>
                <a:gd name="connsiteX6" fmla="*/ 2181379 w 3025269"/>
                <a:gd name="connsiteY6" fmla="*/ 2595363 h 3025269"/>
                <a:gd name="connsiteX7" fmla="*/ 2161476 w 3025269"/>
                <a:gd name="connsiteY7" fmla="*/ 2607305 h 3025269"/>
                <a:gd name="connsiteX8" fmla="*/ 2081863 w 3025269"/>
                <a:gd name="connsiteY8" fmla="*/ 2651091 h 3025269"/>
                <a:gd name="connsiteX9" fmla="*/ 2053999 w 3025269"/>
                <a:gd name="connsiteY9" fmla="*/ 2667014 h 3025269"/>
                <a:gd name="connsiteX10" fmla="*/ 1516615 w 3025269"/>
                <a:gd name="connsiteY10" fmla="*/ 2786433 h 3025269"/>
                <a:gd name="connsiteX11" fmla="*/ 1269817 w 3025269"/>
                <a:gd name="connsiteY11" fmla="*/ 2734684 h 3025269"/>
                <a:gd name="connsiteX12" fmla="*/ 931465 w 3025269"/>
                <a:gd name="connsiteY12" fmla="*/ 2396332 h 3025269"/>
                <a:gd name="connsiteX13" fmla="*/ 879716 w 3025269"/>
                <a:gd name="connsiteY13" fmla="*/ 2149534 h 3025269"/>
                <a:gd name="connsiteX14" fmla="*/ 931465 w 3025269"/>
                <a:gd name="connsiteY14" fmla="*/ 1898755 h 3025269"/>
                <a:gd name="connsiteX15" fmla="*/ 1269817 w 3025269"/>
                <a:gd name="connsiteY15" fmla="*/ 1560402 h 3025269"/>
                <a:gd name="connsiteX16" fmla="*/ 1520596 w 3025269"/>
                <a:gd name="connsiteY16" fmla="*/ 1508654 h 3025269"/>
                <a:gd name="connsiteX17" fmla="*/ 1767394 w 3025269"/>
                <a:gd name="connsiteY17" fmla="*/ 1456906 h 3025269"/>
                <a:gd name="connsiteX18" fmla="*/ 2105747 w 3025269"/>
                <a:gd name="connsiteY18" fmla="*/ 1118554 h 3025269"/>
                <a:gd name="connsiteX19" fmla="*/ 2157495 w 3025269"/>
                <a:gd name="connsiteY19" fmla="*/ 871755 h 3025269"/>
                <a:gd name="connsiteX20" fmla="*/ 1986328 w 3025269"/>
                <a:gd name="connsiteY20" fmla="*/ 437868 h 3025269"/>
                <a:gd name="connsiteX21" fmla="*/ 1795259 w 3025269"/>
                <a:gd name="connsiteY21" fmla="*/ 298546 h 3025269"/>
                <a:gd name="connsiteX22" fmla="*/ 1568364 w 3025269"/>
                <a:gd name="connsiteY22" fmla="*/ 238837 h 3025269"/>
                <a:gd name="connsiteX23" fmla="*/ 2786433 w 3025269"/>
                <a:gd name="connsiteY23" fmla="*/ 1512635 h 3025269"/>
                <a:gd name="connsiteX24" fmla="*/ 1409139 w 3025269"/>
                <a:gd name="connsiteY24" fmla="*/ 616996 h 3025269"/>
                <a:gd name="connsiteX25" fmla="*/ 1628073 w 3025269"/>
                <a:gd name="connsiteY25" fmla="*/ 616996 h 3025269"/>
                <a:gd name="connsiteX26" fmla="*/ 1775355 w 3025269"/>
                <a:gd name="connsiteY26" fmla="*/ 764279 h 3025269"/>
                <a:gd name="connsiteX27" fmla="*/ 1799239 w 3025269"/>
                <a:gd name="connsiteY27" fmla="*/ 871755 h 3025269"/>
                <a:gd name="connsiteX28" fmla="*/ 1775355 w 3025269"/>
                <a:gd name="connsiteY28" fmla="*/ 979232 h 3025269"/>
                <a:gd name="connsiteX29" fmla="*/ 1715646 w 3025269"/>
                <a:gd name="connsiteY29" fmla="*/ 1066806 h 3025269"/>
                <a:gd name="connsiteX30" fmla="*/ 1628073 w 3025269"/>
                <a:gd name="connsiteY30" fmla="*/ 1126515 h 3025269"/>
                <a:gd name="connsiteX31" fmla="*/ 1520596 w 3025269"/>
                <a:gd name="connsiteY31" fmla="*/ 1150399 h 3025269"/>
                <a:gd name="connsiteX32" fmla="*/ 1413119 w 3025269"/>
                <a:gd name="connsiteY32" fmla="*/ 1130496 h 3025269"/>
                <a:gd name="connsiteX33" fmla="*/ 1325546 w 3025269"/>
                <a:gd name="connsiteY33" fmla="*/ 1070786 h 3025269"/>
                <a:gd name="connsiteX34" fmla="*/ 1265836 w 3025269"/>
                <a:gd name="connsiteY34" fmla="*/ 983213 h 3025269"/>
                <a:gd name="connsiteX35" fmla="*/ 1265836 w 3025269"/>
                <a:gd name="connsiteY35" fmla="*/ 764279 h 3025269"/>
                <a:gd name="connsiteX36" fmla="*/ 1409139 w 3025269"/>
                <a:gd name="connsiteY36" fmla="*/ 616996 h 302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25269" h="3025269">
                  <a:moveTo>
                    <a:pt x="1512635" y="0"/>
                  </a:moveTo>
                  <a:cubicBezTo>
                    <a:pt x="676705" y="0"/>
                    <a:pt x="0" y="676705"/>
                    <a:pt x="0" y="1512635"/>
                  </a:cubicBezTo>
                  <a:cubicBezTo>
                    <a:pt x="0" y="2348565"/>
                    <a:pt x="676705" y="3025270"/>
                    <a:pt x="1512635" y="3025270"/>
                  </a:cubicBezTo>
                  <a:cubicBezTo>
                    <a:pt x="2348565" y="3025270"/>
                    <a:pt x="3025270" y="2348565"/>
                    <a:pt x="3025270" y="1512635"/>
                  </a:cubicBezTo>
                  <a:cubicBezTo>
                    <a:pt x="3025270" y="676705"/>
                    <a:pt x="2348565" y="0"/>
                    <a:pt x="1512635" y="0"/>
                  </a:cubicBezTo>
                  <a:close/>
                  <a:moveTo>
                    <a:pt x="2786433" y="1512635"/>
                  </a:moveTo>
                  <a:cubicBezTo>
                    <a:pt x="2786433" y="1954483"/>
                    <a:pt x="2559537" y="2364487"/>
                    <a:pt x="2181379" y="2595363"/>
                  </a:cubicBezTo>
                  <a:cubicBezTo>
                    <a:pt x="2173417" y="2599344"/>
                    <a:pt x="2169437" y="2603324"/>
                    <a:pt x="2161476" y="2607305"/>
                  </a:cubicBezTo>
                  <a:cubicBezTo>
                    <a:pt x="2133611" y="2623227"/>
                    <a:pt x="2109728" y="2639150"/>
                    <a:pt x="2081863" y="2651091"/>
                  </a:cubicBezTo>
                  <a:cubicBezTo>
                    <a:pt x="2073902" y="2655072"/>
                    <a:pt x="2061960" y="2659053"/>
                    <a:pt x="2053999" y="2667014"/>
                  </a:cubicBezTo>
                  <a:cubicBezTo>
                    <a:pt x="1886813" y="2746626"/>
                    <a:pt x="1703704" y="2786433"/>
                    <a:pt x="1516615" y="2786433"/>
                  </a:cubicBezTo>
                  <a:cubicBezTo>
                    <a:pt x="1433022" y="2786433"/>
                    <a:pt x="1349430" y="2770510"/>
                    <a:pt x="1269817" y="2734684"/>
                  </a:cubicBezTo>
                  <a:cubicBezTo>
                    <a:pt x="1118554" y="2670995"/>
                    <a:pt x="995154" y="2547595"/>
                    <a:pt x="931465" y="2396332"/>
                  </a:cubicBezTo>
                  <a:cubicBezTo>
                    <a:pt x="899620" y="2316720"/>
                    <a:pt x="879716" y="2233127"/>
                    <a:pt x="879716" y="2149534"/>
                  </a:cubicBezTo>
                  <a:cubicBezTo>
                    <a:pt x="879716" y="2061960"/>
                    <a:pt x="895639" y="1978367"/>
                    <a:pt x="931465" y="1898755"/>
                  </a:cubicBezTo>
                  <a:cubicBezTo>
                    <a:pt x="995154" y="1747491"/>
                    <a:pt x="1118554" y="1624092"/>
                    <a:pt x="1269817" y="1560402"/>
                  </a:cubicBezTo>
                  <a:cubicBezTo>
                    <a:pt x="1349430" y="1528557"/>
                    <a:pt x="1433022" y="1508654"/>
                    <a:pt x="1520596" y="1508654"/>
                  </a:cubicBezTo>
                  <a:cubicBezTo>
                    <a:pt x="1604189" y="1508654"/>
                    <a:pt x="1687782" y="1492732"/>
                    <a:pt x="1767394" y="1456906"/>
                  </a:cubicBezTo>
                  <a:cubicBezTo>
                    <a:pt x="1918658" y="1393216"/>
                    <a:pt x="2042057" y="1269817"/>
                    <a:pt x="2105747" y="1118554"/>
                  </a:cubicBezTo>
                  <a:cubicBezTo>
                    <a:pt x="2137592" y="1038941"/>
                    <a:pt x="2157495" y="955348"/>
                    <a:pt x="2157495" y="871755"/>
                  </a:cubicBezTo>
                  <a:cubicBezTo>
                    <a:pt x="2157495" y="708550"/>
                    <a:pt x="2097786" y="553306"/>
                    <a:pt x="1986328" y="437868"/>
                  </a:cubicBezTo>
                  <a:cubicBezTo>
                    <a:pt x="1930600" y="382139"/>
                    <a:pt x="1866910" y="334372"/>
                    <a:pt x="1795259" y="298546"/>
                  </a:cubicBezTo>
                  <a:cubicBezTo>
                    <a:pt x="1723607" y="262721"/>
                    <a:pt x="1647976" y="242818"/>
                    <a:pt x="1568364" y="238837"/>
                  </a:cubicBezTo>
                  <a:cubicBezTo>
                    <a:pt x="2249049" y="270682"/>
                    <a:pt x="2786433" y="831949"/>
                    <a:pt x="2786433" y="1512635"/>
                  </a:cubicBezTo>
                  <a:close/>
                  <a:moveTo>
                    <a:pt x="1409139" y="616996"/>
                  </a:moveTo>
                  <a:cubicBezTo>
                    <a:pt x="1476809" y="589131"/>
                    <a:pt x="1556422" y="589131"/>
                    <a:pt x="1628073" y="616996"/>
                  </a:cubicBezTo>
                  <a:cubicBezTo>
                    <a:pt x="1695743" y="644860"/>
                    <a:pt x="1747491" y="700589"/>
                    <a:pt x="1775355" y="764279"/>
                  </a:cubicBezTo>
                  <a:cubicBezTo>
                    <a:pt x="1791278" y="800104"/>
                    <a:pt x="1799239" y="835930"/>
                    <a:pt x="1799239" y="871755"/>
                  </a:cubicBezTo>
                  <a:cubicBezTo>
                    <a:pt x="1799239" y="907581"/>
                    <a:pt x="1791278" y="943406"/>
                    <a:pt x="1775355" y="979232"/>
                  </a:cubicBezTo>
                  <a:cubicBezTo>
                    <a:pt x="1759433" y="1011077"/>
                    <a:pt x="1739530" y="1042922"/>
                    <a:pt x="1715646" y="1066806"/>
                  </a:cubicBezTo>
                  <a:cubicBezTo>
                    <a:pt x="1691763" y="1090689"/>
                    <a:pt x="1659918" y="1110592"/>
                    <a:pt x="1628073" y="1126515"/>
                  </a:cubicBezTo>
                  <a:cubicBezTo>
                    <a:pt x="1592247" y="1142437"/>
                    <a:pt x="1556422" y="1150399"/>
                    <a:pt x="1520596" y="1150399"/>
                  </a:cubicBezTo>
                  <a:cubicBezTo>
                    <a:pt x="1484770" y="1150399"/>
                    <a:pt x="1444964" y="1142437"/>
                    <a:pt x="1413119" y="1130496"/>
                  </a:cubicBezTo>
                  <a:cubicBezTo>
                    <a:pt x="1381274" y="1118554"/>
                    <a:pt x="1349430" y="1098650"/>
                    <a:pt x="1325546" y="1070786"/>
                  </a:cubicBezTo>
                  <a:cubicBezTo>
                    <a:pt x="1301662" y="1046902"/>
                    <a:pt x="1281759" y="1015058"/>
                    <a:pt x="1265836" y="983213"/>
                  </a:cubicBezTo>
                  <a:cubicBezTo>
                    <a:pt x="1237972" y="915542"/>
                    <a:pt x="1237972" y="835930"/>
                    <a:pt x="1265836" y="764279"/>
                  </a:cubicBezTo>
                  <a:cubicBezTo>
                    <a:pt x="1289720" y="700589"/>
                    <a:pt x="1341468" y="644860"/>
                    <a:pt x="1409139" y="616996"/>
                  </a:cubicBezTo>
                  <a:close/>
                </a:path>
              </a:pathLst>
            </a:custGeom>
            <a:solidFill>
              <a:srgbClr val="000000"/>
            </a:solidFill>
            <a:ln w="39787" cap="flat">
              <a:noFill/>
              <a:prstDash val="solid"/>
              <a:miter/>
            </a:ln>
          </p:spPr>
          <p:txBody>
            <a:bodyPr rtlCol="0" anchor="ctr"/>
            <a:lstStyle/>
            <a:p>
              <a:endParaRPr lang="en-GB"/>
            </a:p>
          </p:txBody>
        </p:sp>
        <p:sp>
          <p:nvSpPr>
            <p:cNvPr id="8" name="TextBox 7">
              <a:extLst>
                <a:ext uri="{FF2B5EF4-FFF2-40B4-BE49-F238E27FC236}">
                  <a16:creationId xmlns:a16="http://schemas.microsoft.com/office/drawing/2014/main" id="{41C6D790-3410-921D-932B-F02FBA346BE3}"/>
                </a:ext>
              </a:extLst>
            </p:cNvPr>
            <p:cNvSpPr txBox="1"/>
            <p:nvPr/>
          </p:nvSpPr>
          <p:spPr>
            <a:xfrm>
              <a:off x="3443748" y="4028104"/>
              <a:ext cx="1052052" cy="543781"/>
            </a:xfrm>
            <a:prstGeom prst="rect">
              <a:avLst/>
            </a:prstGeom>
            <a:noFill/>
          </p:spPr>
          <p:txBody>
            <a:bodyPr wrap="square" rtlCol="0">
              <a:spAutoFit/>
            </a:bodyPr>
            <a:lstStyle/>
            <a:p>
              <a:r>
                <a:rPr lang="en-GB" dirty="0"/>
                <a:t>LNRS</a:t>
              </a:r>
              <a:endParaRPr lang="en-GB" sz="1200" dirty="0"/>
            </a:p>
          </p:txBody>
        </p:sp>
        <p:sp>
          <p:nvSpPr>
            <p:cNvPr id="9" name="TextBox 8">
              <a:extLst>
                <a:ext uri="{FF2B5EF4-FFF2-40B4-BE49-F238E27FC236}">
                  <a16:creationId xmlns:a16="http://schemas.microsoft.com/office/drawing/2014/main" id="{BE7B9114-7497-C6A0-71EA-A4F165CC192A}"/>
                </a:ext>
              </a:extLst>
            </p:cNvPr>
            <p:cNvSpPr txBox="1"/>
            <p:nvPr/>
          </p:nvSpPr>
          <p:spPr>
            <a:xfrm>
              <a:off x="1633384" y="4028104"/>
              <a:ext cx="1052052" cy="543781"/>
            </a:xfrm>
            <a:prstGeom prst="rect">
              <a:avLst/>
            </a:prstGeom>
            <a:noFill/>
          </p:spPr>
          <p:txBody>
            <a:bodyPr wrap="square" rtlCol="0">
              <a:spAutoFit/>
            </a:bodyPr>
            <a:lstStyle/>
            <a:p>
              <a:r>
                <a:rPr lang="en-GB" dirty="0">
                  <a:solidFill>
                    <a:schemeClr val="bg1"/>
                  </a:solidFill>
                </a:rPr>
                <a:t>BNG</a:t>
              </a:r>
              <a:endParaRPr lang="en-GB" sz="2800" dirty="0">
                <a:solidFill>
                  <a:schemeClr val="bg1"/>
                </a:solidFill>
              </a:endParaRPr>
            </a:p>
          </p:txBody>
        </p:sp>
      </p:grpSp>
      <p:graphicFrame>
        <p:nvGraphicFramePr>
          <p:cNvPr id="12" name="Table 6">
            <a:extLst>
              <a:ext uri="{FF2B5EF4-FFF2-40B4-BE49-F238E27FC236}">
                <a16:creationId xmlns:a16="http://schemas.microsoft.com/office/drawing/2014/main" id="{E2DBB271-AC1A-F71F-08E9-AE44C2900491}"/>
              </a:ext>
            </a:extLst>
          </p:cNvPr>
          <p:cNvGraphicFramePr>
            <a:graphicFrameLocks noGrp="1"/>
          </p:cNvGraphicFramePr>
          <p:nvPr>
            <p:extLst>
              <p:ext uri="{D42A27DB-BD31-4B8C-83A1-F6EECF244321}">
                <p14:modId xmlns:p14="http://schemas.microsoft.com/office/powerpoint/2010/main" val="1550987860"/>
              </p:ext>
            </p:extLst>
          </p:nvPr>
        </p:nvGraphicFramePr>
        <p:xfrm>
          <a:off x="6779420" y="3037632"/>
          <a:ext cx="3978775" cy="2834640"/>
        </p:xfrm>
        <a:graphic>
          <a:graphicData uri="http://schemas.openxmlformats.org/drawingml/2006/table">
            <a:tbl>
              <a:tblPr firstRow="1" bandRow="1">
                <a:tableStyleId>{5C22544A-7EE6-4342-B048-85BDC9FD1C3A}</a:tableStyleId>
              </a:tblPr>
              <a:tblGrid>
                <a:gridCol w="3978775">
                  <a:extLst>
                    <a:ext uri="{9D8B030D-6E8A-4147-A177-3AD203B41FA5}">
                      <a16:colId xmlns:a16="http://schemas.microsoft.com/office/drawing/2014/main" val="4244348213"/>
                    </a:ext>
                  </a:extLst>
                </a:gridCol>
              </a:tblGrid>
              <a:tr h="2704190">
                <a:tc>
                  <a:txBody>
                    <a:bodyPr/>
                    <a:lstStyle/>
                    <a:p>
                      <a:pPr marL="285750" indent="-285750">
                        <a:buFont typeface="Arial" panose="020B0604020202020204" pitchFamily="34" charset="0"/>
                        <a:buChar char="•"/>
                      </a:pPr>
                      <a:r>
                        <a:rPr lang="en-GB" dirty="0">
                          <a:latin typeface="+mn-lt"/>
                        </a:rPr>
                        <a:t>Spatial Risk Multiplier</a:t>
                      </a:r>
                    </a:p>
                    <a:p>
                      <a:pPr marL="0" indent="0">
                        <a:buFont typeface="Arial" panose="020B0604020202020204" pitchFamily="34" charset="0"/>
                        <a:buNone/>
                      </a:pPr>
                      <a:r>
                        <a:rPr lang="en-GB" sz="1600" b="0" dirty="0">
                          <a:latin typeface="+mn-lt"/>
                        </a:rPr>
                        <a:t>1BU onsite </a:t>
                      </a:r>
                    </a:p>
                    <a:p>
                      <a:pPr marL="822325" lvl="1" indent="-285750"/>
                      <a:r>
                        <a:rPr lang="en-GB" sz="1600" b="0" dirty="0">
                          <a:latin typeface="+mn-lt"/>
                        </a:rPr>
                        <a:t>=  1BU offsite but within LPA or NCA</a:t>
                      </a:r>
                    </a:p>
                    <a:p>
                      <a:pPr marL="822325" lvl="1" indent="-285750"/>
                      <a:r>
                        <a:rPr lang="en-GB" sz="1600" b="0" dirty="0"/>
                        <a:t>= </a:t>
                      </a:r>
                      <a:r>
                        <a:rPr lang="en-GB" sz="1600" b="0" dirty="0">
                          <a:latin typeface="+mn-lt"/>
                        </a:rPr>
                        <a:t>1.5BU offsite but in neighbouring LPA or NCA</a:t>
                      </a:r>
                    </a:p>
                    <a:p>
                      <a:pPr marL="822325" lvl="1" indent="-285750"/>
                      <a:r>
                        <a:rPr lang="en-GB" sz="1600" b="0" dirty="0">
                          <a:latin typeface="+mn-lt"/>
                        </a:rPr>
                        <a:t>= 2 BU beyond and nationally</a:t>
                      </a:r>
                    </a:p>
                    <a:p>
                      <a:pPr marL="365125" lvl="0" indent="-285750"/>
                      <a:r>
                        <a:rPr lang="en-GB" sz="1600" b="0" dirty="0">
                          <a:latin typeface="+mn-lt"/>
                        </a:rPr>
                        <a:t>The Metric will favour Units created/gained within a LNRS area (15% increase)</a:t>
                      </a:r>
                    </a:p>
                    <a:p>
                      <a:endParaRPr lang="en-GB" dirty="0"/>
                    </a:p>
                  </a:txBody>
                  <a:tcPr>
                    <a:solidFill>
                      <a:schemeClr val="accent2">
                        <a:lumMod val="75000"/>
                      </a:schemeClr>
                    </a:solidFill>
                  </a:tcPr>
                </a:tc>
                <a:extLst>
                  <a:ext uri="{0D108BD9-81ED-4DB2-BD59-A6C34878D82A}">
                    <a16:rowId xmlns:a16="http://schemas.microsoft.com/office/drawing/2014/main" val="4010097661"/>
                  </a:ext>
                </a:extLst>
              </a:tr>
            </a:tbl>
          </a:graphicData>
        </a:graphic>
      </p:graphicFrame>
    </p:spTree>
    <p:extLst>
      <p:ext uri="{BB962C8B-B14F-4D97-AF65-F5344CB8AC3E}">
        <p14:creationId xmlns:p14="http://schemas.microsoft.com/office/powerpoint/2010/main" val="2155139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CFEC86-0F8B-E2E3-CD92-59ED4F32CBEA}"/>
              </a:ext>
            </a:extLst>
          </p:cNvPr>
          <p:cNvSpPr>
            <a:spLocks noGrp="1"/>
          </p:cNvSpPr>
          <p:nvPr>
            <p:ph type="title"/>
          </p:nvPr>
        </p:nvSpPr>
        <p:spPr>
          <a:xfrm>
            <a:off x="242300" y="585887"/>
            <a:ext cx="9993046" cy="626722"/>
          </a:xfrm>
        </p:spPr>
        <p:txBody>
          <a:bodyPr>
            <a:normAutofit fontScale="90000"/>
          </a:bodyPr>
          <a:lstStyle/>
          <a:p>
            <a:r>
              <a:rPr lang="en-GB"/>
              <a:t>The Trading Rules – LIKE FOR LIKE OR BETTER</a:t>
            </a:r>
          </a:p>
        </p:txBody>
      </p:sp>
      <p:sp>
        <p:nvSpPr>
          <p:cNvPr id="11" name="Slide Number Placeholder 10">
            <a:extLst>
              <a:ext uri="{FF2B5EF4-FFF2-40B4-BE49-F238E27FC236}">
                <a16:creationId xmlns:a16="http://schemas.microsoft.com/office/drawing/2014/main" id="{C783A581-1415-8AFF-4FB9-9BE7FE3BCE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F86D2-6AD7-4548-BB84-CEB490D5FD6D}" type="slidenum">
              <a:rPr kumimoji="0" lang="en-GB" sz="1600" b="0" i="0" u="none" strike="noStrike" kern="1200" cap="none" spc="100" normalizeH="0" baseline="0" noProof="0" smtClean="0">
                <a:ln>
                  <a:noFill/>
                </a:ln>
                <a:solidFill>
                  <a:srgbClr val="0A261B"/>
                </a:solidFill>
                <a:effectLst/>
                <a:uLnTx/>
                <a:uFillTx/>
                <a:latin typeface="DIN Condensed"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600" b="0" i="0" u="none" strike="noStrike" kern="1200" cap="none" spc="100" normalizeH="0" baseline="0" noProof="0">
              <a:ln>
                <a:noFill/>
              </a:ln>
              <a:solidFill>
                <a:srgbClr val="0A261B"/>
              </a:solidFill>
              <a:effectLst/>
              <a:uLnTx/>
              <a:uFillTx/>
              <a:latin typeface="DIN Condensed" panose="00000500000000000000" pitchFamily="2" charset="0"/>
              <a:ea typeface="+mn-ea"/>
              <a:cs typeface="+mn-cs"/>
            </a:endParaRPr>
          </a:p>
        </p:txBody>
      </p:sp>
      <p:pic>
        <p:nvPicPr>
          <p:cNvPr id="40" name="Picture 39" descr="A picture containing sky, road, outdoor, street&#10;&#10;Description automatically generated">
            <a:extLst>
              <a:ext uri="{FF2B5EF4-FFF2-40B4-BE49-F238E27FC236}">
                <a16:creationId xmlns:a16="http://schemas.microsoft.com/office/drawing/2014/main" id="{8AA846B9-4639-8AAA-503B-F05617A6B72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73847" y="2812332"/>
            <a:ext cx="5095416" cy="3459781"/>
          </a:xfrm>
          <a:prstGeom prst="rect">
            <a:avLst/>
          </a:prstGeom>
          <a:ln>
            <a:solidFill>
              <a:schemeClr val="accent1"/>
            </a:solidFill>
          </a:ln>
        </p:spPr>
      </p:pic>
      <p:sp>
        <p:nvSpPr>
          <p:cNvPr id="41" name="Not Equal 40">
            <a:extLst>
              <a:ext uri="{FF2B5EF4-FFF2-40B4-BE49-F238E27FC236}">
                <a16:creationId xmlns:a16="http://schemas.microsoft.com/office/drawing/2014/main" id="{236948E6-6938-86A3-7685-9EF51A660E9A}"/>
              </a:ext>
            </a:extLst>
          </p:cNvPr>
          <p:cNvSpPr/>
          <p:nvPr/>
        </p:nvSpPr>
        <p:spPr>
          <a:xfrm>
            <a:off x="5862358" y="3762080"/>
            <a:ext cx="911486" cy="821933"/>
          </a:xfrm>
          <a:prstGeom prst="mathNotEqual">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45" name="Picture 44" descr="A field of flowers&#10;&#10;Description automatically generated with low confidence">
            <a:extLst>
              <a:ext uri="{FF2B5EF4-FFF2-40B4-BE49-F238E27FC236}">
                <a16:creationId xmlns:a16="http://schemas.microsoft.com/office/drawing/2014/main" id="{3443D83E-3BBF-C2C9-A847-5EA5312DFE5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266939" y="2652173"/>
            <a:ext cx="3501899" cy="3619940"/>
          </a:xfrm>
          <a:prstGeom prst="rect">
            <a:avLst/>
          </a:prstGeom>
          <a:ln>
            <a:solidFill>
              <a:schemeClr val="accent1"/>
            </a:solidFill>
          </a:ln>
        </p:spPr>
      </p:pic>
      <p:sp>
        <p:nvSpPr>
          <p:cNvPr id="2" name="TextBox 1">
            <a:extLst>
              <a:ext uri="{FF2B5EF4-FFF2-40B4-BE49-F238E27FC236}">
                <a16:creationId xmlns:a16="http://schemas.microsoft.com/office/drawing/2014/main" id="{87CEF252-5280-1C1F-4A88-CB07AB042694}"/>
              </a:ext>
            </a:extLst>
          </p:cNvPr>
          <p:cNvSpPr txBox="1"/>
          <p:nvPr/>
        </p:nvSpPr>
        <p:spPr>
          <a:xfrm>
            <a:off x="242300" y="1269933"/>
            <a:ext cx="9993046" cy="1600438"/>
          </a:xfrm>
          <a:prstGeom prst="rect">
            <a:avLst/>
          </a:prstGeom>
          <a:noFill/>
        </p:spPr>
        <p:txBody>
          <a:bodyPr wrap="square" rtlCol="0">
            <a:spAutoFit/>
          </a:bodyPr>
          <a:lstStyle/>
          <a:p>
            <a:r>
              <a:rPr lang="en-GB" sz="2000" b="1"/>
              <a:t>Rule 3: </a:t>
            </a:r>
            <a:r>
              <a:rPr lang="en-GB" sz="2000"/>
              <a:t>Trading rules are automatically applied by the metric and set the minimum habitat creation and enhancement requirements to compensate for specific habitat losses (up to the point of no net loss). These requirements are based on habitat type and </a:t>
            </a:r>
            <a:r>
              <a:rPr lang="en-GB" sz="2000" b="1" u="sng"/>
              <a:t>distinctiveness.</a:t>
            </a:r>
          </a:p>
          <a:p>
            <a:endParaRPr lang="en-GB" sz="2000" b="1"/>
          </a:p>
          <a:p>
            <a:endParaRPr lang="en-GB"/>
          </a:p>
        </p:txBody>
      </p:sp>
    </p:spTree>
    <p:extLst>
      <p:ext uri="{BB962C8B-B14F-4D97-AF65-F5344CB8AC3E}">
        <p14:creationId xmlns:p14="http://schemas.microsoft.com/office/powerpoint/2010/main" val="241317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A88C94-BE46-2483-C805-CB76B28D617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38471" y="1746545"/>
            <a:ext cx="4719937" cy="3159627"/>
          </a:xfrm>
          <a:prstGeom prst="rect">
            <a:avLst/>
          </a:prstGeom>
        </p:spPr>
      </p:pic>
      <p:pic>
        <p:nvPicPr>
          <p:cNvPr id="6" name="Picture 5">
            <a:extLst>
              <a:ext uri="{FF2B5EF4-FFF2-40B4-BE49-F238E27FC236}">
                <a16:creationId xmlns:a16="http://schemas.microsoft.com/office/drawing/2014/main" id="{F4FA6F14-24A9-0B2A-14A6-8E01B84A038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55228" y="1746545"/>
            <a:ext cx="4212837" cy="3159628"/>
          </a:xfrm>
          <a:prstGeom prst="rect">
            <a:avLst/>
          </a:prstGeom>
        </p:spPr>
      </p:pic>
      <p:sp>
        <p:nvSpPr>
          <p:cNvPr id="9" name="Arrow: Right 8">
            <a:extLst>
              <a:ext uri="{FF2B5EF4-FFF2-40B4-BE49-F238E27FC236}">
                <a16:creationId xmlns:a16="http://schemas.microsoft.com/office/drawing/2014/main" id="{1A3DD11A-B897-3E81-AFBB-150CB1956571}"/>
              </a:ext>
            </a:extLst>
          </p:cNvPr>
          <p:cNvSpPr/>
          <p:nvPr/>
        </p:nvSpPr>
        <p:spPr>
          <a:xfrm>
            <a:off x="5783863" y="3052469"/>
            <a:ext cx="1045909" cy="547777"/>
          </a:xfrm>
          <a:prstGeom prst="right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DAD3EA3-5290-9FA7-F2C9-981A88BA831D}"/>
              </a:ext>
            </a:extLst>
          </p:cNvPr>
          <p:cNvSpPr txBox="1"/>
          <p:nvPr/>
        </p:nvSpPr>
        <p:spPr>
          <a:xfrm>
            <a:off x="2445764" y="5040067"/>
            <a:ext cx="1394715" cy="461665"/>
          </a:xfrm>
          <a:prstGeom prst="rect">
            <a:avLst/>
          </a:prstGeom>
          <a:noFill/>
        </p:spPr>
        <p:txBody>
          <a:bodyPr wrap="square" rtlCol="0">
            <a:spAutoFit/>
          </a:bodyPr>
          <a:lstStyle/>
          <a:p>
            <a:pPr algn="ctr"/>
            <a:r>
              <a:rPr lang="en-GB" sz="2400" dirty="0"/>
              <a:t>Reedbed</a:t>
            </a:r>
          </a:p>
        </p:txBody>
      </p:sp>
      <p:sp>
        <p:nvSpPr>
          <p:cNvPr id="11" name="TextBox 10">
            <a:extLst>
              <a:ext uri="{FF2B5EF4-FFF2-40B4-BE49-F238E27FC236}">
                <a16:creationId xmlns:a16="http://schemas.microsoft.com/office/drawing/2014/main" id="{385E14B0-65EE-A1EE-3558-963FB9A694B4}"/>
              </a:ext>
            </a:extLst>
          </p:cNvPr>
          <p:cNvSpPr txBox="1"/>
          <p:nvPr/>
        </p:nvSpPr>
        <p:spPr>
          <a:xfrm>
            <a:off x="7899534" y="5040067"/>
            <a:ext cx="2870752" cy="461665"/>
          </a:xfrm>
          <a:prstGeom prst="rect">
            <a:avLst/>
          </a:prstGeom>
          <a:noFill/>
        </p:spPr>
        <p:txBody>
          <a:bodyPr wrap="square" rtlCol="0">
            <a:spAutoFit/>
          </a:bodyPr>
          <a:lstStyle/>
          <a:p>
            <a:r>
              <a:rPr lang="en-GB" sz="2400" dirty="0"/>
              <a:t>Pond (non-priority) </a:t>
            </a:r>
          </a:p>
        </p:txBody>
      </p:sp>
      <p:sp>
        <p:nvSpPr>
          <p:cNvPr id="12" name="TextBox 11">
            <a:extLst>
              <a:ext uri="{FF2B5EF4-FFF2-40B4-BE49-F238E27FC236}">
                <a16:creationId xmlns:a16="http://schemas.microsoft.com/office/drawing/2014/main" id="{4A865545-1B08-ADA7-A5FD-33CAA7E3004E}"/>
              </a:ext>
            </a:extLst>
          </p:cNvPr>
          <p:cNvSpPr txBox="1"/>
          <p:nvPr/>
        </p:nvSpPr>
        <p:spPr>
          <a:xfrm>
            <a:off x="5985937" y="3600246"/>
            <a:ext cx="641760" cy="523220"/>
          </a:xfrm>
          <a:prstGeom prst="rect">
            <a:avLst/>
          </a:prstGeom>
          <a:noFill/>
        </p:spPr>
        <p:txBody>
          <a:bodyPr wrap="square" rtlCol="0">
            <a:spAutoFit/>
          </a:bodyPr>
          <a:lstStyle/>
          <a:p>
            <a:r>
              <a:rPr lang="en-GB" sz="2800">
                <a:solidFill>
                  <a:srgbClr val="FF0000"/>
                </a:solidFill>
              </a:rPr>
              <a:t>No</a:t>
            </a:r>
          </a:p>
        </p:txBody>
      </p:sp>
      <p:sp>
        <p:nvSpPr>
          <p:cNvPr id="2" name="Title 1">
            <a:extLst>
              <a:ext uri="{FF2B5EF4-FFF2-40B4-BE49-F238E27FC236}">
                <a16:creationId xmlns:a16="http://schemas.microsoft.com/office/drawing/2014/main" id="{FAC98B71-1882-50F8-3893-11F05B4AC4B9}"/>
              </a:ext>
            </a:extLst>
          </p:cNvPr>
          <p:cNvSpPr>
            <a:spLocks noGrp="1"/>
          </p:cNvSpPr>
          <p:nvPr>
            <p:ph type="title"/>
          </p:nvPr>
        </p:nvSpPr>
        <p:spPr>
          <a:xfrm>
            <a:off x="838200" y="747486"/>
            <a:ext cx="9993046" cy="1016002"/>
          </a:xfrm>
        </p:spPr>
        <p:txBody>
          <a:bodyPr/>
          <a:lstStyle/>
          <a:p>
            <a:r>
              <a:rPr lang="en-GB"/>
              <a:t>TRADE OR NOT TO TRADE??</a:t>
            </a:r>
          </a:p>
        </p:txBody>
      </p:sp>
      <p:sp>
        <p:nvSpPr>
          <p:cNvPr id="4" name="Slide Number Placeholder 3">
            <a:extLst>
              <a:ext uri="{FF2B5EF4-FFF2-40B4-BE49-F238E27FC236}">
                <a16:creationId xmlns:a16="http://schemas.microsoft.com/office/drawing/2014/main" id="{8184C104-890E-E418-7B5B-ACCE503ECF1A}"/>
              </a:ext>
            </a:extLst>
          </p:cNvPr>
          <p:cNvSpPr>
            <a:spLocks noGrp="1"/>
          </p:cNvSpPr>
          <p:nvPr>
            <p:ph type="sldNum" sz="quarter" idx="12"/>
          </p:nvPr>
        </p:nvSpPr>
        <p:spPr/>
        <p:txBody>
          <a:bodyPr/>
          <a:lstStyle/>
          <a:p>
            <a:fld id="{C3FF86D2-6AD7-4548-BB84-CEB490D5FD6D}" type="slidenum">
              <a:rPr lang="en-GB" smtClean="0"/>
              <a:t>23</a:t>
            </a:fld>
            <a:endParaRPr lang="en-GB"/>
          </a:p>
        </p:txBody>
      </p:sp>
    </p:spTree>
    <p:extLst>
      <p:ext uri="{BB962C8B-B14F-4D97-AF65-F5344CB8AC3E}">
        <p14:creationId xmlns:p14="http://schemas.microsoft.com/office/powerpoint/2010/main" val="406252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a:extLst>
              <a:ext uri="{FF2B5EF4-FFF2-40B4-BE49-F238E27FC236}">
                <a16:creationId xmlns:a16="http://schemas.microsoft.com/office/drawing/2014/main" id="{1A3DD11A-B897-3E81-AFBB-150CB1956571}"/>
              </a:ext>
            </a:extLst>
          </p:cNvPr>
          <p:cNvSpPr/>
          <p:nvPr/>
        </p:nvSpPr>
        <p:spPr>
          <a:xfrm>
            <a:off x="5842829" y="3050474"/>
            <a:ext cx="1045909" cy="547777"/>
          </a:xfrm>
          <a:prstGeom prst="right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DAD3EA3-5290-9FA7-F2C9-981A88BA831D}"/>
              </a:ext>
            </a:extLst>
          </p:cNvPr>
          <p:cNvSpPr txBox="1"/>
          <p:nvPr/>
        </p:nvSpPr>
        <p:spPr>
          <a:xfrm>
            <a:off x="1797287" y="5040066"/>
            <a:ext cx="2602302" cy="461665"/>
          </a:xfrm>
          <a:prstGeom prst="rect">
            <a:avLst/>
          </a:prstGeom>
          <a:noFill/>
        </p:spPr>
        <p:txBody>
          <a:bodyPr wrap="square" rtlCol="0">
            <a:spAutoFit/>
          </a:bodyPr>
          <a:lstStyle/>
          <a:p>
            <a:pPr algn="ctr"/>
            <a:r>
              <a:rPr lang="en-GB" sz="2400"/>
              <a:t>Modified Grassland</a:t>
            </a:r>
          </a:p>
        </p:txBody>
      </p:sp>
      <p:sp>
        <p:nvSpPr>
          <p:cNvPr id="11" name="TextBox 10">
            <a:extLst>
              <a:ext uri="{FF2B5EF4-FFF2-40B4-BE49-F238E27FC236}">
                <a16:creationId xmlns:a16="http://schemas.microsoft.com/office/drawing/2014/main" id="{385E14B0-65EE-A1EE-3558-963FB9A694B4}"/>
              </a:ext>
            </a:extLst>
          </p:cNvPr>
          <p:cNvSpPr txBox="1"/>
          <p:nvPr/>
        </p:nvSpPr>
        <p:spPr>
          <a:xfrm>
            <a:off x="7792413" y="5040066"/>
            <a:ext cx="3227966" cy="461665"/>
          </a:xfrm>
          <a:prstGeom prst="rect">
            <a:avLst/>
          </a:prstGeom>
          <a:noFill/>
        </p:spPr>
        <p:txBody>
          <a:bodyPr wrap="square" rtlCol="0">
            <a:spAutoFit/>
          </a:bodyPr>
          <a:lstStyle/>
          <a:p>
            <a:r>
              <a:rPr lang="en-GB" sz="2400"/>
              <a:t>Other Neutral Grassland </a:t>
            </a:r>
          </a:p>
        </p:txBody>
      </p:sp>
      <p:pic>
        <p:nvPicPr>
          <p:cNvPr id="2" name="Picture 1">
            <a:extLst>
              <a:ext uri="{FF2B5EF4-FFF2-40B4-BE49-F238E27FC236}">
                <a16:creationId xmlns:a16="http://schemas.microsoft.com/office/drawing/2014/main" id="{1D74A30D-CB9E-23AC-7992-EBF18A3276E2}"/>
              </a:ext>
            </a:extLst>
          </p:cNvPr>
          <p:cNvPicPr>
            <a:picLocks noChangeAspect="1"/>
          </p:cNvPicPr>
          <p:nvPr/>
        </p:nvPicPr>
        <p:blipFill>
          <a:blip r:embed="rId2"/>
          <a:stretch>
            <a:fillRect/>
          </a:stretch>
        </p:blipFill>
        <p:spPr>
          <a:xfrm>
            <a:off x="608639" y="1926238"/>
            <a:ext cx="4979598" cy="2800232"/>
          </a:xfrm>
          <a:prstGeom prst="rect">
            <a:avLst/>
          </a:prstGeom>
        </p:spPr>
      </p:pic>
      <p:sp>
        <p:nvSpPr>
          <p:cNvPr id="5" name="TextBox 4">
            <a:extLst>
              <a:ext uri="{FF2B5EF4-FFF2-40B4-BE49-F238E27FC236}">
                <a16:creationId xmlns:a16="http://schemas.microsoft.com/office/drawing/2014/main" id="{6800DC9F-B1D6-43C0-7E85-B456D26D8459}"/>
              </a:ext>
            </a:extLst>
          </p:cNvPr>
          <p:cNvSpPr txBox="1"/>
          <p:nvPr/>
        </p:nvSpPr>
        <p:spPr>
          <a:xfrm>
            <a:off x="6007254" y="3598251"/>
            <a:ext cx="717058" cy="523220"/>
          </a:xfrm>
          <a:prstGeom prst="rect">
            <a:avLst/>
          </a:prstGeom>
          <a:noFill/>
        </p:spPr>
        <p:txBody>
          <a:bodyPr wrap="square" rtlCol="0">
            <a:spAutoFit/>
          </a:bodyPr>
          <a:lstStyle/>
          <a:p>
            <a:r>
              <a:rPr lang="en-GB" sz="2800">
                <a:solidFill>
                  <a:srgbClr val="00B050"/>
                </a:solidFill>
              </a:rPr>
              <a:t>Yes</a:t>
            </a:r>
          </a:p>
        </p:txBody>
      </p:sp>
      <p:pic>
        <p:nvPicPr>
          <p:cNvPr id="6" name="Picture 5" descr="A picture containing grass, sky, outdoor, field&#10;&#10;Description automatically generated">
            <a:extLst>
              <a:ext uri="{FF2B5EF4-FFF2-40B4-BE49-F238E27FC236}">
                <a16:creationId xmlns:a16="http://schemas.microsoft.com/office/drawing/2014/main" id="{D26C3E59-EC98-AFD3-2398-B91CB3D5027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307755" y="1926238"/>
            <a:ext cx="3773943" cy="2830457"/>
          </a:xfrm>
          <a:prstGeom prst="rect">
            <a:avLst/>
          </a:prstGeom>
          <a:ln>
            <a:solidFill>
              <a:schemeClr val="accent1"/>
            </a:solidFill>
          </a:ln>
        </p:spPr>
      </p:pic>
      <p:sp>
        <p:nvSpPr>
          <p:cNvPr id="4" name="Slide Number Placeholder 3">
            <a:extLst>
              <a:ext uri="{FF2B5EF4-FFF2-40B4-BE49-F238E27FC236}">
                <a16:creationId xmlns:a16="http://schemas.microsoft.com/office/drawing/2014/main" id="{1638C00E-31CB-F4C6-2DD4-BBF6AB3E14A8}"/>
              </a:ext>
            </a:extLst>
          </p:cNvPr>
          <p:cNvSpPr>
            <a:spLocks noGrp="1"/>
          </p:cNvSpPr>
          <p:nvPr>
            <p:ph type="sldNum" sz="quarter" idx="12"/>
          </p:nvPr>
        </p:nvSpPr>
        <p:spPr/>
        <p:txBody>
          <a:bodyPr/>
          <a:lstStyle/>
          <a:p>
            <a:fld id="{C3FF86D2-6AD7-4548-BB84-CEB490D5FD6D}" type="slidenum">
              <a:rPr lang="en-GB" smtClean="0"/>
              <a:t>24</a:t>
            </a:fld>
            <a:endParaRPr lang="en-GB"/>
          </a:p>
        </p:txBody>
      </p:sp>
    </p:spTree>
    <p:extLst>
      <p:ext uri="{BB962C8B-B14F-4D97-AF65-F5344CB8AC3E}">
        <p14:creationId xmlns:p14="http://schemas.microsoft.com/office/powerpoint/2010/main" val="389294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a:extLst>
              <a:ext uri="{FF2B5EF4-FFF2-40B4-BE49-F238E27FC236}">
                <a16:creationId xmlns:a16="http://schemas.microsoft.com/office/drawing/2014/main" id="{1A3DD11A-B897-3E81-AFBB-150CB1956571}"/>
              </a:ext>
            </a:extLst>
          </p:cNvPr>
          <p:cNvSpPr/>
          <p:nvPr/>
        </p:nvSpPr>
        <p:spPr>
          <a:xfrm>
            <a:off x="5657086" y="3052466"/>
            <a:ext cx="1045909" cy="547777"/>
          </a:xfrm>
          <a:prstGeom prst="right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DAD3EA3-5290-9FA7-F2C9-981A88BA831D}"/>
              </a:ext>
            </a:extLst>
          </p:cNvPr>
          <p:cNvSpPr txBox="1"/>
          <p:nvPr/>
        </p:nvSpPr>
        <p:spPr>
          <a:xfrm>
            <a:off x="1797287" y="5040066"/>
            <a:ext cx="2602302" cy="461665"/>
          </a:xfrm>
          <a:prstGeom prst="rect">
            <a:avLst/>
          </a:prstGeom>
          <a:noFill/>
        </p:spPr>
        <p:txBody>
          <a:bodyPr wrap="square" rtlCol="0">
            <a:spAutoFit/>
          </a:bodyPr>
          <a:lstStyle/>
          <a:p>
            <a:pPr algn="ctr"/>
            <a:r>
              <a:rPr lang="en-GB" sz="2400"/>
              <a:t>Urban Trees</a:t>
            </a:r>
          </a:p>
        </p:txBody>
      </p:sp>
      <p:sp>
        <p:nvSpPr>
          <p:cNvPr id="11" name="TextBox 10">
            <a:extLst>
              <a:ext uri="{FF2B5EF4-FFF2-40B4-BE49-F238E27FC236}">
                <a16:creationId xmlns:a16="http://schemas.microsoft.com/office/drawing/2014/main" id="{385E14B0-65EE-A1EE-3558-963FB9A694B4}"/>
              </a:ext>
            </a:extLst>
          </p:cNvPr>
          <p:cNvSpPr txBox="1"/>
          <p:nvPr/>
        </p:nvSpPr>
        <p:spPr>
          <a:xfrm>
            <a:off x="7647661" y="5040065"/>
            <a:ext cx="3227966" cy="461665"/>
          </a:xfrm>
          <a:prstGeom prst="rect">
            <a:avLst/>
          </a:prstGeom>
          <a:noFill/>
        </p:spPr>
        <p:txBody>
          <a:bodyPr wrap="square" rtlCol="0">
            <a:spAutoFit/>
          </a:bodyPr>
          <a:lstStyle/>
          <a:p>
            <a:r>
              <a:rPr lang="en-GB" sz="2400" dirty="0"/>
              <a:t>Broadleaved Woodland </a:t>
            </a:r>
          </a:p>
        </p:txBody>
      </p:sp>
      <p:sp>
        <p:nvSpPr>
          <p:cNvPr id="4" name="TextBox 3">
            <a:extLst>
              <a:ext uri="{FF2B5EF4-FFF2-40B4-BE49-F238E27FC236}">
                <a16:creationId xmlns:a16="http://schemas.microsoft.com/office/drawing/2014/main" id="{947D65B8-5650-2A3A-647B-262F6C0F1FCE}"/>
              </a:ext>
            </a:extLst>
          </p:cNvPr>
          <p:cNvSpPr txBox="1"/>
          <p:nvPr/>
        </p:nvSpPr>
        <p:spPr>
          <a:xfrm>
            <a:off x="5821512" y="3600243"/>
            <a:ext cx="717058" cy="523220"/>
          </a:xfrm>
          <a:prstGeom prst="rect">
            <a:avLst/>
          </a:prstGeom>
          <a:noFill/>
        </p:spPr>
        <p:txBody>
          <a:bodyPr wrap="square" rtlCol="0">
            <a:spAutoFit/>
          </a:bodyPr>
          <a:lstStyle/>
          <a:p>
            <a:r>
              <a:rPr lang="en-GB" sz="2800">
                <a:solidFill>
                  <a:srgbClr val="FF0000"/>
                </a:solidFill>
              </a:rPr>
              <a:t>NO</a:t>
            </a:r>
          </a:p>
        </p:txBody>
      </p:sp>
      <p:pic>
        <p:nvPicPr>
          <p:cNvPr id="2052" name="Picture 4" descr="Wirral street trees programme enters second year | News | The Mersey Forest">
            <a:extLst>
              <a:ext uri="{FF2B5EF4-FFF2-40B4-BE49-F238E27FC236}">
                <a16:creationId xmlns:a16="http://schemas.microsoft.com/office/drawing/2014/main" id="{E89DD4CF-58AF-3706-221F-2316B97A1CB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13858" y="1622604"/>
            <a:ext cx="4169160" cy="31268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oodland Wildlife Toolkit">
            <a:extLst>
              <a:ext uri="{FF2B5EF4-FFF2-40B4-BE49-F238E27FC236}">
                <a16:creationId xmlns:a16="http://schemas.microsoft.com/office/drawing/2014/main" id="{A6F82D87-B21A-8A28-57A9-FBB2786E31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08984" y="1591005"/>
            <a:ext cx="4688018" cy="312687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B743BE8-77BF-B29E-0D26-DDEDD30923AC}"/>
              </a:ext>
            </a:extLst>
          </p:cNvPr>
          <p:cNvSpPr>
            <a:spLocks noGrp="1"/>
          </p:cNvSpPr>
          <p:nvPr>
            <p:ph type="sldNum" sz="quarter" idx="12"/>
          </p:nvPr>
        </p:nvSpPr>
        <p:spPr/>
        <p:txBody>
          <a:bodyPr/>
          <a:lstStyle/>
          <a:p>
            <a:fld id="{C3FF86D2-6AD7-4548-BB84-CEB490D5FD6D}" type="slidenum">
              <a:rPr lang="en-GB" smtClean="0"/>
              <a:t>25</a:t>
            </a:fld>
            <a:endParaRPr lang="en-GB"/>
          </a:p>
        </p:txBody>
      </p:sp>
    </p:spTree>
    <p:extLst>
      <p:ext uri="{BB962C8B-B14F-4D97-AF65-F5344CB8AC3E}">
        <p14:creationId xmlns:p14="http://schemas.microsoft.com/office/powerpoint/2010/main" val="40946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a:extLst>
              <a:ext uri="{FF2B5EF4-FFF2-40B4-BE49-F238E27FC236}">
                <a16:creationId xmlns:a16="http://schemas.microsoft.com/office/drawing/2014/main" id="{1A3DD11A-B897-3E81-AFBB-150CB1956571}"/>
              </a:ext>
            </a:extLst>
          </p:cNvPr>
          <p:cNvSpPr/>
          <p:nvPr/>
        </p:nvSpPr>
        <p:spPr>
          <a:xfrm>
            <a:off x="5637874" y="3041865"/>
            <a:ext cx="1045909" cy="547777"/>
          </a:xfrm>
          <a:prstGeom prst="right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DAD3EA3-5290-9FA7-F2C9-981A88BA831D}"/>
              </a:ext>
            </a:extLst>
          </p:cNvPr>
          <p:cNvSpPr txBox="1"/>
          <p:nvPr/>
        </p:nvSpPr>
        <p:spPr>
          <a:xfrm>
            <a:off x="1459627" y="5129558"/>
            <a:ext cx="3227966" cy="461665"/>
          </a:xfrm>
          <a:prstGeom prst="rect">
            <a:avLst/>
          </a:prstGeom>
          <a:noFill/>
        </p:spPr>
        <p:txBody>
          <a:bodyPr wrap="square" rtlCol="0">
            <a:spAutoFit/>
          </a:bodyPr>
          <a:lstStyle/>
          <a:p>
            <a:pPr algn="ctr"/>
            <a:r>
              <a:rPr lang="en-GB" sz="2400"/>
              <a:t>Willow Scrub</a:t>
            </a:r>
          </a:p>
        </p:txBody>
      </p:sp>
      <p:sp>
        <p:nvSpPr>
          <p:cNvPr id="11" name="TextBox 10">
            <a:extLst>
              <a:ext uri="{FF2B5EF4-FFF2-40B4-BE49-F238E27FC236}">
                <a16:creationId xmlns:a16="http://schemas.microsoft.com/office/drawing/2014/main" id="{385E14B0-65EE-A1EE-3558-963FB9A694B4}"/>
              </a:ext>
            </a:extLst>
          </p:cNvPr>
          <p:cNvSpPr txBox="1"/>
          <p:nvPr/>
        </p:nvSpPr>
        <p:spPr>
          <a:xfrm>
            <a:off x="7601650" y="5129557"/>
            <a:ext cx="3227966" cy="461665"/>
          </a:xfrm>
          <a:prstGeom prst="rect">
            <a:avLst/>
          </a:prstGeom>
          <a:noFill/>
        </p:spPr>
        <p:txBody>
          <a:bodyPr wrap="square" rtlCol="0">
            <a:spAutoFit/>
          </a:bodyPr>
          <a:lstStyle/>
          <a:p>
            <a:pPr algn="ctr"/>
            <a:r>
              <a:rPr lang="en-GB" sz="2400"/>
              <a:t>Mixed Scrub </a:t>
            </a:r>
          </a:p>
        </p:txBody>
      </p:sp>
      <p:pic>
        <p:nvPicPr>
          <p:cNvPr id="5122" name="Picture 2" descr="Willow Scrub, near Moor Wood © M J Richardson :: Geograph Britain and ...">
            <a:extLst>
              <a:ext uri="{FF2B5EF4-FFF2-40B4-BE49-F238E27FC236}">
                <a16:creationId xmlns:a16="http://schemas.microsoft.com/office/drawing/2014/main" id="{B81CB3DA-D1E1-FD0C-BFBB-74C1F72B0E0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8776" y="1617129"/>
            <a:ext cx="4529668" cy="33972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5E0F43E-B3E2-1548-A847-59D289D6F59C}"/>
              </a:ext>
            </a:extLst>
          </p:cNvPr>
          <p:cNvPicPr>
            <a:picLocks noChangeAspect="1"/>
          </p:cNvPicPr>
          <p:nvPr/>
        </p:nvPicPr>
        <p:blipFill>
          <a:blip r:embed="rId3"/>
          <a:stretch>
            <a:fillRect/>
          </a:stretch>
        </p:blipFill>
        <p:spPr>
          <a:xfrm>
            <a:off x="6983214" y="1665750"/>
            <a:ext cx="4464839" cy="3348630"/>
          </a:xfrm>
          <a:prstGeom prst="rect">
            <a:avLst/>
          </a:prstGeom>
        </p:spPr>
      </p:pic>
      <p:sp>
        <p:nvSpPr>
          <p:cNvPr id="4" name="TextBox 3">
            <a:extLst>
              <a:ext uri="{FF2B5EF4-FFF2-40B4-BE49-F238E27FC236}">
                <a16:creationId xmlns:a16="http://schemas.microsoft.com/office/drawing/2014/main" id="{D5542771-716E-F8AE-EC40-EB1E0C146AC5}"/>
              </a:ext>
            </a:extLst>
          </p:cNvPr>
          <p:cNvSpPr txBox="1"/>
          <p:nvPr/>
        </p:nvSpPr>
        <p:spPr>
          <a:xfrm>
            <a:off x="5802300" y="3589642"/>
            <a:ext cx="717058" cy="523220"/>
          </a:xfrm>
          <a:prstGeom prst="rect">
            <a:avLst/>
          </a:prstGeom>
          <a:noFill/>
        </p:spPr>
        <p:txBody>
          <a:bodyPr wrap="square" rtlCol="0">
            <a:spAutoFit/>
          </a:bodyPr>
          <a:lstStyle/>
          <a:p>
            <a:r>
              <a:rPr lang="en-GB" sz="2800">
                <a:solidFill>
                  <a:srgbClr val="00B050"/>
                </a:solidFill>
              </a:rPr>
              <a:t>Yes</a:t>
            </a:r>
          </a:p>
        </p:txBody>
      </p:sp>
      <p:sp>
        <p:nvSpPr>
          <p:cNvPr id="5" name="Slide Number Placeholder 4">
            <a:extLst>
              <a:ext uri="{FF2B5EF4-FFF2-40B4-BE49-F238E27FC236}">
                <a16:creationId xmlns:a16="http://schemas.microsoft.com/office/drawing/2014/main" id="{A32D7CAF-DDCD-C751-D8BE-AF8A1184F47F}"/>
              </a:ext>
            </a:extLst>
          </p:cNvPr>
          <p:cNvSpPr>
            <a:spLocks noGrp="1"/>
          </p:cNvSpPr>
          <p:nvPr>
            <p:ph type="sldNum" sz="quarter" idx="12"/>
          </p:nvPr>
        </p:nvSpPr>
        <p:spPr/>
        <p:txBody>
          <a:bodyPr/>
          <a:lstStyle/>
          <a:p>
            <a:fld id="{C3FF86D2-6AD7-4548-BB84-CEB490D5FD6D}" type="slidenum">
              <a:rPr lang="en-GB" smtClean="0"/>
              <a:t>26</a:t>
            </a:fld>
            <a:endParaRPr lang="en-GB"/>
          </a:p>
        </p:txBody>
      </p:sp>
    </p:spTree>
    <p:extLst>
      <p:ext uri="{BB962C8B-B14F-4D97-AF65-F5344CB8AC3E}">
        <p14:creationId xmlns:p14="http://schemas.microsoft.com/office/powerpoint/2010/main" val="76658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859F2-21FB-D015-E613-85AF22B1496E}"/>
              </a:ext>
            </a:extLst>
          </p:cNvPr>
          <p:cNvSpPr>
            <a:spLocks noGrp="1"/>
          </p:cNvSpPr>
          <p:nvPr>
            <p:ph type="title"/>
          </p:nvPr>
        </p:nvSpPr>
        <p:spPr>
          <a:xfrm>
            <a:off x="677334" y="609600"/>
            <a:ext cx="8596668" cy="1356986"/>
          </a:xfrm>
        </p:spPr>
        <p:txBody>
          <a:bodyPr/>
          <a:lstStyle/>
          <a:p>
            <a:r>
              <a:rPr lang="en-GB" dirty="0"/>
              <a:t>So What Does All This Mean?</a:t>
            </a:r>
          </a:p>
        </p:txBody>
      </p:sp>
      <p:sp>
        <p:nvSpPr>
          <p:cNvPr id="3" name="Content Placeholder 2">
            <a:extLst>
              <a:ext uri="{FF2B5EF4-FFF2-40B4-BE49-F238E27FC236}">
                <a16:creationId xmlns:a16="http://schemas.microsoft.com/office/drawing/2014/main" id="{78218576-344E-A245-F5C4-80BEAE0B6299}"/>
              </a:ext>
            </a:extLst>
          </p:cNvPr>
          <p:cNvSpPr>
            <a:spLocks noGrp="1"/>
          </p:cNvSpPr>
          <p:nvPr>
            <p:ph idx="1"/>
          </p:nvPr>
        </p:nvSpPr>
        <p:spPr>
          <a:xfrm>
            <a:off x="677334" y="1578279"/>
            <a:ext cx="8596668" cy="4463083"/>
          </a:xfrm>
        </p:spPr>
        <p:txBody>
          <a:bodyPr>
            <a:normAutofit/>
          </a:bodyPr>
          <a:lstStyle/>
          <a:p>
            <a:r>
              <a:rPr lang="en-GB" dirty="0">
                <a:latin typeface="SegoeUIVariable"/>
              </a:rPr>
              <a:t>Soil Resource Survey for development &amp; habitat banks to:</a:t>
            </a:r>
          </a:p>
          <a:p>
            <a:pPr lvl="1"/>
            <a:r>
              <a:rPr lang="en-GB" sz="1800" dirty="0">
                <a:latin typeface="SegoeUIVariable"/>
              </a:rPr>
              <a:t>Inform what habitats can be created where realistically</a:t>
            </a:r>
          </a:p>
          <a:p>
            <a:pPr lvl="1"/>
            <a:r>
              <a:rPr lang="en-GB" sz="1800" dirty="0">
                <a:latin typeface="SegoeUIVariable"/>
              </a:rPr>
              <a:t>Evidence within HMMP to convince LPAs</a:t>
            </a:r>
          </a:p>
          <a:p>
            <a:pPr lvl="1"/>
            <a:r>
              <a:rPr lang="en-GB" sz="1800" dirty="0">
                <a:latin typeface="SegoeUIVariable"/>
              </a:rPr>
              <a:t>As a management/monitoring tool to understand where habitats are falling short of expectation (adjust HMMP) or exceeding expectation (sell more Units)</a:t>
            </a:r>
          </a:p>
          <a:p>
            <a:r>
              <a:rPr lang="en-GB" dirty="0">
                <a:latin typeface="SegoeUIVariable"/>
              </a:rPr>
              <a:t>ALCs may be required if a habitat bank requires a planning permission</a:t>
            </a:r>
          </a:p>
          <a:p>
            <a:r>
              <a:rPr lang="en-GB" dirty="0">
                <a:latin typeface="SegoeUIVariable"/>
              </a:rPr>
              <a:t>Biodiversity Units on average between £15,000 - £30,000 per Unit, but River in excess of £100,000 etc</a:t>
            </a:r>
          </a:p>
          <a:p>
            <a:r>
              <a:rPr lang="en-GB" dirty="0">
                <a:latin typeface="SegoeUIVariable"/>
              </a:rPr>
              <a:t>North/South market split</a:t>
            </a:r>
          </a:p>
          <a:p>
            <a:r>
              <a:rPr lang="en-GB" dirty="0">
                <a:latin typeface="SegoeUIVariable"/>
              </a:rPr>
              <a:t>Rural/urban divide</a:t>
            </a:r>
          </a:p>
          <a:p>
            <a:r>
              <a:rPr lang="en-GB" dirty="0">
                <a:latin typeface="SegoeUIVariable"/>
              </a:rPr>
              <a:t>People/Nature</a:t>
            </a:r>
          </a:p>
          <a:p>
            <a:endParaRPr lang="en-GB" dirty="0"/>
          </a:p>
        </p:txBody>
      </p:sp>
      <p:sp>
        <p:nvSpPr>
          <p:cNvPr id="5" name="Slide Number Placeholder 4">
            <a:extLst>
              <a:ext uri="{FF2B5EF4-FFF2-40B4-BE49-F238E27FC236}">
                <a16:creationId xmlns:a16="http://schemas.microsoft.com/office/drawing/2014/main" id="{ADD87215-0079-D30F-D2F6-C78B78C3F2E5}"/>
              </a:ext>
            </a:extLst>
          </p:cNvPr>
          <p:cNvSpPr>
            <a:spLocks noGrp="1"/>
          </p:cNvSpPr>
          <p:nvPr>
            <p:ph type="sldNum" sz="quarter" idx="12"/>
          </p:nvPr>
        </p:nvSpPr>
        <p:spPr/>
        <p:txBody>
          <a:bodyPr/>
          <a:lstStyle/>
          <a:p>
            <a:fld id="{074462FA-829C-423C-AB88-E385BA2A441A}" type="slidenum">
              <a:rPr lang="en-GB" smtClean="0"/>
              <a:t>27</a:t>
            </a:fld>
            <a:endParaRPr lang="en-GB" dirty="0"/>
          </a:p>
        </p:txBody>
      </p:sp>
    </p:spTree>
    <p:extLst>
      <p:ext uri="{BB962C8B-B14F-4D97-AF65-F5344CB8AC3E}">
        <p14:creationId xmlns:p14="http://schemas.microsoft.com/office/powerpoint/2010/main" val="977967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3D23B-31A4-7827-F0E2-A72E30CF1374}"/>
              </a:ext>
            </a:extLst>
          </p:cNvPr>
          <p:cNvSpPr>
            <a:spLocks noGrp="1"/>
          </p:cNvSpPr>
          <p:nvPr>
            <p:ph type="title"/>
          </p:nvPr>
        </p:nvSpPr>
        <p:spPr/>
        <p:txBody>
          <a:bodyPr/>
          <a:lstStyle/>
          <a:p>
            <a:r>
              <a:rPr lang="en-GB" dirty="0"/>
              <a:t>BNG &amp; Land Values</a:t>
            </a:r>
          </a:p>
        </p:txBody>
      </p:sp>
      <p:sp>
        <p:nvSpPr>
          <p:cNvPr id="3" name="Content Placeholder 2">
            <a:extLst>
              <a:ext uri="{FF2B5EF4-FFF2-40B4-BE49-F238E27FC236}">
                <a16:creationId xmlns:a16="http://schemas.microsoft.com/office/drawing/2014/main" id="{F410C486-9DC0-B0B7-6243-6C7B81835AF4}"/>
              </a:ext>
            </a:extLst>
          </p:cNvPr>
          <p:cNvSpPr>
            <a:spLocks noGrp="1"/>
          </p:cNvSpPr>
          <p:nvPr>
            <p:ph idx="1"/>
          </p:nvPr>
        </p:nvSpPr>
        <p:spPr>
          <a:xfrm>
            <a:off x="589652" y="1488613"/>
            <a:ext cx="6011565" cy="4917874"/>
          </a:xfrm>
        </p:spPr>
        <p:txBody>
          <a:bodyPr>
            <a:normAutofit/>
          </a:bodyPr>
          <a:lstStyle/>
          <a:p>
            <a:r>
              <a:rPr lang="en-GB" dirty="0">
                <a:latin typeface="SegoeUIVariable"/>
              </a:rPr>
              <a:t>Land values are usually determined by development potential and the cost of fulfilling it.</a:t>
            </a:r>
          </a:p>
          <a:p>
            <a:r>
              <a:rPr lang="en-GB" b="0" i="0" dirty="0">
                <a:effectLst/>
                <a:latin typeface="SegoeUIVariable"/>
              </a:rPr>
              <a:t>BNG could substantially affect the financial value of land allocated for development and protected land.</a:t>
            </a:r>
          </a:p>
          <a:p>
            <a:pPr lvl="1"/>
            <a:r>
              <a:rPr lang="en-GB" dirty="0">
                <a:latin typeface="SegoeUIVariable"/>
              </a:rPr>
              <a:t>Negatively for development</a:t>
            </a:r>
          </a:p>
          <a:p>
            <a:pPr lvl="1"/>
            <a:r>
              <a:rPr lang="en-GB" b="0" i="0" dirty="0">
                <a:effectLst/>
                <a:latin typeface="SegoeUIVariable"/>
              </a:rPr>
              <a:t>Positively for nature, parks and unproductive/undevelopable land </a:t>
            </a:r>
          </a:p>
          <a:p>
            <a:r>
              <a:rPr lang="en-GB" b="0" i="0" dirty="0">
                <a:effectLst/>
                <a:latin typeface="SegoeUIVariable"/>
              </a:rPr>
              <a:t>Ultimately, value will be determined by the market, but data will take many years to collate.</a:t>
            </a:r>
            <a:endParaRPr lang="en-GB" dirty="0">
              <a:latin typeface="SegoeUIVariable"/>
            </a:endParaRPr>
          </a:p>
          <a:p>
            <a:r>
              <a:rPr lang="en-GB" dirty="0">
                <a:latin typeface="SegoeUIVariable"/>
              </a:rPr>
              <a:t>BNG could be considered as a form of land value capture in itself; </a:t>
            </a:r>
          </a:p>
          <a:p>
            <a:r>
              <a:rPr lang="en-GB" dirty="0">
                <a:latin typeface="SegoeUIVariable"/>
              </a:rPr>
              <a:t>And what about stacking income? E.g. Nutrients + Biodiversity + Solar </a:t>
            </a:r>
          </a:p>
        </p:txBody>
      </p:sp>
      <p:sp>
        <p:nvSpPr>
          <p:cNvPr id="5" name="Slide Number Placeholder 4">
            <a:extLst>
              <a:ext uri="{FF2B5EF4-FFF2-40B4-BE49-F238E27FC236}">
                <a16:creationId xmlns:a16="http://schemas.microsoft.com/office/drawing/2014/main" id="{77CFA931-6CF0-F2E7-A451-D7854F1A926D}"/>
              </a:ext>
            </a:extLst>
          </p:cNvPr>
          <p:cNvSpPr>
            <a:spLocks noGrp="1"/>
          </p:cNvSpPr>
          <p:nvPr>
            <p:ph type="sldNum" sz="quarter" idx="12"/>
          </p:nvPr>
        </p:nvSpPr>
        <p:spPr/>
        <p:txBody>
          <a:bodyPr/>
          <a:lstStyle/>
          <a:p>
            <a:fld id="{074462FA-829C-423C-AB88-E385BA2A441A}" type="slidenum">
              <a:rPr lang="en-GB" smtClean="0"/>
              <a:t>28</a:t>
            </a:fld>
            <a:endParaRPr lang="en-GB" dirty="0"/>
          </a:p>
        </p:txBody>
      </p:sp>
      <p:pic>
        <p:nvPicPr>
          <p:cNvPr id="7" name="Picture 6" descr="A row of houses by a river&#10;&#10;Description automatically generated">
            <a:extLst>
              <a:ext uri="{FF2B5EF4-FFF2-40B4-BE49-F238E27FC236}">
                <a16:creationId xmlns:a16="http://schemas.microsoft.com/office/drawing/2014/main" id="{2921B0D7-50DB-88BA-B558-5793E3F24F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7101" y="1488614"/>
            <a:ext cx="4344840" cy="4335990"/>
          </a:xfrm>
          <a:prstGeom prst="rect">
            <a:avLst/>
          </a:prstGeom>
        </p:spPr>
      </p:pic>
    </p:spTree>
    <p:extLst>
      <p:ext uri="{BB962C8B-B14F-4D97-AF65-F5344CB8AC3E}">
        <p14:creationId xmlns:p14="http://schemas.microsoft.com/office/powerpoint/2010/main" val="3598949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C3D0F-1AED-42D5-91D6-06E7FBD27446}"/>
              </a:ext>
            </a:extLst>
          </p:cNvPr>
          <p:cNvSpPr>
            <a:spLocks noGrp="1"/>
          </p:cNvSpPr>
          <p:nvPr>
            <p:ph type="title"/>
          </p:nvPr>
        </p:nvSpPr>
        <p:spPr/>
        <p:txBody>
          <a:bodyPr/>
          <a:lstStyle/>
          <a:p>
            <a:r>
              <a:rPr lang="en-GB" dirty="0"/>
              <a:t>Any Questions?</a:t>
            </a:r>
          </a:p>
        </p:txBody>
      </p:sp>
      <p:pic>
        <p:nvPicPr>
          <p:cNvPr id="1027" name="AA2AF1E5-05B6-47C9-8245-ABB71CE1A2B9">
            <a:extLst>
              <a:ext uri="{FF2B5EF4-FFF2-40B4-BE49-F238E27FC236}">
                <a16:creationId xmlns:a16="http://schemas.microsoft.com/office/drawing/2014/main" id="{88FCBD3B-25C6-4D95-7C31-BDFE25C9D2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0431" y="4123915"/>
            <a:ext cx="1683799" cy="168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391B767-84C1-1C8D-2499-AD16675B2C9C}"/>
              </a:ext>
            </a:extLst>
          </p:cNvPr>
          <p:cNvPicPr>
            <a:picLocks noChangeAspect="1"/>
          </p:cNvPicPr>
          <p:nvPr/>
        </p:nvPicPr>
        <p:blipFill>
          <a:blip r:embed="rId4"/>
          <a:stretch>
            <a:fillRect/>
          </a:stretch>
        </p:blipFill>
        <p:spPr>
          <a:xfrm>
            <a:off x="1551688" y="1410858"/>
            <a:ext cx="2861286" cy="252895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52C48D5E-1FAB-D6E7-3AF0-E6AFE888E835}"/>
              </a:ext>
            </a:extLst>
          </p:cNvPr>
          <p:cNvSpPr txBox="1"/>
          <p:nvPr/>
        </p:nvSpPr>
        <p:spPr>
          <a:xfrm>
            <a:off x="751562" y="5807714"/>
            <a:ext cx="4752263" cy="800219"/>
          </a:xfrm>
          <a:prstGeom prst="rect">
            <a:avLst/>
          </a:prstGeom>
          <a:noFill/>
        </p:spPr>
        <p:txBody>
          <a:bodyPr wrap="none" rtlCol="0">
            <a:spAutoFit/>
          </a:bodyPr>
          <a:lstStyle/>
          <a:p>
            <a:r>
              <a:rPr lang="en-GB" sz="2800" dirty="0">
                <a:solidFill>
                  <a:schemeClr val="bg1">
                    <a:lumMod val="50000"/>
                  </a:schemeClr>
                </a:solidFill>
              </a:rPr>
              <a:t>Lauren Manning</a:t>
            </a:r>
          </a:p>
          <a:p>
            <a:r>
              <a:rPr lang="en-GB" sz="1800" dirty="0">
                <a:solidFill>
                  <a:schemeClr val="bg1">
                    <a:lumMod val="50000"/>
                  </a:schemeClr>
                </a:solidFill>
              </a:rPr>
              <a:t>Principal Consultant, Roberts Environmental</a:t>
            </a:r>
            <a:endParaRPr lang="en-GB" dirty="0"/>
          </a:p>
        </p:txBody>
      </p:sp>
      <p:sp>
        <p:nvSpPr>
          <p:cNvPr id="7" name="TextBox 6">
            <a:extLst>
              <a:ext uri="{FF2B5EF4-FFF2-40B4-BE49-F238E27FC236}">
                <a16:creationId xmlns:a16="http://schemas.microsoft.com/office/drawing/2014/main" id="{D4BCD1A6-26E4-6093-2973-9DC1E2F8CAD5}"/>
              </a:ext>
            </a:extLst>
          </p:cNvPr>
          <p:cNvSpPr txBox="1"/>
          <p:nvPr/>
        </p:nvSpPr>
        <p:spPr>
          <a:xfrm>
            <a:off x="5503825" y="5830189"/>
            <a:ext cx="4378891" cy="800219"/>
          </a:xfrm>
          <a:prstGeom prst="rect">
            <a:avLst/>
          </a:prstGeom>
          <a:noFill/>
        </p:spPr>
        <p:txBody>
          <a:bodyPr wrap="none" rtlCol="0">
            <a:spAutoFit/>
          </a:bodyPr>
          <a:lstStyle/>
          <a:p>
            <a:r>
              <a:rPr lang="en-GB" sz="2800" dirty="0">
                <a:solidFill>
                  <a:schemeClr val="bg1">
                    <a:lumMod val="50000"/>
                  </a:schemeClr>
                </a:solidFill>
              </a:rPr>
              <a:t>Vicki Mordue</a:t>
            </a:r>
          </a:p>
          <a:p>
            <a:r>
              <a:rPr lang="en-GB" sz="1800" dirty="0">
                <a:solidFill>
                  <a:schemeClr val="bg1">
                    <a:lumMod val="50000"/>
                  </a:schemeClr>
                </a:solidFill>
              </a:rPr>
              <a:t>Managing Director, Biodiverse Consulting</a:t>
            </a:r>
          </a:p>
        </p:txBody>
      </p:sp>
      <p:pic>
        <p:nvPicPr>
          <p:cNvPr id="8" name="Picture 7">
            <a:extLst>
              <a:ext uri="{FF2B5EF4-FFF2-40B4-BE49-F238E27FC236}">
                <a16:creationId xmlns:a16="http://schemas.microsoft.com/office/drawing/2014/main" id="{4F26EDFD-2947-6056-D0AC-582DA9EB7A0A}"/>
              </a:ext>
            </a:extLst>
          </p:cNvPr>
          <p:cNvPicPr>
            <a:picLocks noChangeAspect="1"/>
          </p:cNvPicPr>
          <p:nvPr/>
        </p:nvPicPr>
        <p:blipFill>
          <a:blip r:embed="rId5"/>
          <a:stretch>
            <a:fillRect/>
          </a:stretch>
        </p:blipFill>
        <p:spPr>
          <a:xfrm>
            <a:off x="6096000" y="1414343"/>
            <a:ext cx="2830436" cy="2522893"/>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76E9D028-B230-DE37-FC5E-D98FE3BD2E79}"/>
              </a:ext>
            </a:extLst>
          </p:cNvPr>
          <p:cNvSpPr txBox="1"/>
          <p:nvPr/>
        </p:nvSpPr>
        <p:spPr>
          <a:xfrm>
            <a:off x="6046939" y="4123915"/>
            <a:ext cx="6106438" cy="1754326"/>
          </a:xfrm>
          <a:prstGeom prst="rect">
            <a:avLst/>
          </a:prstGeom>
          <a:noFill/>
        </p:spPr>
        <p:txBody>
          <a:bodyPr wrap="square">
            <a:spAutoFit/>
          </a:bodyPr>
          <a:lstStyle/>
          <a:p>
            <a:r>
              <a:rPr lang="en-GB" sz="1800" b="1" dirty="0">
                <a:effectLst/>
                <a:latin typeface="Franklin Gothic Book" panose="020B0503020102020204" pitchFamily="34" charset="0"/>
                <a:ea typeface="Aptos" panose="020B0004020202020204" pitchFamily="34" charset="0"/>
                <a:cs typeface="Aptos" panose="020B0004020202020204" pitchFamily="34" charset="0"/>
              </a:rPr>
              <a:t>Vicki Mordue MSc </a:t>
            </a:r>
            <a:r>
              <a:rPr lang="en-GB" sz="1800" b="1" dirty="0" err="1">
                <a:effectLst/>
                <a:latin typeface="Franklin Gothic Book" panose="020B0503020102020204" pitchFamily="34" charset="0"/>
                <a:ea typeface="Aptos" panose="020B0004020202020204" pitchFamily="34" charset="0"/>
                <a:cs typeface="Aptos" panose="020B0004020202020204" pitchFamily="34" charset="0"/>
              </a:rPr>
              <a:t>MIoD</a:t>
            </a:r>
            <a:r>
              <a:rPr lang="en-GB" sz="1800" b="1" dirty="0">
                <a:effectLst/>
                <a:latin typeface="Franklin Gothic Book" panose="020B0503020102020204" pitchFamily="34" charset="0"/>
                <a:ea typeface="Aptos" panose="020B0004020202020204" pitchFamily="34" charset="0"/>
                <a:cs typeface="Aptos" panose="020B0004020202020204" pitchFamily="34" charset="0"/>
              </a:rPr>
              <a:t> AIEMA</a:t>
            </a:r>
            <a:endParaRPr lang="en-GB" sz="1600" dirty="0">
              <a:effectLst/>
              <a:latin typeface="Aptos" panose="020B0004020202020204" pitchFamily="34" charset="0"/>
              <a:ea typeface="Aptos" panose="020B0004020202020204" pitchFamily="34" charset="0"/>
              <a:cs typeface="Aptos" panose="020B0004020202020204" pitchFamily="34" charset="0"/>
            </a:endParaRPr>
          </a:p>
          <a:p>
            <a:r>
              <a:rPr lang="en-GB" sz="1800" dirty="0">
                <a:effectLst/>
                <a:latin typeface="Franklin Gothic Book" panose="020B0503020102020204" pitchFamily="34" charset="0"/>
                <a:ea typeface="Aptos" panose="020B0004020202020204" pitchFamily="34" charset="0"/>
                <a:cs typeface="Aptos" panose="020B0004020202020204" pitchFamily="34" charset="0"/>
              </a:rPr>
              <a:t>Managing Director</a:t>
            </a:r>
            <a:endParaRPr lang="en-GB" sz="1600" dirty="0">
              <a:effectLst/>
              <a:latin typeface="Aptos" panose="020B0004020202020204" pitchFamily="34" charset="0"/>
              <a:ea typeface="Aptos" panose="020B0004020202020204" pitchFamily="34" charset="0"/>
              <a:cs typeface="Aptos" panose="020B0004020202020204" pitchFamily="34" charset="0"/>
            </a:endParaRPr>
          </a:p>
          <a:p>
            <a:r>
              <a:rPr lang="en-GB" sz="1800" dirty="0">
                <a:effectLst/>
                <a:latin typeface="Franklin Gothic Book" panose="020B0503020102020204" pitchFamily="34" charset="0"/>
                <a:ea typeface="Aptos" panose="020B0004020202020204" pitchFamily="34" charset="0"/>
                <a:cs typeface="Aptos" panose="020B0004020202020204" pitchFamily="34" charset="0"/>
              </a:rPr>
              <a:t>0191 303 7805</a:t>
            </a:r>
            <a:endParaRPr lang="en-GB" sz="1600" dirty="0">
              <a:effectLst/>
              <a:latin typeface="Aptos" panose="020B0004020202020204" pitchFamily="34" charset="0"/>
              <a:ea typeface="Aptos" panose="020B0004020202020204" pitchFamily="34" charset="0"/>
              <a:cs typeface="Aptos" panose="020B0004020202020204" pitchFamily="34" charset="0"/>
            </a:endParaRPr>
          </a:p>
          <a:p>
            <a:r>
              <a:rPr lang="en-GB" sz="1800" dirty="0">
                <a:effectLst/>
                <a:latin typeface="Franklin Gothic Book" panose="020B0503020102020204" pitchFamily="34" charset="0"/>
                <a:ea typeface="Aptos" panose="020B0004020202020204" pitchFamily="34" charset="0"/>
                <a:cs typeface="Aptos" panose="020B0004020202020204" pitchFamily="34" charset="0"/>
              </a:rPr>
              <a:t>07920 239121  </a:t>
            </a:r>
            <a:endParaRPr lang="en-GB" sz="1600" dirty="0">
              <a:effectLst/>
              <a:latin typeface="Aptos" panose="020B0004020202020204" pitchFamily="34" charset="0"/>
              <a:ea typeface="Aptos" panose="020B0004020202020204" pitchFamily="34" charset="0"/>
              <a:cs typeface="Aptos" panose="020B0004020202020204" pitchFamily="34" charset="0"/>
            </a:endParaRPr>
          </a:p>
          <a:p>
            <a:r>
              <a:rPr lang="en-GB" sz="1800" u="sng" dirty="0">
                <a:solidFill>
                  <a:srgbClr val="003300"/>
                </a:solidFill>
                <a:effectLst/>
                <a:latin typeface="Franklin Gothic Medium Cond" panose="020B0606030402020204" pitchFamily="34" charset="0"/>
                <a:ea typeface="Aptos" panose="020B0004020202020204" pitchFamily="34" charset="0"/>
                <a:cs typeface="Aptos" panose="020B0004020202020204" pitchFamily="34" charset="0"/>
                <a:hlinkClick r:id="rId6"/>
              </a:rPr>
              <a:t>enquiries@biodiverseconsulting.co.uk</a:t>
            </a:r>
            <a:endParaRPr lang="en-GB" sz="1600" dirty="0">
              <a:effectLst/>
              <a:latin typeface="Aptos" panose="020B0004020202020204" pitchFamily="34" charset="0"/>
              <a:ea typeface="Aptos" panose="020B0004020202020204" pitchFamily="34" charset="0"/>
              <a:cs typeface="Aptos" panose="020B0004020202020204" pitchFamily="34" charset="0"/>
            </a:endParaRPr>
          </a:p>
          <a:p>
            <a:r>
              <a:rPr lang="en-GB" sz="1800" u="sng" dirty="0">
                <a:solidFill>
                  <a:srgbClr val="003300"/>
                </a:solidFill>
                <a:effectLst/>
                <a:latin typeface="Franklin Gothic Medium Cond" panose="020B0606030402020204" pitchFamily="34" charset="0"/>
                <a:ea typeface="Aptos" panose="020B0004020202020204" pitchFamily="34" charset="0"/>
                <a:cs typeface="Aptos" panose="020B0004020202020204" pitchFamily="34" charset="0"/>
                <a:hlinkClick r:id="rId7"/>
              </a:rPr>
              <a:t>www.biodiverseconsulting.co.uk</a:t>
            </a:r>
            <a:r>
              <a:rPr lang="en-GB" sz="1800" dirty="0">
                <a:solidFill>
                  <a:srgbClr val="003300"/>
                </a:solidFill>
                <a:effectLst/>
                <a:latin typeface="Franklin Gothic Medium Cond" panose="020B0606030402020204" pitchFamily="34" charset="0"/>
                <a:ea typeface="Aptos" panose="020B0004020202020204" pitchFamily="34" charset="0"/>
                <a:cs typeface="Aptos" panose="020B0004020202020204" pitchFamily="34" charset="0"/>
              </a:rPr>
              <a:t>          </a:t>
            </a:r>
            <a:endParaRPr lang="en-GB" sz="1600" dirty="0">
              <a:effectLst/>
              <a:latin typeface="Aptos" panose="020B0004020202020204" pitchFamily="34" charset="0"/>
              <a:ea typeface="Aptos" panose="020B0004020202020204" pitchFamily="34" charset="0"/>
              <a:cs typeface="Aptos" panose="020B0004020202020204" pitchFamily="34" charset="0"/>
            </a:endParaRPr>
          </a:p>
        </p:txBody>
      </p:sp>
      <p:sp>
        <p:nvSpPr>
          <p:cNvPr id="6" name="Slide Number Placeholder 5">
            <a:extLst>
              <a:ext uri="{FF2B5EF4-FFF2-40B4-BE49-F238E27FC236}">
                <a16:creationId xmlns:a16="http://schemas.microsoft.com/office/drawing/2014/main" id="{6DEB582F-F189-EF8D-12DF-85D96DA3BF1D}"/>
              </a:ext>
            </a:extLst>
          </p:cNvPr>
          <p:cNvSpPr>
            <a:spLocks noGrp="1"/>
          </p:cNvSpPr>
          <p:nvPr>
            <p:ph type="sldNum" sz="quarter" idx="12"/>
          </p:nvPr>
        </p:nvSpPr>
        <p:spPr/>
        <p:txBody>
          <a:bodyPr/>
          <a:lstStyle/>
          <a:p>
            <a:fld id="{074462FA-829C-423C-AB88-E385BA2A441A}" type="slidenum">
              <a:rPr lang="en-GB" smtClean="0"/>
              <a:t>29</a:t>
            </a:fld>
            <a:endParaRPr lang="en-GB" dirty="0"/>
          </a:p>
        </p:txBody>
      </p:sp>
    </p:spTree>
    <p:extLst>
      <p:ext uri="{BB962C8B-B14F-4D97-AF65-F5344CB8AC3E}">
        <p14:creationId xmlns:p14="http://schemas.microsoft.com/office/powerpoint/2010/main" val="496930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A7A61-EDCE-4237-9E4D-7D363AA633F9}"/>
              </a:ext>
            </a:extLst>
          </p:cNvPr>
          <p:cNvSpPr>
            <a:spLocks noGrp="1"/>
          </p:cNvSpPr>
          <p:nvPr>
            <p:ph type="title"/>
          </p:nvPr>
        </p:nvSpPr>
        <p:spPr>
          <a:xfrm>
            <a:off x="515410" y="281659"/>
            <a:ext cx="8596668" cy="967226"/>
          </a:xfrm>
        </p:spPr>
        <p:txBody>
          <a:bodyPr/>
          <a:lstStyle/>
          <a:p>
            <a:r>
              <a:rPr lang="en-GB" dirty="0"/>
              <a:t>What is Soil?</a:t>
            </a:r>
          </a:p>
        </p:txBody>
      </p:sp>
      <p:sp>
        <p:nvSpPr>
          <p:cNvPr id="3" name="Text Placeholder 2">
            <a:extLst>
              <a:ext uri="{FF2B5EF4-FFF2-40B4-BE49-F238E27FC236}">
                <a16:creationId xmlns:a16="http://schemas.microsoft.com/office/drawing/2014/main" id="{D30E217A-422A-41A7-8E37-868C8540D06F}"/>
              </a:ext>
            </a:extLst>
          </p:cNvPr>
          <p:cNvSpPr>
            <a:spLocks noGrp="1"/>
          </p:cNvSpPr>
          <p:nvPr>
            <p:ph type="body" idx="1"/>
          </p:nvPr>
        </p:nvSpPr>
        <p:spPr>
          <a:xfrm>
            <a:off x="515410" y="1248884"/>
            <a:ext cx="9181040" cy="5089285"/>
          </a:xfrm>
        </p:spPr>
        <p:txBody>
          <a:bodyPr anchor="t">
            <a:normAutofit/>
          </a:bodyPr>
          <a:lstStyle/>
          <a:p>
            <a:r>
              <a:rPr lang="en-GB" sz="2000" dirty="0">
                <a:solidFill>
                  <a:srgbClr val="0B0C0C"/>
                </a:solidFill>
                <a:latin typeface="Trebuchet MS" panose="020B0603020202020204" pitchFamily="34" charset="0"/>
              </a:rPr>
              <a:t>For the purpose of this presentation, we refer to ‘soil’ in terms of:</a:t>
            </a:r>
          </a:p>
          <a:p>
            <a:pPr marL="342900" indent="-342900">
              <a:buFont typeface="Arial" panose="020B0604020202020204" pitchFamily="34" charset="0"/>
              <a:buChar char="•"/>
            </a:pPr>
            <a:r>
              <a:rPr lang="en-GB" sz="2000" u="sng" dirty="0">
                <a:solidFill>
                  <a:srgbClr val="0B0C0C"/>
                </a:solidFill>
                <a:latin typeface="Trebuchet MS" panose="020B0603020202020204" pitchFamily="34" charset="0"/>
              </a:rPr>
              <a:t>Natural soil</a:t>
            </a:r>
            <a:r>
              <a:rPr lang="en-GB" sz="2000" dirty="0">
                <a:solidFill>
                  <a:srgbClr val="0B0C0C"/>
                </a:solidFill>
                <a:latin typeface="Trebuchet MS" panose="020B0603020202020204" pitchFamily="34" charset="0"/>
              </a:rPr>
              <a:t>, </a:t>
            </a:r>
            <a:r>
              <a:rPr lang="en-GB" sz="2000" dirty="0" err="1">
                <a:solidFill>
                  <a:srgbClr val="0B0C0C"/>
                </a:solidFill>
                <a:latin typeface="Trebuchet MS" panose="020B0603020202020204" pitchFamily="34" charset="0"/>
              </a:rPr>
              <a:t>eg</a:t>
            </a:r>
            <a:r>
              <a:rPr lang="en-GB" sz="2000" dirty="0">
                <a:solidFill>
                  <a:srgbClr val="0B0C0C"/>
                </a:solidFill>
                <a:latin typeface="Trebuchet MS" panose="020B0603020202020204" pitchFamily="34" charset="0"/>
              </a:rPr>
              <a:t> mineral soil, such as clay or silt; OR,</a:t>
            </a:r>
          </a:p>
          <a:p>
            <a:pPr marL="342900" indent="-342900">
              <a:buFont typeface="Arial" panose="020B0604020202020204" pitchFamily="34" charset="0"/>
              <a:buChar char="•"/>
            </a:pPr>
            <a:r>
              <a:rPr lang="en-GB" sz="2000" u="sng" dirty="0">
                <a:solidFill>
                  <a:srgbClr val="0B0C0C"/>
                </a:solidFill>
                <a:latin typeface="Trebuchet MS" panose="020B0603020202020204" pitchFamily="34" charset="0"/>
              </a:rPr>
              <a:t>Artificially derived soils</a:t>
            </a:r>
            <a:r>
              <a:rPr lang="en-GB" sz="2000" dirty="0">
                <a:solidFill>
                  <a:srgbClr val="0B0C0C"/>
                </a:solidFill>
                <a:latin typeface="Trebuchet MS" panose="020B0603020202020204" pitchFamily="34" charset="0"/>
              </a:rPr>
              <a:t>, </a:t>
            </a:r>
            <a:r>
              <a:rPr lang="en-GB" sz="2000" dirty="0" err="1">
                <a:solidFill>
                  <a:srgbClr val="0B0C0C"/>
                </a:solidFill>
                <a:latin typeface="Trebuchet MS" panose="020B0603020202020204" pitchFamily="34" charset="0"/>
              </a:rPr>
              <a:t>eg</a:t>
            </a:r>
            <a:r>
              <a:rPr lang="en-GB" sz="2000" dirty="0">
                <a:solidFill>
                  <a:srgbClr val="0B0C0C"/>
                </a:solidFill>
                <a:latin typeface="Trebuchet MS" panose="020B0603020202020204" pitchFamily="34" charset="0"/>
              </a:rPr>
              <a:t> Made Ground or disturbed/engineered natural soils</a:t>
            </a:r>
          </a:p>
          <a:p>
            <a:endParaRPr lang="en-GB" sz="2000" dirty="0">
              <a:solidFill>
                <a:srgbClr val="0B0C0C"/>
              </a:solidFill>
              <a:highlight>
                <a:srgbClr val="FFFF00"/>
              </a:highlight>
              <a:latin typeface="Trebuchet MS" panose="020B0603020202020204" pitchFamily="34" charset="0"/>
            </a:endParaRPr>
          </a:p>
          <a:p>
            <a:r>
              <a:rPr lang="en-GB" sz="2000" dirty="0">
                <a:solidFill>
                  <a:srgbClr val="0B0C0C"/>
                </a:solidFill>
                <a:latin typeface="Trebuchet MS" panose="020B0603020202020204" pitchFamily="34" charset="0"/>
              </a:rPr>
              <a:t>Soil is a finite resource, which should be treated as such.</a:t>
            </a:r>
          </a:p>
          <a:p>
            <a:r>
              <a:rPr lang="en-GB" sz="2000" dirty="0">
                <a:solidFill>
                  <a:srgbClr val="0B0C0C"/>
                </a:solidFill>
                <a:latin typeface="Trebuchet MS" panose="020B0603020202020204" pitchFamily="34" charset="0"/>
              </a:rPr>
              <a:t>Government policy and guidance documents now encourage the protection and suitable handling of soils during construction works to maximise the potential of the material for reuse on or off site.</a:t>
            </a:r>
          </a:p>
          <a:p>
            <a:endParaRPr lang="en-GB" sz="2000" dirty="0">
              <a:solidFill>
                <a:srgbClr val="0B0C0C"/>
              </a:solidFill>
              <a:highlight>
                <a:srgbClr val="FFFF00"/>
              </a:highlight>
              <a:latin typeface="Trebuchet MS" panose="020B0603020202020204" pitchFamily="34" charset="0"/>
            </a:endParaRPr>
          </a:p>
          <a:p>
            <a:r>
              <a:rPr lang="en-GB" sz="2000" dirty="0">
                <a:solidFill>
                  <a:srgbClr val="0B0C0C"/>
                </a:solidFill>
                <a:latin typeface="Trebuchet MS" panose="020B0603020202020204" pitchFamily="34" charset="0"/>
              </a:rPr>
              <a:t>Soil is an asset - How can we maximise land values?</a:t>
            </a:r>
          </a:p>
          <a:p>
            <a:r>
              <a:rPr lang="en-GB" sz="2000" dirty="0">
                <a:solidFill>
                  <a:srgbClr val="0B0C0C"/>
                </a:solidFill>
                <a:latin typeface="Trebuchet MS" panose="020B0603020202020204" pitchFamily="34" charset="0"/>
              </a:rPr>
              <a:t>Biodiversity Net Gain Units and land banks could create revenue for undeveloped land.</a:t>
            </a:r>
          </a:p>
          <a:p>
            <a:endParaRPr lang="en-GB" sz="2000" dirty="0">
              <a:solidFill>
                <a:srgbClr val="0B0C0C"/>
              </a:solidFill>
              <a:highlight>
                <a:srgbClr val="FFFF00"/>
              </a:highlight>
              <a:latin typeface="Trebuchet MS" panose="020B0603020202020204" pitchFamily="34" charset="0"/>
            </a:endParaRPr>
          </a:p>
          <a:p>
            <a:endParaRPr lang="en-GB" sz="2000" dirty="0">
              <a:solidFill>
                <a:srgbClr val="0B0C0C"/>
              </a:solidFill>
              <a:highlight>
                <a:srgbClr val="FFFF00"/>
              </a:highlight>
              <a:latin typeface="Trebuchet MS" panose="020B0603020202020204" pitchFamily="34" charset="0"/>
            </a:endParaRPr>
          </a:p>
          <a:p>
            <a:endParaRPr lang="en-GB" sz="2000" dirty="0">
              <a:solidFill>
                <a:srgbClr val="0B0C0C"/>
              </a:solidFill>
              <a:highlight>
                <a:srgbClr val="FFFF00"/>
              </a:highlight>
              <a:latin typeface="Trebuchet MS" panose="020B0603020202020204" pitchFamily="34" charset="0"/>
            </a:endParaRPr>
          </a:p>
        </p:txBody>
      </p:sp>
      <p:sp>
        <p:nvSpPr>
          <p:cNvPr id="4" name="Text Placeholder 2">
            <a:extLst>
              <a:ext uri="{FF2B5EF4-FFF2-40B4-BE49-F238E27FC236}">
                <a16:creationId xmlns:a16="http://schemas.microsoft.com/office/drawing/2014/main" id="{74BC0233-E614-F501-8362-760B6C910919}"/>
              </a:ext>
            </a:extLst>
          </p:cNvPr>
          <p:cNvSpPr txBox="1">
            <a:spLocks/>
          </p:cNvSpPr>
          <p:nvPr/>
        </p:nvSpPr>
        <p:spPr>
          <a:xfrm>
            <a:off x="3237439" y="5293922"/>
            <a:ext cx="4161895" cy="779385"/>
          </a:xfrm>
          <a:prstGeom prst="rect">
            <a:avLst/>
          </a:prstGeom>
        </p:spPr>
        <p:txBody>
          <a:bodyPr vert="horz" lIns="91440" tIns="45720" rIns="91440" bIns="45720" rtlCol="0" anchor="ct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endParaRPr lang="en-GB" sz="2000" dirty="0">
              <a:solidFill>
                <a:srgbClr val="0B0C0C"/>
              </a:solidFill>
              <a:latin typeface="Trebuchet MS" panose="020B0603020202020204" pitchFamily="34" charset="0"/>
            </a:endParaRPr>
          </a:p>
        </p:txBody>
      </p:sp>
      <p:sp>
        <p:nvSpPr>
          <p:cNvPr id="6" name="Slide Number Placeholder 5">
            <a:extLst>
              <a:ext uri="{FF2B5EF4-FFF2-40B4-BE49-F238E27FC236}">
                <a16:creationId xmlns:a16="http://schemas.microsoft.com/office/drawing/2014/main" id="{9C06BAC3-54B3-2D78-107A-7043756A8E3A}"/>
              </a:ext>
            </a:extLst>
          </p:cNvPr>
          <p:cNvSpPr>
            <a:spLocks noGrp="1"/>
          </p:cNvSpPr>
          <p:nvPr>
            <p:ph type="sldNum" sz="quarter" idx="12"/>
          </p:nvPr>
        </p:nvSpPr>
        <p:spPr/>
        <p:txBody>
          <a:bodyPr/>
          <a:lstStyle/>
          <a:p>
            <a:fld id="{074462FA-829C-423C-AB88-E385BA2A441A}" type="slidenum">
              <a:rPr lang="en-GB" smtClean="0"/>
              <a:t>3</a:t>
            </a:fld>
            <a:endParaRPr lang="en-GB" dirty="0"/>
          </a:p>
        </p:txBody>
      </p:sp>
    </p:spTree>
    <p:extLst>
      <p:ext uri="{BB962C8B-B14F-4D97-AF65-F5344CB8AC3E}">
        <p14:creationId xmlns:p14="http://schemas.microsoft.com/office/powerpoint/2010/main" val="14991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2700" y="1706024"/>
            <a:ext cx="7086600" cy="699602"/>
          </a:xfrm>
        </p:spPr>
        <p:txBody>
          <a:bodyPr>
            <a:normAutofit fontScale="90000"/>
          </a:bodyPr>
          <a:lstStyle/>
          <a:p>
            <a:r>
              <a:rPr lang="en-GB" dirty="0"/>
              <a:t>Next event</a:t>
            </a:r>
          </a:p>
        </p:txBody>
      </p:sp>
      <p:sp>
        <p:nvSpPr>
          <p:cNvPr id="3" name="Subtitle 2"/>
          <p:cNvSpPr>
            <a:spLocks noGrp="1"/>
          </p:cNvSpPr>
          <p:nvPr>
            <p:ph type="subTitle" idx="1"/>
          </p:nvPr>
        </p:nvSpPr>
        <p:spPr>
          <a:xfrm>
            <a:off x="2552700" y="2405626"/>
            <a:ext cx="7392489" cy="1585356"/>
          </a:xfrm>
        </p:spPr>
        <p:txBody>
          <a:bodyPr>
            <a:normAutofit fontScale="85000" lnSpcReduction="10000"/>
          </a:bodyPr>
          <a:lstStyle/>
          <a:p>
            <a:r>
              <a:rPr lang="en-GB" b="1" dirty="0"/>
              <a:t>Friday 26</a:t>
            </a:r>
            <a:r>
              <a:rPr lang="en-GB" b="1" baseline="30000" dirty="0"/>
              <a:t>th</a:t>
            </a:r>
            <a:r>
              <a:rPr lang="en-GB" b="1" dirty="0"/>
              <a:t> April</a:t>
            </a:r>
          </a:p>
          <a:p>
            <a:r>
              <a:rPr lang="en-GB" b="1" i="1" dirty="0" err="1"/>
              <a:t>Backworth</a:t>
            </a:r>
            <a:r>
              <a:rPr lang="en-GB" b="1" i="1" dirty="0"/>
              <a:t>: A Holistic Approach to Ageing Well;</a:t>
            </a:r>
          </a:p>
          <a:p>
            <a:r>
              <a:rPr lang="en-GB" b="1" i="1" dirty="0"/>
              <a:t>An ambitious care and support scheme offering a new approach for later living.</a:t>
            </a:r>
          </a:p>
          <a:p>
            <a:r>
              <a:rPr lang="en-GB" dirty="0"/>
              <a:t>Presented by Katie Shepherd, Associate Director, P+HS Architects</a:t>
            </a:r>
          </a:p>
          <a:p>
            <a:endParaRPr lang="en-GB"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915520" y="570353"/>
            <a:ext cx="2250281" cy="892969"/>
          </a:xfrm>
          <a:prstGeom prst="rect">
            <a:avLst/>
          </a:prstGeom>
          <a:noFill/>
          <a:ln>
            <a:noFill/>
          </a:ln>
        </p:spPr>
      </p:pic>
      <p:pic>
        <p:nvPicPr>
          <p:cNvPr id="6" name="Picture 5"/>
          <p:cNvPicPr>
            <a:picLocks noChangeAspect="1"/>
          </p:cNvPicPr>
          <p:nvPr/>
        </p:nvPicPr>
        <p:blipFill>
          <a:blip r:embed="rId3"/>
          <a:stretch>
            <a:fillRect/>
          </a:stretch>
        </p:blipFill>
        <p:spPr>
          <a:xfrm>
            <a:off x="8394555" y="693909"/>
            <a:ext cx="1156823" cy="482580"/>
          </a:xfrm>
          <a:prstGeom prst="rect">
            <a:avLst/>
          </a:prstGeom>
        </p:spPr>
      </p:pic>
      <p:sp>
        <p:nvSpPr>
          <p:cNvPr id="7" name="Subtitle 2">
            <a:extLst>
              <a:ext uri="{FF2B5EF4-FFF2-40B4-BE49-F238E27FC236}">
                <a16:creationId xmlns:a16="http://schemas.microsoft.com/office/drawing/2014/main" id="{D0C51D4E-80A1-4E35-AA38-6F88A636D528}"/>
              </a:ext>
            </a:extLst>
          </p:cNvPr>
          <p:cNvSpPr txBox="1">
            <a:spLocks/>
          </p:cNvSpPr>
          <p:nvPr/>
        </p:nvSpPr>
        <p:spPr>
          <a:xfrm>
            <a:off x="2552700" y="3973993"/>
            <a:ext cx="7556500" cy="14346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a:ea typeface="+mn-ea"/>
                <a:cs typeface="+mn-cs"/>
              </a:rPr>
              <a:t>Are you a Chartered surveyor and interested in becoming a Member of the 1947 Club? – contact a Committee member or send a message through </a:t>
            </a:r>
            <a:r>
              <a:rPr kumimoji="0" lang="en-GB"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Linkedin</a:t>
            </a:r>
            <a:endParaRPr kumimoji="0" lang="en-GB"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a:ea typeface="+mn-ea"/>
                <a:cs typeface="+mn-cs"/>
                <a:hlinkClick r:id="rId4"/>
              </a:rPr>
              <a:t>www.the1947club.co.uk</a:t>
            </a:r>
            <a:endParaRPr kumimoji="0" lang="en-GB"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8" name="Picture 7" descr="A picture containing drawing&#10;&#10;Description automatically generated">
            <a:hlinkClick r:id="rId5"/>
            <a:extLst>
              <a:ext uri="{FF2B5EF4-FFF2-40B4-BE49-F238E27FC236}">
                <a16:creationId xmlns:a16="http://schemas.microsoft.com/office/drawing/2014/main" id="{B73A6333-8A9F-40C3-ABEB-6AC31A8CC1E7}"/>
              </a:ext>
            </a:extLst>
          </p:cNvPr>
          <p:cNvPicPr/>
          <p:nvPr/>
        </p:nvPicPr>
        <p:blipFill>
          <a:blip r:embed="rId6">
            <a:extLst>
              <a:ext uri="{28A0092B-C50C-407E-A947-70E740481C1C}">
                <a14:useLocalDpi xmlns:a14="http://schemas.microsoft.com/office/drawing/2010/main" val="0"/>
              </a:ext>
            </a:extLst>
          </a:blip>
          <a:stretch>
            <a:fillRect/>
          </a:stretch>
        </p:blipFill>
        <p:spPr>
          <a:xfrm>
            <a:off x="4077652" y="5614986"/>
            <a:ext cx="1236028" cy="450534"/>
          </a:xfrm>
          <a:prstGeom prst="rect">
            <a:avLst/>
          </a:prstGeom>
        </p:spPr>
      </p:pic>
    </p:spTree>
    <p:extLst>
      <p:ext uri="{BB962C8B-B14F-4D97-AF65-F5344CB8AC3E}">
        <p14:creationId xmlns:p14="http://schemas.microsoft.com/office/powerpoint/2010/main" val="915071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A7A61-EDCE-4237-9E4D-7D363AA633F9}"/>
              </a:ext>
            </a:extLst>
          </p:cNvPr>
          <p:cNvSpPr>
            <a:spLocks noGrp="1"/>
          </p:cNvSpPr>
          <p:nvPr>
            <p:ph type="title"/>
          </p:nvPr>
        </p:nvSpPr>
        <p:spPr>
          <a:xfrm>
            <a:off x="515410" y="281659"/>
            <a:ext cx="8831790" cy="967226"/>
          </a:xfrm>
        </p:spPr>
        <p:txBody>
          <a:bodyPr>
            <a:normAutofit/>
          </a:bodyPr>
          <a:lstStyle/>
          <a:p>
            <a:r>
              <a:rPr lang="en-GB" dirty="0"/>
              <a:t>Available Geo-Environmental Tools</a:t>
            </a:r>
          </a:p>
        </p:txBody>
      </p:sp>
      <p:sp>
        <p:nvSpPr>
          <p:cNvPr id="3" name="Text Placeholder 2">
            <a:extLst>
              <a:ext uri="{FF2B5EF4-FFF2-40B4-BE49-F238E27FC236}">
                <a16:creationId xmlns:a16="http://schemas.microsoft.com/office/drawing/2014/main" id="{D30E217A-422A-41A7-8E37-868C8540D06F}"/>
              </a:ext>
            </a:extLst>
          </p:cNvPr>
          <p:cNvSpPr>
            <a:spLocks noGrp="1"/>
          </p:cNvSpPr>
          <p:nvPr>
            <p:ph type="body" idx="1"/>
          </p:nvPr>
        </p:nvSpPr>
        <p:spPr>
          <a:xfrm>
            <a:off x="515410" y="1518369"/>
            <a:ext cx="4161895" cy="5006636"/>
          </a:xfrm>
        </p:spPr>
        <p:txBody>
          <a:bodyPr numCol="1" anchor="t">
            <a:normAutofit/>
          </a:bodyPr>
          <a:lstStyle/>
          <a:p>
            <a:pPr marL="457200" indent="-457200">
              <a:buFont typeface="Arial" panose="020B0604020202020204" pitchFamily="34" charset="0"/>
              <a:buChar char="•"/>
            </a:pPr>
            <a:r>
              <a:rPr lang="en-GB" sz="2000" dirty="0">
                <a:solidFill>
                  <a:srgbClr val="0B0C0C"/>
                </a:solidFill>
                <a:latin typeface="Trebuchet MS" panose="020B0603020202020204" pitchFamily="34" charset="0"/>
              </a:rPr>
              <a:t>Phase 1 Geo-Environmental Assessments</a:t>
            </a:r>
          </a:p>
          <a:p>
            <a:pPr marL="457200" indent="-457200">
              <a:buFont typeface="Arial" panose="020B0604020202020204" pitchFamily="34" charset="0"/>
              <a:buChar char="•"/>
            </a:pPr>
            <a:r>
              <a:rPr lang="en-GB" sz="2000" dirty="0">
                <a:solidFill>
                  <a:srgbClr val="0B0C0C"/>
                </a:solidFill>
                <a:latin typeface="Trebuchet MS" panose="020B0603020202020204" pitchFamily="34" charset="0"/>
              </a:rPr>
              <a:t>Coal Mining Risk Assessment (CMRA)</a:t>
            </a:r>
          </a:p>
          <a:p>
            <a:pPr marL="457200" indent="-457200">
              <a:buFont typeface="Arial" panose="020B0604020202020204" pitchFamily="34" charset="0"/>
              <a:buChar char="•"/>
            </a:pPr>
            <a:r>
              <a:rPr lang="en-GB" sz="2000" dirty="0">
                <a:solidFill>
                  <a:srgbClr val="0B0C0C"/>
                </a:solidFill>
                <a:latin typeface="Trebuchet MS" panose="020B0603020202020204" pitchFamily="34" charset="0"/>
              </a:rPr>
              <a:t>Phase 2 Geo-Environmental Investigations</a:t>
            </a:r>
          </a:p>
          <a:p>
            <a:pPr marL="457200" indent="-457200">
              <a:buFont typeface="Arial" panose="020B0604020202020204" pitchFamily="34" charset="0"/>
              <a:buChar char="•"/>
            </a:pPr>
            <a:r>
              <a:rPr lang="en-GB" sz="2000" dirty="0">
                <a:solidFill>
                  <a:srgbClr val="0B0C0C"/>
                </a:solidFill>
                <a:latin typeface="Trebuchet MS" panose="020B0603020202020204" pitchFamily="34" charset="0"/>
              </a:rPr>
              <a:t>Detailed Quantitative Risk Assessment (DQRA)</a:t>
            </a:r>
          </a:p>
          <a:p>
            <a:pPr marL="457200" indent="-457200">
              <a:buFont typeface="Arial" panose="020B0604020202020204" pitchFamily="34" charset="0"/>
              <a:buChar char="•"/>
            </a:pPr>
            <a:r>
              <a:rPr lang="en-GB" sz="2000" dirty="0">
                <a:solidFill>
                  <a:srgbClr val="0B0C0C"/>
                </a:solidFill>
                <a:latin typeface="Trebuchet MS" panose="020B0603020202020204" pitchFamily="34" charset="0"/>
              </a:rPr>
              <a:t>Remediation Strategy</a:t>
            </a:r>
          </a:p>
          <a:p>
            <a:pPr marL="457200" indent="-457200">
              <a:buFont typeface="Arial" panose="020B0604020202020204" pitchFamily="34" charset="0"/>
              <a:buChar char="•"/>
            </a:pPr>
            <a:r>
              <a:rPr lang="en-GB" sz="2000" dirty="0">
                <a:solidFill>
                  <a:srgbClr val="0B0C0C"/>
                </a:solidFill>
                <a:latin typeface="Trebuchet MS" panose="020B0603020202020204" pitchFamily="34" charset="0"/>
              </a:rPr>
              <a:t>Materials Management Plans (MMPs)</a:t>
            </a:r>
          </a:p>
          <a:p>
            <a:pPr marL="457200" indent="-457200">
              <a:buFont typeface="Arial" panose="020B0604020202020204" pitchFamily="34" charset="0"/>
              <a:buChar char="•"/>
            </a:pPr>
            <a:r>
              <a:rPr lang="en-GB" sz="2000" dirty="0">
                <a:solidFill>
                  <a:srgbClr val="0B0C0C"/>
                </a:solidFill>
                <a:latin typeface="Trebuchet MS" panose="020B0603020202020204" pitchFamily="34" charset="0"/>
              </a:rPr>
              <a:t>Verification Inspections</a:t>
            </a:r>
          </a:p>
          <a:p>
            <a:pPr marL="457200" indent="-457200">
              <a:buFont typeface="Arial" panose="020B0604020202020204" pitchFamily="34" charset="0"/>
              <a:buChar char="•"/>
            </a:pPr>
            <a:r>
              <a:rPr lang="en-GB" sz="2000" dirty="0">
                <a:solidFill>
                  <a:srgbClr val="0B0C0C"/>
                </a:solidFill>
                <a:latin typeface="Trebuchet MS" panose="020B0603020202020204" pitchFamily="34" charset="0"/>
              </a:rPr>
              <a:t>Validation Reporting</a:t>
            </a:r>
          </a:p>
          <a:p>
            <a:pPr marL="457200" indent="-457200">
              <a:buFont typeface="Arial" panose="020B0604020202020204" pitchFamily="34" charset="0"/>
              <a:buChar char="•"/>
            </a:pPr>
            <a:endParaRPr lang="en-GB" sz="2000" dirty="0">
              <a:solidFill>
                <a:srgbClr val="0B0C0C"/>
              </a:solidFill>
              <a:latin typeface="Trebuchet MS" panose="020B0603020202020204" pitchFamily="34" charset="0"/>
            </a:endParaRPr>
          </a:p>
          <a:p>
            <a:pPr marL="457200" indent="-457200">
              <a:buFont typeface="Arial" panose="020B0604020202020204" pitchFamily="34" charset="0"/>
              <a:buChar char="•"/>
            </a:pPr>
            <a:endParaRPr lang="en-GB" sz="2000" dirty="0">
              <a:solidFill>
                <a:srgbClr val="0B0C0C"/>
              </a:solidFill>
              <a:latin typeface="Trebuchet MS" panose="020B0603020202020204" pitchFamily="34" charset="0"/>
            </a:endParaRPr>
          </a:p>
          <a:p>
            <a:pPr marL="457200" indent="-457200">
              <a:buFont typeface="Arial" panose="020B0604020202020204" pitchFamily="34" charset="0"/>
              <a:buChar char="•"/>
            </a:pPr>
            <a:endParaRPr lang="en-GB" sz="2000" dirty="0">
              <a:solidFill>
                <a:srgbClr val="0B0C0C"/>
              </a:solidFill>
              <a:latin typeface="Trebuchet MS" panose="020B0603020202020204" pitchFamily="34" charset="0"/>
            </a:endParaRPr>
          </a:p>
          <a:p>
            <a:endParaRPr lang="en-GB" sz="2000" u="sng" dirty="0">
              <a:solidFill>
                <a:srgbClr val="0B0C0C"/>
              </a:solidFill>
              <a:latin typeface="Trebuchet MS" panose="020B0603020202020204" pitchFamily="34" charset="0"/>
            </a:endParaRPr>
          </a:p>
          <a:p>
            <a:endParaRPr lang="en-GB" sz="2000" u="sng" dirty="0">
              <a:solidFill>
                <a:srgbClr val="0B0C0C"/>
              </a:solidFill>
              <a:latin typeface="Trebuchet MS" panose="020B0603020202020204" pitchFamily="34" charset="0"/>
            </a:endParaRPr>
          </a:p>
          <a:p>
            <a:endParaRPr lang="en-GB" sz="2000" dirty="0">
              <a:solidFill>
                <a:srgbClr val="0B0C0C"/>
              </a:solidFill>
              <a:highlight>
                <a:srgbClr val="FFFF00"/>
              </a:highlight>
              <a:latin typeface="Trebuchet MS" panose="020B0603020202020204" pitchFamily="34" charset="0"/>
            </a:endParaRPr>
          </a:p>
          <a:p>
            <a:endParaRPr lang="en-GB" sz="2000" dirty="0">
              <a:solidFill>
                <a:srgbClr val="0B0C0C"/>
              </a:solidFill>
              <a:highlight>
                <a:srgbClr val="FFFF00"/>
              </a:highlight>
              <a:latin typeface="Trebuchet MS" panose="020B0603020202020204" pitchFamily="34" charset="0"/>
            </a:endParaRPr>
          </a:p>
        </p:txBody>
      </p:sp>
      <p:sp>
        <p:nvSpPr>
          <p:cNvPr id="4" name="Text Placeholder 2">
            <a:extLst>
              <a:ext uri="{FF2B5EF4-FFF2-40B4-BE49-F238E27FC236}">
                <a16:creationId xmlns:a16="http://schemas.microsoft.com/office/drawing/2014/main" id="{74BC0233-E614-F501-8362-760B6C910919}"/>
              </a:ext>
            </a:extLst>
          </p:cNvPr>
          <p:cNvSpPr txBox="1">
            <a:spLocks/>
          </p:cNvSpPr>
          <p:nvPr/>
        </p:nvSpPr>
        <p:spPr>
          <a:xfrm>
            <a:off x="3237439" y="5293922"/>
            <a:ext cx="4161895" cy="779385"/>
          </a:xfrm>
          <a:prstGeom prst="rect">
            <a:avLst/>
          </a:prstGeom>
        </p:spPr>
        <p:txBody>
          <a:bodyPr vert="horz" lIns="91440" tIns="45720" rIns="91440" bIns="45720" rtlCol="0" anchor="ct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endParaRPr lang="en-GB" sz="2000" dirty="0">
              <a:solidFill>
                <a:srgbClr val="0B0C0C"/>
              </a:solidFill>
              <a:latin typeface="Trebuchet MS" panose="020B0603020202020204" pitchFamily="34" charset="0"/>
            </a:endParaRPr>
          </a:p>
        </p:txBody>
      </p:sp>
      <p:sp>
        <p:nvSpPr>
          <p:cNvPr id="5" name="Text Placeholder 2">
            <a:extLst>
              <a:ext uri="{FF2B5EF4-FFF2-40B4-BE49-F238E27FC236}">
                <a16:creationId xmlns:a16="http://schemas.microsoft.com/office/drawing/2014/main" id="{D7E83760-2636-3BF4-52F8-5CA86F63C1C3}"/>
              </a:ext>
            </a:extLst>
          </p:cNvPr>
          <p:cNvSpPr txBox="1">
            <a:spLocks/>
          </p:cNvSpPr>
          <p:nvPr/>
        </p:nvSpPr>
        <p:spPr>
          <a:xfrm>
            <a:off x="4677305" y="2690136"/>
            <a:ext cx="4881749" cy="1745579"/>
          </a:xfrm>
          <a:prstGeom prst="rect">
            <a:avLst/>
          </a:prstGeom>
        </p:spPr>
        <p:txBody>
          <a:bodyPr vert="horz" lIns="91440" tIns="45720" rIns="91440" bIns="45720" numCol="1"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en-GB" sz="2000" b="1" u="sng" dirty="0">
                <a:solidFill>
                  <a:srgbClr val="0070C0"/>
                </a:solidFill>
                <a:latin typeface="Trebuchet MS" panose="020B0603020202020204" pitchFamily="34" charset="0"/>
              </a:rPr>
              <a:t>Agricultural Land Classification surveys (ALCs)</a:t>
            </a:r>
          </a:p>
          <a:p>
            <a:pPr marL="342900" indent="-342900">
              <a:buFont typeface="Arial" panose="020B0604020202020204" pitchFamily="34" charset="0"/>
              <a:buChar char="•"/>
            </a:pPr>
            <a:r>
              <a:rPr lang="en-GB" sz="2000" b="1" u="sng" dirty="0">
                <a:solidFill>
                  <a:srgbClr val="0070C0"/>
                </a:solidFill>
                <a:latin typeface="Trebuchet MS" panose="020B0603020202020204" pitchFamily="34" charset="0"/>
              </a:rPr>
              <a:t>Soil Resource Surveys (SRSs)</a:t>
            </a:r>
          </a:p>
          <a:p>
            <a:pPr marL="342900" indent="-342900">
              <a:buFont typeface="Arial" panose="020B0604020202020204" pitchFamily="34" charset="0"/>
              <a:buChar char="•"/>
            </a:pPr>
            <a:r>
              <a:rPr lang="en-GB" sz="2000" b="1" u="sng" dirty="0">
                <a:solidFill>
                  <a:srgbClr val="0070C0"/>
                </a:solidFill>
                <a:latin typeface="Trebuchet MS" panose="020B0603020202020204" pitchFamily="34" charset="0"/>
              </a:rPr>
              <a:t>Soil Management Plans (SMPs)</a:t>
            </a:r>
            <a:endParaRPr lang="en-GB" sz="2000" dirty="0">
              <a:solidFill>
                <a:srgbClr val="0B0C0C"/>
              </a:solidFill>
              <a:latin typeface="Trebuchet MS" panose="020B0603020202020204" pitchFamily="34" charset="0"/>
            </a:endParaRPr>
          </a:p>
          <a:p>
            <a:pPr marL="342900" indent="-342900">
              <a:buFont typeface="Arial" panose="020B0604020202020204" pitchFamily="34" charset="0"/>
              <a:buChar char="•"/>
            </a:pPr>
            <a:endParaRPr lang="en-GB" sz="2000" dirty="0">
              <a:solidFill>
                <a:srgbClr val="0B0C0C"/>
              </a:solidFill>
              <a:latin typeface="Trebuchet MS" panose="020B0603020202020204" pitchFamily="34" charset="0"/>
            </a:endParaRPr>
          </a:p>
          <a:p>
            <a:endParaRPr lang="en-GB" sz="2000" u="sng" dirty="0">
              <a:solidFill>
                <a:srgbClr val="0B0C0C"/>
              </a:solidFill>
              <a:latin typeface="Trebuchet MS" panose="020B0603020202020204" pitchFamily="34" charset="0"/>
            </a:endParaRPr>
          </a:p>
          <a:p>
            <a:endParaRPr lang="en-GB" sz="2000" u="sng" dirty="0">
              <a:solidFill>
                <a:srgbClr val="0B0C0C"/>
              </a:solidFill>
              <a:latin typeface="Trebuchet MS" panose="020B0603020202020204" pitchFamily="34" charset="0"/>
            </a:endParaRPr>
          </a:p>
          <a:p>
            <a:endParaRPr lang="en-GB" sz="2000" dirty="0">
              <a:solidFill>
                <a:srgbClr val="0B0C0C"/>
              </a:solidFill>
              <a:highlight>
                <a:srgbClr val="FFFF00"/>
              </a:highlight>
              <a:latin typeface="Trebuchet MS" panose="020B0603020202020204" pitchFamily="34" charset="0"/>
            </a:endParaRPr>
          </a:p>
          <a:p>
            <a:endParaRPr lang="en-GB" sz="2000" dirty="0">
              <a:solidFill>
                <a:srgbClr val="0B0C0C"/>
              </a:solidFill>
              <a:highlight>
                <a:srgbClr val="FFFF00"/>
              </a:highlight>
              <a:latin typeface="Trebuchet MS" panose="020B0603020202020204" pitchFamily="34" charset="0"/>
            </a:endParaRPr>
          </a:p>
        </p:txBody>
      </p:sp>
      <p:sp>
        <p:nvSpPr>
          <p:cNvPr id="7" name="Slide Number Placeholder 6">
            <a:extLst>
              <a:ext uri="{FF2B5EF4-FFF2-40B4-BE49-F238E27FC236}">
                <a16:creationId xmlns:a16="http://schemas.microsoft.com/office/drawing/2014/main" id="{B1D604D5-6204-DEF6-95EF-E130F6D39CB4}"/>
              </a:ext>
            </a:extLst>
          </p:cNvPr>
          <p:cNvSpPr>
            <a:spLocks noGrp="1"/>
          </p:cNvSpPr>
          <p:nvPr>
            <p:ph type="sldNum" sz="quarter" idx="12"/>
          </p:nvPr>
        </p:nvSpPr>
        <p:spPr/>
        <p:txBody>
          <a:bodyPr/>
          <a:lstStyle/>
          <a:p>
            <a:fld id="{074462FA-829C-423C-AB88-E385BA2A441A}" type="slidenum">
              <a:rPr lang="en-GB" smtClean="0"/>
              <a:t>4</a:t>
            </a:fld>
            <a:endParaRPr lang="en-GB" dirty="0"/>
          </a:p>
        </p:txBody>
      </p:sp>
    </p:spTree>
    <p:extLst>
      <p:ext uri="{BB962C8B-B14F-4D97-AF65-F5344CB8AC3E}">
        <p14:creationId xmlns:p14="http://schemas.microsoft.com/office/powerpoint/2010/main" val="682614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A7A61-EDCE-4237-9E4D-7D363AA633F9}"/>
              </a:ext>
            </a:extLst>
          </p:cNvPr>
          <p:cNvSpPr>
            <a:spLocks noGrp="1"/>
          </p:cNvSpPr>
          <p:nvPr>
            <p:ph type="title"/>
          </p:nvPr>
        </p:nvSpPr>
        <p:spPr>
          <a:xfrm>
            <a:off x="515410" y="444497"/>
            <a:ext cx="8831790" cy="967226"/>
          </a:xfrm>
        </p:spPr>
        <p:txBody>
          <a:bodyPr>
            <a:normAutofit fontScale="90000"/>
          </a:bodyPr>
          <a:lstStyle/>
          <a:p>
            <a:r>
              <a:rPr lang="en-GB" dirty="0"/>
              <a:t>Soils Analysis Techniques – What Can We Learn?</a:t>
            </a:r>
          </a:p>
        </p:txBody>
      </p:sp>
      <p:sp>
        <p:nvSpPr>
          <p:cNvPr id="3" name="Text Placeholder 2">
            <a:extLst>
              <a:ext uri="{FF2B5EF4-FFF2-40B4-BE49-F238E27FC236}">
                <a16:creationId xmlns:a16="http://schemas.microsoft.com/office/drawing/2014/main" id="{D30E217A-422A-41A7-8E37-868C8540D06F}"/>
              </a:ext>
            </a:extLst>
          </p:cNvPr>
          <p:cNvSpPr>
            <a:spLocks noGrp="1"/>
          </p:cNvSpPr>
          <p:nvPr>
            <p:ph type="body" idx="1"/>
          </p:nvPr>
        </p:nvSpPr>
        <p:spPr>
          <a:xfrm>
            <a:off x="515410" y="1746556"/>
            <a:ext cx="4161895" cy="5006636"/>
          </a:xfrm>
        </p:spPr>
        <p:txBody>
          <a:bodyPr numCol="1" anchor="t">
            <a:normAutofit/>
          </a:bodyPr>
          <a:lstStyle/>
          <a:p>
            <a:r>
              <a:rPr lang="en-GB" sz="2000" b="1" u="sng" dirty="0">
                <a:solidFill>
                  <a:srgbClr val="0B0C0C"/>
                </a:solidFill>
                <a:latin typeface="Trebuchet MS" panose="020B0603020202020204" pitchFamily="34" charset="0"/>
              </a:rPr>
              <a:t>Techniques</a:t>
            </a:r>
          </a:p>
          <a:p>
            <a:pPr marL="342900" indent="-342900">
              <a:buFont typeface="Arial" panose="020B0604020202020204" pitchFamily="34" charset="0"/>
              <a:buChar char="•"/>
            </a:pPr>
            <a:r>
              <a:rPr lang="en-GB" sz="2000" dirty="0">
                <a:solidFill>
                  <a:srgbClr val="0B0C0C"/>
                </a:solidFill>
                <a:latin typeface="Trebuchet MS" panose="020B0603020202020204" pitchFamily="34" charset="0"/>
              </a:rPr>
              <a:t>Agricultural Land Classification (ALC) Surveys</a:t>
            </a:r>
          </a:p>
          <a:p>
            <a:pPr marL="342900" indent="-342900">
              <a:buFont typeface="Arial" panose="020B0604020202020204" pitchFamily="34" charset="0"/>
              <a:buChar char="•"/>
            </a:pPr>
            <a:r>
              <a:rPr lang="en-GB" sz="2000" dirty="0">
                <a:solidFill>
                  <a:srgbClr val="0B0C0C"/>
                </a:solidFill>
                <a:latin typeface="Trebuchet MS" panose="020B0603020202020204" pitchFamily="34" charset="0"/>
              </a:rPr>
              <a:t>Land Quality/Land Contamination Assessments</a:t>
            </a:r>
          </a:p>
          <a:p>
            <a:pPr marL="342900" indent="-342900">
              <a:buFont typeface="Arial" panose="020B0604020202020204" pitchFamily="34" charset="0"/>
              <a:buChar char="•"/>
            </a:pPr>
            <a:r>
              <a:rPr lang="en-GB" sz="2000" dirty="0">
                <a:solidFill>
                  <a:srgbClr val="0B0C0C"/>
                </a:solidFill>
                <a:latin typeface="Trebuchet MS" panose="020B0603020202020204" pitchFamily="34" charset="0"/>
              </a:rPr>
              <a:t>Soil Resource Surveys (SRSs)</a:t>
            </a:r>
          </a:p>
          <a:p>
            <a:pPr marL="342900" indent="-342900">
              <a:buFont typeface="Arial" panose="020B0604020202020204" pitchFamily="34" charset="0"/>
              <a:buChar char="•"/>
            </a:pPr>
            <a:r>
              <a:rPr lang="en-GB" sz="2000" dirty="0">
                <a:solidFill>
                  <a:srgbClr val="0B0C0C"/>
                </a:solidFill>
                <a:latin typeface="Trebuchet MS" panose="020B0603020202020204" pitchFamily="34" charset="0"/>
              </a:rPr>
              <a:t>Biodiversity Net Gain (BNG) Assessments</a:t>
            </a:r>
          </a:p>
          <a:p>
            <a:pPr marL="342900" indent="-342900">
              <a:buFont typeface="Arial" panose="020B0604020202020204" pitchFamily="34" charset="0"/>
              <a:buChar char="•"/>
            </a:pPr>
            <a:r>
              <a:rPr lang="en-GB" sz="2000" dirty="0">
                <a:solidFill>
                  <a:srgbClr val="0B0C0C"/>
                </a:solidFill>
                <a:latin typeface="Trebuchet MS" panose="020B0603020202020204" pitchFamily="34" charset="0"/>
              </a:rPr>
              <a:t>Soil Management Plans</a:t>
            </a:r>
          </a:p>
          <a:p>
            <a:pPr marL="342900" indent="-342900">
              <a:buFont typeface="Arial" panose="020B0604020202020204" pitchFamily="34" charset="0"/>
              <a:buChar char="•"/>
            </a:pPr>
            <a:endParaRPr lang="en-GB" sz="2000" dirty="0">
              <a:solidFill>
                <a:srgbClr val="0B0C0C"/>
              </a:solidFill>
              <a:latin typeface="Trebuchet MS" panose="020B0603020202020204" pitchFamily="34" charset="0"/>
            </a:endParaRPr>
          </a:p>
          <a:p>
            <a:pPr marL="342900" indent="-342900">
              <a:buFont typeface="Arial" panose="020B0604020202020204" pitchFamily="34" charset="0"/>
              <a:buChar char="•"/>
            </a:pPr>
            <a:endParaRPr lang="en-GB" sz="2000" dirty="0">
              <a:solidFill>
                <a:srgbClr val="0B0C0C"/>
              </a:solidFill>
              <a:latin typeface="Trebuchet MS" panose="020B0603020202020204" pitchFamily="34" charset="0"/>
            </a:endParaRPr>
          </a:p>
          <a:p>
            <a:endParaRPr lang="en-GB" sz="2000" dirty="0">
              <a:solidFill>
                <a:srgbClr val="0B0C0C"/>
              </a:solidFill>
              <a:highlight>
                <a:srgbClr val="FFFF00"/>
              </a:highlight>
              <a:latin typeface="Trebuchet MS" panose="020B0603020202020204" pitchFamily="34" charset="0"/>
            </a:endParaRPr>
          </a:p>
          <a:p>
            <a:endParaRPr lang="en-GB" sz="2000" dirty="0">
              <a:solidFill>
                <a:srgbClr val="0B0C0C"/>
              </a:solidFill>
              <a:highlight>
                <a:srgbClr val="FFFF00"/>
              </a:highlight>
              <a:latin typeface="Trebuchet MS" panose="020B0603020202020204" pitchFamily="34" charset="0"/>
            </a:endParaRPr>
          </a:p>
        </p:txBody>
      </p:sp>
      <p:sp>
        <p:nvSpPr>
          <p:cNvPr id="4" name="Text Placeholder 2">
            <a:extLst>
              <a:ext uri="{FF2B5EF4-FFF2-40B4-BE49-F238E27FC236}">
                <a16:creationId xmlns:a16="http://schemas.microsoft.com/office/drawing/2014/main" id="{74BC0233-E614-F501-8362-760B6C910919}"/>
              </a:ext>
            </a:extLst>
          </p:cNvPr>
          <p:cNvSpPr txBox="1">
            <a:spLocks/>
          </p:cNvSpPr>
          <p:nvPr/>
        </p:nvSpPr>
        <p:spPr>
          <a:xfrm>
            <a:off x="3237439" y="5293922"/>
            <a:ext cx="4161895" cy="779385"/>
          </a:xfrm>
          <a:prstGeom prst="rect">
            <a:avLst/>
          </a:prstGeom>
        </p:spPr>
        <p:txBody>
          <a:bodyPr vert="horz" lIns="91440" tIns="45720" rIns="91440" bIns="45720" rtlCol="0" anchor="ct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endParaRPr lang="en-GB" sz="2000" dirty="0">
              <a:solidFill>
                <a:srgbClr val="0B0C0C"/>
              </a:solidFill>
              <a:latin typeface="Trebuchet MS" panose="020B0603020202020204" pitchFamily="34" charset="0"/>
            </a:endParaRPr>
          </a:p>
        </p:txBody>
      </p:sp>
      <p:sp>
        <p:nvSpPr>
          <p:cNvPr id="5" name="Text Placeholder 2">
            <a:extLst>
              <a:ext uri="{FF2B5EF4-FFF2-40B4-BE49-F238E27FC236}">
                <a16:creationId xmlns:a16="http://schemas.microsoft.com/office/drawing/2014/main" id="{D7E83760-2636-3BF4-52F8-5CA86F63C1C3}"/>
              </a:ext>
            </a:extLst>
          </p:cNvPr>
          <p:cNvSpPr txBox="1">
            <a:spLocks/>
          </p:cNvSpPr>
          <p:nvPr/>
        </p:nvSpPr>
        <p:spPr>
          <a:xfrm>
            <a:off x="4788344" y="1746556"/>
            <a:ext cx="4161895" cy="5006636"/>
          </a:xfrm>
          <a:prstGeom prst="rect">
            <a:avLst/>
          </a:prstGeom>
        </p:spPr>
        <p:txBody>
          <a:bodyPr vert="horz" lIns="91440" tIns="45720" rIns="91440" bIns="45720" numCol="1"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r>
              <a:rPr lang="en-GB" sz="2000" b="1" u="sng" dirty="0">
                <a:solidFill>
                  <a:srgbClr val="0B0C0C"/>
                </a:solidFill>
                <a:latin typeface="Trebuchet MS" panose="020B0603020202020204" pitchFamily="34" charset="0"/>
              </a:rPr>
              <a:t>Opportunities</a:t>
            </a:r>
          </a:p>
          <a:p>
            <a:pPr marL="342900" indent="-342900">
              <a:buFont typeface="Arial" panose="020B0604020202020204" pitchFamily="34" charset="0"/>
              <a:buChar char="•"/>
            </a:pPr>
            <a:r>
              <a:rPr lang="en-GB" sz="2000" dirty="0">
                <a:solidFill>
                  <a:srgbClr val="0B0C0C"/>
                </a:solidFill>
                <a:latin typeface="Trebuchet MS" panose="020B0603020202020204" pitchFamily="34" charset="0"/>
              </a:rPr>
              <a:t>Assess land value/worth</a:t>
            </a:r>
          </a:p>
          <a:p>
            <a:pPr marL="342900" indent="-342900">
              <a:buFont typeface="Arial" panose="020B0604020202020204" pitchFamily="34" charset="0"/>
              <a:buChar char="•"/>
            </a:pPr>
            <a:r>
              <a:rPr lang="en-GB" sz="2000" dirty="0">
                <a:solidFill>
                  <a:srgbClr val="0B0C0C"/>
                </a:solidFill>
                <a:latin typeface="Trebuchet MS" panose="020B0603020202020204" pitchFamily="34" charset="0"/>
              </a:rPr>
              <a:t>Regulatory/legislator compliance</a:t>
            </a:r>
          </a:p>
          <a:p>
            <a:pPr marL="342900" indent="-342900">
              <a:buFont typeface="Arial" panose="020B0604020202020204" pitchFamily="34" charset="0"/>
              <a:buChar char="•"/>
            </a:pPr>
            <a:r>
              <a:rPr lang="en-GB" sz="2000" dirty="0">
                <a:solidFill>
                  <a:srgbClr val="0B0C0C"/>
                </a:solidFill>
                <a:latin typeface="Trebuchet MS" panose="020B0603020202020204" pitchFamily="34" charset="0"/>
              </a:rPr>
              <a:t>Create new/improved habitats</a:t>
            </a:r>
          </a:p>
          <a:p>
            <a:pPr marL="342900" indent="-342900">
              <a:buFont typeface="Arial" panose="020B0604020202020204" pitchFamily="34" charset="0"/>
              <a:buChar char="•"/>
            </a:pPr>
            <a:r>
              <a:rPr lang="en-GB" sz="2000" dirty="0">
                <a:solidFill>
                  <a:srgbClr val="0B0C0C"/>
                </a:solidFill>
                <a:latin typeface="Trebuchet MS" panose="020B0603020202020204" pitchFamily="34" charset="0"/>
              </a:rPr>
              <a:t>Assess potential for BNGs</a:t>
            </a:r>
          </a:p>
          <a:p>
            <a:pPr marL="342900" indent="-342900">
              <a:buFont typeface="Arial" panose="020B0604020202020204" pitchFamily="34" charset="0"/>
              <a:buChar char="•"/>
            </a:pPr>
            <a:r>
              <a:rPr lang="en-GB" sz="2000" dirty="0">
                <a:solidFill>
                  <a:srgbClr val="0B0C0C"/>
                </a:solidFill>
                <a:latin typeface="Trebuchet MS" panose="020B0603020202020204" pitchFamily="34" charset="0"/>
              </a:rPr>
              <a:t>Create Habitat Banks?</a:t>
            </a:r>
          </a:p>
          <a:p>
            <a:pPr marL="342900" indent="-342900">
              <a:buFont typeface="Arial" panose="020B0604020202020204" pitchFamily="34" charset="0"/>
              <a:buChar char="•"/>
            </a:pPr>
            <a:r>
              <a:rPr lang="en-GB" sz="2000" dirty="0">
                <a:solidFill>
                  <a:srgbClr val="0B0C0C"/>
                </a:solidFill>
                <a:latin typeface="Trebuchet MS" panose="020B0603020202020204" pitchFamily="34" charset="0"/>
              </a:rPr>
              <a:t>Find/create BNG Units to sell?</a:t>
            </a:r>
          </a:p>
          <a:p>
            <a:pPr marL="342900" indent="-342900">
              <a:buFont typeface="Arial" panose="020B0604020202020204" pitchFamily="34" charset="0"/>
              <a:buChar char="•"/>
            </a:pPr>
            <a:r>
              <a:rPr lang="en-GB" sz="2000" dirty="0">
                <a:solidFill>
                  <a:srgbClr val="0B0C0C"/>
                </a:solidFill>
                <a:latin typeface="Trebuchet MS" panose="020B0603020202020204" pitchFamily="34" charset="0"/>
              </a:rPr>
              <a:t>Increase land value?</a:t>
            </a:r>
          </a:p>
        </p:txBody>
      </p:sp>
      <p:sp>
        <p:nvSpPr>
          <p:cNvPr id="7" name="Slide Number Placeholder 6">
            <a:extLst>
              <a:ext uri="{FF2B5EF4-FFF2-40B4-BE49-F238E27FC236}">
                <a16:creationId xmlns:a16="http://schemas.microsoft.com/office/drawing/2014/main" id="{E85E17EE-7BED-5458-A90A-0037D095ED7D}"/>
              </a:ext>
            </a:extLst>
          </p:cNvPr>
          <p:cNvSpPr>
            <a:spLocks noGrp="1"/>
          </p:cNvSpPr>
          <p:nvPr>
            <p:ph type="sldNum" sz="quarter" idx="12"/>
          </p:nvPr>
        </p:nvSpPr>
        <p:spPr/>
        <p:txBody>
          <a:bodyPr/>
          <a:lstStyle/>
          <a:p>
            <a:fld id="{074462FA-829C-423C-AB88-E385BA2A441A}" type="slidenum">
              <a:rPr lang="en-GB" smtClean="0"/>
              <a:t>5</a:t>
            </a:fld>
            <a:endParaRPr lang="en-GB" dirty="0"/>
          </a:p>
        </p:txBody>
      </p:sp>
    </p:spTree>
    <p:extLst>
      <p:ext uri="{BB962C8B-B14F-4D97-AF65-F5344CB8AC3E}">
        <p14:creationId xmlns:p14="http://schemas.microsoft.com/office/powerpoint/2010/main" val="283668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A7A61-EDCE-4237-9E4D-7D363AA633F9}"/>
              </a:ext>
            </a:extLst>
          </p:cNvPr>
          <p:cNvSpPr>
            <a:spLocks noGrp="1"/>
          </p:cNvSpPr>
          <p:nvPr>
            <p:ph type="title"/>
          </p:nvPr>
        </p:nvSpPr>
        <p:spPr>
          <a:xfrm>
            <a:off x="515409" y="281659"/>
            <a:ext cx="9104580" cy="967226"/>
          </a:xfrm>
        </p:spPr>
        <p:txBody>
          <a:bodyPr>
            <a:normAutofit/>
          </a:bodyPr>
          <a:lstStyle/>
          <a:p>
            <a:r>
              <a:rPr lang="en-GB" dirty="0"/>
              <a:t>Soil Resources – Joined Up Thinking</a:t>
            </a:r>
          </a:p>
        </p:txBody>
      </p:sp>
      <p:sp>
        <p:nvSpPr>
          <p:cNvPr id="7" name="Text Placeholder 6">
            <a:extLst>
              <a:ext uri="{FF2B5EF4-FFF2-40B4-BE49-F238E27FC236}">
                <a16:creationId xmlns:a16="http://schemas.microsoft.com/office/drawing/2014/main" id="{3AA0474F-068B-D8BF-71F8-E73EBC0B4DF2}"/>
              </a:ext>
            </a:extLst>
          </p:cNvPr>
          <p:cNvSpPr>
            <a:spLocks noGrp="1"/>
          </p:cNvSpPr>
          <p:nvPr>
            <p:ph type="body" idx="1"/>
          </p:nvPr>
        </p:nvSpPr>
        <p:spPr>
          <a:xfrm>
            <a:off x="2874408" y="3429000"/>
            <a:ext cx="4386581" cy="1570962"/>
          </a:xfrm>
        </p:spPr>
        <p:txBody>
          <a:bodyPr>
            <a:normAutofit lnSpcReduction="10000"/>
          </a:bodyPr>
          <a:lstStyle/>
          <a:p>
            <a:pPr algn="ctr"/>
            <a:r>
              <a:rPr lang="en-GB" sz="3000" dirty="0">
                <a:solidFill>
                  <a:srgbClr val="0B0C0C"/>
                </a:solidFill>
                <a:latin typeface="Trebuchet MS" panose="020B0603020202020204" pitchFamily="34" charset="0"/>
              </a:rPr>
              <a:t>THE KEY AIM</a:t>
            </a:r>
          </a:p>
          <a:p>
            <a:pPr algn="ctr"/>
            <a:r>
              <a:rPr lang="en-GB" sz="3000" dirty="0">
                <a:solidFill>
                  <a:srgbClr val="0B0C0C"/>
                </a:solidFill>
                <a:latin typeface="Trebuchet MS" panose="020B0603020202020204" pitchFamily="34" charset="0"/>
              </a:rPr>
              <a:t>How can we enhance land ‘value’?</a:t>
            </a:r>
          </a:p>
          <a:p>
            <a:endParaRPr lang="en-GB" dirty="0"/>
          </a:p>
        </p:txBody>
      </p:sp>
      <p:sp>
        <p:nvSpPr>
          <p:cNvPr id="8" name="TextBox 7">
            <a:extLst>
              <a:ext uri="{FF2B5EF4-FFF2-40B4-BE49-F238E27FC236}">
                <a16:creationId xmlns:a16="http://schemas.microsoft.com/office/drawing/2014/main" id="{C7BDF6DA-3E94-FC90-44C2-6084F370573D}"/>
              </a:ext>
            </a:extLst>
          </p:cNvPr>
          <p:cNvSpPr txBox="1"/>
          <p:nvPr/>
        </p:nvSpPr>
        <p:spPr>
          <a:xfrm>
            <a:off x="3039029" y="1442096"/>
            <a:ext cx="4644220" cy="830997"/>
          </a:xfrm>
          <a:prstGeom prst="rect">
            <a:avLst/>
          </a:prstGeom>
          <a:noFill/>
        </p:spPr>
        <p:txBody>
          <a:bodyPr wrap="none" rtlCol="0">
            <a:spAutoFit/>
          </a:bodyPr>
          <a:lstStyle/>
          <a:p>
            <a:r>
              <a:rPr lang="en-GB" sz="2400" dirty="0"/>
              <a:t>Agricultural Land Classification/</a:t>
            </a:r>
          </a:p>
          <a:p>
            <a:pPr algn="ctr"/>
            <a:r>
              <a:rPr lang="en-GB" sz="2400" dirty="0"/>
              <a:t>Soil Resource Surveys</a:t>
            </a:r>
          </a:p>
        </p:txBody>
      </p:sp>
      <p:sp>
        <p:nvSpPr>
          <p:cNvPr id="9" name="TextBox 8">
            <a:extLst>
              <a:ext uri="{FF2B5EF4-FFF2-40B4-BE49-F238E27FC236}">
                <a16:creationId xmlns:a16="http://schemas.microsoft.com/office/drawing/2014/main" id="{1B6718E8-DD1A-22F9-F4A9-BCDB1082BE77}"/>
              </a:ext>
            </a:extLst>
          </p:cNvPr>
          <p:cNvSpPr txBox="1"/>
          <p:nvPr/>
        </p:nvSpPr>
        <p:spPr>
          <a:xfrm>
            <a:off x="309187" y="5061442"/>
            <a:ext cx="2515432" cy="830997"/>
          </a:xfrm>
          <a:prstGeom prst="rect">
            <a:avLst/>
          </a:prstGeom>
          <a:noFill/>
        </p:spPr>
        <p:txBody>
          <a:bodyPr wrap="none" rtlCol="0">
            <a:spAutoFit/>
          </a:bodyPr>
          <a:lstStyle/>
          <a:p>
            <a:r>
              <a:rPr lang="en-GB" sz="2400" dirty="0"/>
              <a:t>Soil Management</a:t>
            </a:r>
          </a:p>
          <a:p>
            <a:pPr algn="ctr"/>
            <a:r>
              <a:rPr lang="en-GB" sz="2400" dirty="0"/>
              <a:t>Plans</a:t>
            </a:r>
          </a:p>
        </p:txBody>
      </p:sp>
      <p:sp>
        <p:nvSpPr>
          <p:cNvPr id="10" name="TextBox 9">
            <a:extLst>
              <a:ext uri="{FF2B5EF4-FFF2-40B4-BE49-F238E27FC236}">
                <a16:creationId xmlns:a16="http://schemas.microsoft.com/office/drawing/2014/main" id="{6CFA806B-A50D-6464-6091-1AF94377B7C0}"/>
              </a:ext>
            </a:extLst>
          </p:cNvPr>
          <p:cNvSpPr txBox="1"/>
          <p:nvPr/>
        </p:nvSpPr>
        <p:spPr>
          <a:xfrm>
            <a:off x="7973160" y="4955036"/>
            <a:ext cx="1798890" cy="830997"/>
          </a:xfrm>
          <a:prstGeom prst="rect">
            <a:avLst/>
          </a:prstGeom>
          <a:noFill/>
        </p:spPr>
        <p:txBody>
          <a:bodyPr wrap="none" rtlCol="0">
            <a:spAutoFit/>
          </a:bodyPr>
          <a:lstStyle/>
          <a:p>
            <a:r>
              <a:rPr lang="en-GB" sz="2400" dirty="0"/>
              <a:t>Biodiversity</a:t>
            </a:r>
          </a:p>
          <a:p>
            <a:pPr algn="ctr"/>
            <a:r>
              <a:rPr lang="en-GB" sz="2400" dirty="0"/>
              <a:t>Net Gain</a:t>
            </a:r>
          </a:p>
        </p:txBody>
      </p:sp>
      <p:cxnSp>
        <p:nvCxnSpPr>
          <p:cNvPr id="12" name="Straight Arrow Connector 11">
            <a:extLst>
              <a:ext uri="{FF2B5EF4-FFF2-40B4-BE49-F238E27FC236}">
                <a16:creationId xmlns:a16="http://schemas.microsoft.com/office/drawing/2014/main" id="{FFBF89B9-FB64-7AF4-8496-8A99635B7954}"/>
              </a:ext>
            </a:extLst>
          </p:cNvPr>
          <p:cNvCxnSpPr/>
          <p:nvPr/>
        </p:nvCxnSpPr>
        <p:spPr>
          <a:xfrm flipV="1">
            <a:off x="1923175" y="2455100"/>
            <a:ext cx="2060102" cy="2104372"/>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A42D931-186F-C93B-27EB-168AA56EFFE7}"/>
              </a:ext>
            </a:extLst>
          </p:cNvPr>
          <p:cNvCxnSpPr>
            <a:cxnSpLocks/>
          </p:cNvCxnSpPr>
          <p:nvPr/>
        </p:nvCxnSpPr>
        <p:spPr>
          <a:xfrm>
            <a:off x="5704534" y="2350583"/>
            <a:ext cx="2950951" cy="2208889"/>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2722381-67D7-A5C9-03E2-B7F772F40A4F}"/>
              </a:ext>
            </a:extLst>
          </p:cNvPr>
          <p:cNvCxnSpPr>
            <a:cxnSpLocks/>
          </p:cNvCxnSpPr>
          <p:nvPr/>
        </p:nvCxnSpPr>
        <p:spPr>
          <a:xfrm>
            <a:off x="2830882" y="5275605"/>
            <a:ext cx="5060515"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5839A24-4F11-F925-C994-60585EF329B8}"/>
              </a:ext>
            </a:extLst>
          </p:cNvPr>
          <p:cNvCxnSpPr/>
          <p:nvPr/>
        </p:nvCxnSpPr>
        <p:spPr>
          <a:xfrm flipV="1">
            <a:off x="2329841" y="4346530"/>
            <a:ext cx="989556" cy="67640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2C3CEAF-8F3E-4FA7-A0D7-1848281D5864}"/>
              </a:ext>
            </a:extLst>
          </p:cNvPr>
          <p:cNvCxnSpPr>
            <a:cxnSpLocks/>
          </p:cNvCxnSpPr>
          <p:nvPr/>
        </p:nvCxnSpPr>
        <p:spPr>
          <a:xfrm flipH="1" flipV="1">
            <a:off x="6789753" y="4346530"/>
            <a:ext cx="1383988" cy="6035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C5A5779-1A89-9369-57E4-FFCD3E8768DB}"/>
              </a:ext>
            </a:extLst>
          </p:cNvPr>
          <p:cNvCxnSpPr>
            <a:cxnSpLocks/>
          </p:cNvCxnSpPr>
          <p:nvPr/>
        </p:nvCxnSpPr>
        <p:spPr>
          <a:xfrm>
            <a:off x="4887463" y="2546876"/>
            <a:ext cx="0" cy="5726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22FAC621-10BF-F0FC-8C76-04ACC05FEBDD}"/>
              </a:ext>
            </a:extLst>
          </p:cNvPr>
          <p:cNvSpPr>
            <a:spLocks noGrp="1"/>
          </p:cNvSpPr>
          <p:nvPr>
            <p:ph type="sldNum" sz="quarter" idx="12"/>
          </p:nvPr>
        </p:nvSpPr>
        <p:spPr/>
        <p:txBody>
          <a:bodyPr/>
          <a:lstStyle/>
          <a:p>
            <a:fld id="{074462FA-829C-423C-AB88-E385BA2A441A}" type="slidenum">
              <a:rPr lang="en-GB" smtClean="0"/>
              <a:t>6</a:t>
            </a:fld>
            <a:endParaRPr lang="en-GB" dirty="0"/>
          </a:p>
        </p:txBody>
      </p:sp>
    </p:spTree>
    <p:extLst>
      <p:ext uri="{BB962C8B-B14F-4D97-AF65-F5344CB8AC3E}">
        <p14:creationId xmlns:p14="http://schemas.microsoft.com/office/powerpoint/2010/main" val="706553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C817-562C-4B53-8D15-7949A9BA7179}"/>
              </a:ext>
            </a:extLst>
          </p:cNvPr>
          <p:cNvSpPr>
            <a:spLocks noGrp="1"/>
          </p:cNvSpPr>
          <p:nvPr>
            <p:ph type="title"/>
          </p:nvPr>
        </p:nvSpPr>
        <p:spPr>
          <a:xfrm>
            <a:off x="677334" y="413042"/>
            <a:ext cx="8596668" cy="1320800"/>
          </a:xfrm>
        </p:spPr>
        <p:txBody>
          <a:bodyPr/>
          <a:lstStyle/>
          <a:p>
            <a:r>
              <a:rPr lang="en-GB" dirty="0"/>
              <a:t>Agricultural Land Classification (ALC) Surveys – What are they?</a:t>
            </a:r>
          </a:p>
        </p:txBody>
      </p:sp>
      <p:sp>
        <p:nvSpPr>
          <p:cNvPr id="5" name="TextBox 4">
            <a:extLst>
              <a:ext uri="{FF2B5EF4-FFF2-40B4-BE49-F238E27FC236}">
                <a16:creationId xmlns:a16="http://schemas.microsoft.com/office/drawing/2014/main" id="{7C587E6B-8750-459C-9FCA-89396FD0B25E}"/>
              </a:ext>
            </a:extLst>
          </p:cNvPr>
          <p:cNvSpPr txBox="1"/>
          <p:nvPr/>
        </p:nvSpPr>
        <p:spPr>
          <a:xfrm>
            <a:off x="677334" y="1708442"/>
            <a:ext cx="8903988" cy="4570482"/>
          </a:xfrm>
          <a:prstGeom prst="rect">
            <a:avLst/>
          </a:prstGeom>
          <a:noFill/>
        </p:spPr>
        <p:txBody>
          <a:bodyPr wrap="square" rtlCol="0">
            <a:spAutoFit/>
          </a:bodyPr>
          <a:lstStyle/>
          <a:p>
            <a:pPr marL="342900" indent="-342900" defTabSz="457200">
              <a:spcBef>
                <a:spcPts val="1000"/>
              </a:spcBef>
              <a:buClr>
                <a:srgbClr val="90C226"/>
              </a:buClr>
              <a:buSzPct val="80000"/>
              <a:buFont typeface="Wingdings" panose="05000000000000000000" pitchFamily="2" charset="2"/>
              <a:buChar char="§"/>
            </a:pPr>
            <a:r>
              <a:rPr lang="en-GB" dirty="0"/>
              <a:t>Pre-1988 surveys conducted at national scale (1:250,000)</a:t>
            </a:r>
          </a:p>
          <a:p>
            <a:pPr marL="342900" indent="-342900" defTabSz="457200">
              <a:spcBef>
                <a:spcPts val="1000"/>
              </a:spcBef>
              <a:buClr>
                <a:srgbClr val="90C226"/>
              </a:buClr>
              <a:buSzPct val="80000"/>
              <a:buFont typeface="Wingdings" panose="05000000000000000000" pitchFamily="2" charset="2"/>
              <a:buChar char="§"/>
            </a:pPr>
            <a:r>
              <a:rPr lang="en-GB" dirty="0"/>
              <a:t>Grades split across 1 – 5, with Sub-grade 3a/3b added after 1976</a:t>
            </a:r>
          </a:p>
          <a:p>
            <a:pPr marL="342900" indent="-342900" defTabSz="457200">
              <a:spcBef>
                <a:spcPts val="1000"/>
              </a:spcBef>
              <a:buClr>
                <a:srgbClr val="90C226"/>
              </a:buClr>
              <a:buSzPct val="80000"/>
              <a:buFont typeface="Wingdings" panose="05000000000000000000" pitchFamily="2" charset="2"/>
              <a:buChar char="§"/>
            </a:pPr>
            <a:r>
              <a:rPr lang="en-GB" dirty="0"/>
              <a:t>Determination of site-specific ALC Grade – detailed (post-1988) survey</a:t>
            </a:r>
          </a:p>
          <a:p>
            <a:pPr marL="342900" indent="-342900" defTabSz="457200">
              <a:spcBef>
                <a:spcPts val="1000"/>
              </a:spcBef>
              <a:buClr>
                <a:srgbClr val="90C226"/>
              </a:buClr>
              <a:buSzPct val="80000"/>
              <a:buFont typeface="Wingdings" panose="05000000000000000000" pitchFamily="2" charset="2"/>
              <a:buChar char="§"/>
            </a:pPr>
            <a:r>
              <a:rPr lang="en-GB" dirty="0"/>
              <a:t>Intrusive survey required for planning in accordance with MAFF and Natural England TIN049, BSSS Consultant recommended</a:t>
            </a:r>
          </a:p>
          <a:p>
            <a:pPr marL="342900" indent="-342900" defTabSz="457200">
              <a:spcBef>
                <a:spcPts val="1000"/>
              </a:spcBef>
              <a:buClr>
                <a:srgbClr val="90C226"/>
              </a:buClr>
              <a:buSzPct val="80000"/>
              <a:buFont typeface="Wingdings" panose="05000000000000000000" pitchFamily="2" charset="2"/>
              <a:buChar char="§"/>
            </a:pPr>
            <a:r>
              <a:rPr lang="en-GB" dirty="0"/>
              <a:t>Entire development site/land to be surveyed</a:t>
            </a:r>
          </a:p>
          <a:p>
            <a:pPr marL="342900" indent="-342900" defTabSz="457200">
              <a:spcBef>
                <a:spcPts val="1000"/>
              </a:spcBef>
              <a:buClr>
                <a:srgbClr val="90C226"/>
              </a:buClr>
              <a:buSzPct val="80000"/>
              <a:buFont typeface="Wingdings" panose="05000000000000000000" pitchFamily="2" charset="2"/>
              <a:buChar char="§"/>
            </a:pPr>
            <a:r>
              <a:rPr lang="en-GB" dirty="0"/>
              <a:t>What is the most limiting factor for the site soils and what grade does this give the land?</a:t>
            </a:r>
          </a:p>
          <a:p>
            <a:pPr marL="800100" lvl="1" indent="-342900" defTabSz="457200">
              <a:spcBef>
                <a:spcPts val="1000"/>
              </a:spcBef>
              <a:buClr>
                <a:srgbClr val="90C226"/>
              </a:buClr>
              <a:buSzPct val="80000"/>
              <a:buFont typeface="Wingdings" panose="05000000000000000000" pitchFamily="2" charset="2"/>
              <a:buChar char="§"/>
            </a:pPr>
            <a:r>
              <a:rPr lang="en-GB" dirty="0"/>
              <a:t>Description of soil profile</a:t>
            </a:r>
          </a:p>
          <a:p>
            <a:pPr marL="800100" lvl="1" indent="-342900" defTabSz="457200">
              <a:spcBef>
                <a:spcPts val="1000"/>
              </a:spcBef>
              <a:buClr>
                <a:srgbClr val="90C226"/>
              </a:buClr>
              <a:buSzPct val="80000"/>
              <a:buFont typeface="Wingdings" panose="05000000000000000000" pitchFamily="2" charset="2"/>
              <a:buChar char="§"/>
            </a:pPr>
            <a:r>
              <a:rPr lang="en-GB" dirty="0"/>
              <a:t>Limitations on soil type? </a:t>
            </a:r>
            <a:r>
              <a:rPr lang="en-GB" dirty="0" err="1"/>
              <a:t>Eg</a:t>
            </a:r>
            <a:r>
              <a:rPr lang="en-GB" dirty="0"/>
              <a:t> wetness, </a:t>
            </a:r>
            <a:r>
              <a:rPr lang="en-GB" dirty="0" err="1"/>
              <a:t>droughtiness</a:t>
            </a:r>
            <a:r>
              <a:rPr lang="en-GB" dirty="0"/>
              <a:t>, stoniness</a:t>
            </a:r>
          </a:p>
          <a:p>
            <a:pPr marL="800100" lvl="1" indent="-342900" defTabSz="457200">
              <a:spcBef>
                <a:spcPts val="1000"/>
              </a:spcBef>
              <a:buClr>
                <a:srgbClr val="90C226"/>
              </a:buClr>
              <a:buSzPct val="80000"/>
              <a:buFont typeface="Wingdings" panose="05000000000000000000" pitchFamily="2" charset="2"/>
              <a:buChar char="§"/>
            </a:pPr>
            <a:r>
              <a:rPr lang="en-GB" dirty="0"/>
              <a:t>Site-wide limitations? </a:t>
            </a:r>
            <a:r>
              <a:rPr lang="en-GB" dirty="0" err="1"/>
              <a:t>Eg</a:t>
            </a:r>
            <a:r>
              <a:rPr lang="en-GB" dirty="0"/>
              <a:t> climate, shallow rock, topography</a:t>
            </a:r>
          </a:p>
          <a:p>
            <a:pPr marL="342900" indent="-342900" defTabSz="457200">
              <a:spcBef>
                <a:spcPts val="1000"/>
              </a:spcBef>
              <a:buClr>
                <a:srgbClr val="90C226"/>
              </a:buClr>
              <a:buSzPct val="80000"/>
              <a:buFont typeface="Wingdings" panose="05000000000000000000" pitchFamily="2" charset="2"/>
              <a:buChar char="§"/>
            </a:pPr>
            <a:r>
              <a:rPr lang="en-GB" dirty="0"/>
              <a:t>Soil/ALC Grade pattern provided on accompanying maps</a:t>
            </a:r>
          </a:p>
        </p:txBody>
      </p:sp>
      <p:sp>
        <p:nvSpPr>
          <p:cNvPr id="4" name="Slide Number Placeholder 3">
            <a:extLst>
              <a:ext uri="{FF2B5EF4-FFF2-40B4-BE49-F238E27FC236}">
                <a16:creationId xmlns:a16="http://schemas.microsoft.com/office/drawing/2014/main" id="{9EA90457-F071-D60A-FF58-3E2F246103F2}"/>
              </a:ext>
            </a:extLst>
          </p:cNvPr>
          <p:cNvSpPr>
            <a:spLocks noGrp="1"/>
          </p:cNvSpPr>
          <p:nvPr>
            <p:ph type="sldNum" sz="quarter" idx="12"/>
          </p:nvPr>
        </p:nvSpPr>
        <p:spPr/>
        <p:txBody>
          <a:bodyPr/>
          <a:lstStyle/>
          <a:p>
            <a:fld id="{074462FA-829C-423C-AB88-E385BA2A441A}" type="slidenum">
              <a:rPr lang="en-GB" smtClean="0"/>
              <a:t>7</a:t>
            </a:fld>
            <a:endParaRPr lang="en-GB" dirty="0"/>
          </a:p>
        </p:txBody>
      </p:sp>
    </p:spTree>
    <p:extLst>
      <p:ext uri="{BB962C8B-B14F-4D97-AF65-F5344CB8AC3E}">
        <p14:creationId xmlns:p14="http://schemas.microsoft.com/office/powerpoint/2010/main" val="110914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C817-562C-4B53-8D15-7949A9BA7179}"/>
              </a:ext>
            </a:extLst>
          </p:cNvPr>
          <p:cNvSpPr>
            <a:spLocks noGrp="1"/>
          </p:cNvSpPr>
          <p:nvPr>
            <p:ph type="title"/>
          </p:nvPr>
        </p:nvSpPr>
        <p:spPr>
          <a:xfrm>
            <a:off x="677334" y="413042"/>
            <a:ext cx="8596668" cy="1320800"/>
          </a:xfrm>
        </p:spPr>
        <p:txBody>
          <a:bodyPr/>
          <a:lstStyle/>
          <a:p>
            <a:r>
              <a:rPr lang="en-GB" dirty="0"/>
              <a:t>Agricultural Land Classification (ALC) Surveys – Why do we need them?</a:t>
            </a:r>
          </a:p>
        </p:txBody>
      </p:sp>
      <p:sp>
        <p:nvSpPr>
          <p:cNvPr id="5" name="TextBox 4">
            <a:extLst>
              <a:ext uri="{FF2B5EF4-FFF2-40B4-BE49-F238E27FC236}">
                <a16:creationId xmlns:a16="http://schemas.microsoft.com/office/drawing/2014/main" id="{7C587E6B-8750-459C-9FCA-89396FD0B25E}"/>
              </a:ext>
            </a:extLst>
          </p:cNvPr>
          <p:cNvSpPr txBox="1"/>
          <p:nvPr/>
        </p:nvSpPr>
        <p:spPr>
          <a:xfrm>
            <a:off x="677334" y="1733842"/>
            <a:ext cx="8903988" cy="5252720"/>
          </a:xfrm>
          <a:prstGeom prst="rect">
            <a:avLst/>
          </a:prstGeom>
          <a:noFill/>
        </p:spPr>
        <p:txBody>
          <a:bodyPr wrap="square" rtlCol="0">
            <a:spAutoFit/>
          </a:bodyPr>
          <a:lstStyle/>
          <a:p>
            <a:pPr marL="342900" indent="-342900" defTabSz="457200">
              <a:spcBef>
                <a:spcPts val="1000"/>
              </a:spcBef>
              <a:buClr>
                <a:srgbClr val="90C226"/>
              </a:buClr>
              <a:buSzPct val="80000"/>
              <a:buFont typeface="Wingdings" panose="05000000000000000000" pitchFamily="2" charset="2"/>
              <a:buChar char="§"/>
            </a:pPr>
            <a:r>
              <a:rPr lang="en-GB" dirty="0"/>
              <a:t>NPPF/DMPO/Planning requirement</a:t>
            </a:r>
          </a:p>
          <a:p>
            <a:pPr marL="342900" indent="-342900" defTabSz="457200">
              <a:spcBef>
                <a:spcPts val="1000"/>
              </a:spcBef>
              <a:buClr>
                <a:srgbClr val="90C226"/>
              </a:buClr>
              <a:buSzPct val="80000"/>
              <a:buFont typeface="Wingdings" panose="05000000000000000000" pitchFamily="2" charset="2"/>
              <a:buChar char="§"/>
            </a:pPr>
            <a:r>
              <a:rPr lang="en-GB" dirty="0"/>
              <a:t>Pre-1988 (1:250,000 scale) mapping only used for indicative/strategic use</a:t>
            </a:r>
          </a:p>
          <a:p>
            <a:pPr marL="342900" indent="-342900" defTabSz="457200">
              <a:spcBef>
                <a:spcPts val="1000"/>
              </a:spcBef>
              <a:buClr>
                <a:srgbClr val="90C226"/>
              </a:buClr>
              <a:buSzPct val="80000"/>
              <a:buFont typeface="Wingdings" panose="05000000000000000000" pitchFamily="2" charset="2"/>
              <a:buChar char="§"/>
            </a:pPr>
            <a:r>
              <a:rPr lang="en-GB" dirty="0"/>
              <a:t>Determination of ALC Grade – is the land ‘BMV’ (Best and Most Versatile – NPPF Footnote 58)</a:t>
            </a:r>
          </a:p>
          <a:p>
            <a:pPr marL="800100" lvl="1" indent="-342900" defTabSz="457200">
              <a:spcBef>
                <a:spcPts val="1000"/>
              </a:spcBef>
              <a:buClr>
                <a:srgbClr val="90C226"/>
              </a:buClr>
              <a:buSzPct val="80000"/>
              <a:buFont typeface="Wingdings" panose="05000000000000000000" pitchFamily="2" charset="2"/>
              <a:buChar char="§"/>
            </a:pPr>
            <a:r>
              <a:rPr lang="en-GB" dirty="0"/>
              <a:t>BMV land classed as ALC Grades 1, 2 and 3a</a:t>
            </a:r>
          </a:p>
          <a:p>
            <a:pPr marL="800100" lvl="1" indent="-342900" defTabSz="457200">
              <a:spcBef>
                <a:spcPts val="1000"/>
              </a:spcBef>
              <a:buClr>
                <a:srgbClr val="90C226"/>
              </a:buClr>
              <a:buSzPct val="80000"/>
              <a:buFont typeface="Wingdings" panose="05000000000000000000" pitchFamily="2" charset="2"/>
              <a:buChar char="§"/>
            </a:pPr>
            <a:r>
              <a:rPr lang="en-GB" dirty="0"/>
              <a:t>Current estimates indicate ~21% of farmland in England is Grades 1+2, another ~21% is Grade 3a</a:t>
            </a:r>
          </a:p>
          <a:p>
            <a:pPr marL="342900" indent="-342900" defTabSz="457200">
              <a:spcBef>
                <a:spcPts val="1000"/>
              </a:spcBef>
              <a:buClr>
                <a:srgbClr val="90C226"/>
              </a:buClr>
              <a:buSzPct val="80000"/>
              <a:buFont typeface="Wingdings" panose="05000000000000000000" pitchFamily="2" charset="2"/>
              <a:buChar char="§"/>
            </a:pPr>
            <a:r>
              <a:rPr lang="en-GB" dirty="0"/>
              <a:t>Is the site suitable for development?</a:t>
            </a:r>
          </a:p>
          <a:p>
            <a:pPr marL="342900" indent="-342900" defTabSz="457200">
              <a:spcBef>
                <a:spcPts val="1000"/>
              </a:spcBef>
              <a:buClr>
                <a:srgbClr val="90C226"/>
              </a:buClr>
              <a:buSzPct val="80000"/>
              <a:buFont typeface="Wingdings" panose="05000000000000000000" pitchFamily="2" charset="2"/>
              <a:buChar char="§"/>
            </a:pPr>
            <a:r>
              <a:rPr lang="en-GB" dirty="0"/>
              <a:t>Remove BMV land from planning proposals/BNG proposals</a:t>
            </a:r>
          </a:p>
          <a:p>
            <a:pPr marL="342900" indent="-342900" defTabSz="457200">
              <a:spcBef>
                <a:spcPts val="1000"/>
              </a:spcBef>
              <a:buClr>
                <a:srgbClr val="90C226"/>
              </a:buClr>
              <a:buSzPct val="80000"/>
              <a:buFont typeface="Wingdings" panose="05000000000000000000" pitchFamily="2" charset="2"/>
              <a:buChar char="§"/>
            </a:pPr>
            <a:r>
              <a:rPr lang="en-GB" dirty="0"/>
              <a:t>Determine the available soil resources/revenue sources</a:t>
            </a:r>
          </a:p>
          <a:p>
            <a:pPr marL="342900" indent="-342900" defTabSz="457200">
              <a:spcBef>
                <a:spcPts val="1000"/>
              </a:spcBef>
              <a:buClr>
                <a:srgbClr val="90C226"/>
              </a:buClr>
              <a:buSzPct val="80000"/>
              <a:buFont typeface="Wingdings" panose="05000000000000000000" pitchFamily="2" charset="2"/>
              <a:buChar char="§"/>
            </a:pPr>
            <a:r>
              <a:rPr lang="en-GB" dirty="0"/>
              <a:t>Put a value on the land – can we increase the ALC Grade/value with an ALC survey?</a:t>
            </a:r>
          </a:p>
          <a:p>
            <a:pPr marL="342900" indent="-342900" defTabSz="457200">
              <a:spcBef>
                <a:spcPts val="1000"/>
              </a:spcBef>
              <a:buClr>
                <a:srgbClr val="90C226"/>
              </a:buClr>
              <a:buSzPct val="80000"/>
              <a:buFont typeface="Wingdings" panose="05000000000000000000" pitchFamily="2" charset="2"/>
              <a:buChar char="§"/>
            </a:pPr>
            <a:r>
              <a:rPr lang="en-GB" dirty="0"/>
              <a:t>Is the land valuable in terms of BNG potential (Units)?</a:t>
            </a:r>
          </a:p>
          <a:p>
            <a:pPr marL="342900" indent="-342900" defTabSz="457200">
              <a:spcBef>
                <a:spcPts val="1000"/>
              </a:spcBef>
              <a:buClr>
                <a:srgbClr val="90C226"/>
              </a:buClr>
              <a:buSzPct val="80000"/>
              <a:buFont typeface="Wingdings" panose="05000000000000000000" pitchFamily="2" charset="2"/>
              <a:buChar char="§"/>
            </a:pPr>
            <a:endParaRPr lang="en-GB" dirty="0"/>
          </a:p>
        </p:txBody>
      </p:sp>
      <p:sp>
        <p:nvSpPr>
          <p:cNvPr id="4" name="Slide Number Placeholder 3">
            <a:extLst>
              <a:ext uri="{FF2B5EF4-FFF2-40B4-BE49-F238E27FC236}">
                <a16:creationId xmlns:a16="http://schemas.microsoft.com/office/drawing/2014/main" id="{DFF1397E-229A-A572-C715-778BF96DCED4}"/>
              </a:ext>
            </a:extLst>
          </p:cNvPr>
          <p:cNvSpPr>
            <a:spLocks noGrp="1"/>
          </p:cNvSpPr>
          <p:nvPr>
            <p:ph type="sldNum" sz="quarter" idx="12"/>
          </p:nvPr>
        </p:nvSpPr>
        <p:spPr/>
        <p:txBody>
          <a:bodyPr/>
          <a:lstStyle/>
          <a:p>
            <a:fld id="{074462FA-829C-423C-AB88-E385BA2A441A}" type="slidenum">
              <a:rPr lang="en-GB" smtClean="0"/>
              <a:t>8</a:t>
            </a:fld>
            <a:endParaRPr lang="en-GB" dirty="0"/>
          </a:p>
        </p:txBody>
      </p:sp>
    </p:spTree>
    <p:extLst>
      <p:ext uri="{BB962C8B-B14F-4D97-AF65-F5344CB8AC3E}">
        <p14:creationId xmlns:p14="http://schemas.microsoft.com/office/powerpoint/2010/main" val="138001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C817-562C-4B53-8D15-7949A9BA7179}"/>
              </a:ext>
            </a:extLst>
          </p:cNvPr>
          <p:cNvSpPr>
            <a:spLocks noGrp="1"/>
          </p:cNvSpPr>
          <p:nvPr>
            <p:ph type="title"/>
          </p:nvPr>
        </p:nvSpPr>
        <p:spPr>
          <a:xfrm>
            <a:off x="677334" y="413042"/>
            <a:ext cx="8596668" cy="1320800"/>
          </a:xfrm>
        </p:spPr>
        <p:txBody>
          <a:bodyPr/>
          <a:lstStyle/>
          <a:p>
            <a:r>
              <a:rPr lang="en-GB" dirty="0"/>
              <a:t>Soil Resource Surveys (SRSs) – What are they? Why do we need them?</a:t>
            </a:r>
          </a:p>
        </p:txBody>
      </p:sp>
      <p:sp>
        <p:nvSpPr>
          <p:cNvPr id="5" name="TextBox 4">
            <a:extLst>
              <a:ext uri="{FF2B5EF4-FFF2-40B4-BE49-F238E27FC236}">
                <a16:creationId xmlns:a16="http://schemas.microsoft.com/office/drawing/2014/main" id="{7C587E6B-8750-459C-9FCA-89396FD0B25E}"/>
              </a:ext>
            </a:extLst>
          </p:cNvPr>
          <p:cNvSpPr txBox="1"/>
          <p:nvPr/>
        </p:nvSpPr>
        <p:spPr>
          <a:xfrm>
            <a:off x="443775" y="1631051"/>
            <a:ext cx="8903988" cy="774571"/>
          </a:xfrm>
          <a:prstGeom prst="rect">
            <a:avLst/>
          </a:prstGeom>
          <a:noFill/>
        </p:spPr>
        <p:txBody>
          <a:bodyPr wrap="square" rtlCol="0">
            <a:spAutoFit/>
          </a:bodyPr>
          <a:lstStyle/>
          <a:p>
            <a:pPr marL="342900" indent="-342900" defTabSz="457200">
              <a:spcBef>
                <a:spcPts val="1000"/>
              </a:spcBef>
              <a:buClr>
                <a:srgbClr val="90C226"/>
              </a:buClr>
              <a:buSzPct val="80000"/>
              <a:buFont typeface="Wingdings" panose="05000000000000000000" pitchFamily="2" charset="2"/>
              <a:buChar char="§"/>
            </a:pPr>
            <a:r>
              <a:rPr lang="en-GB" dirty="0"/>
              <a:t>Outline available soil resources with spatial distribution on the site </a:t>
            </a:r>
          </a:p>
          <a:p>
            <a:pPr marL="342900" indent="-342900" defTabSz="457200">
              <a:spcBef>
                <a:spcPts val="1000"/>
              </a:spcBef>
              <a:buClr>
                <a:srgbClr val="90C226"/>
              </a:buClr>
              <a:buSzPct val="80000"/>
              <a:buFont typeface="Wingdings" panose="05000000000000000000" pitchFamily="2" charset="2"/>
              <a:buChar char="§"/>
            </a:pPr>
            <a:r>
              <a:rPr lang="en-GB" dirty="0"/>
              <a:t>Carry out soil nutrient (Mg/P/K) / suitability (organic matter etc) testing</a:t>
            </a:r>
          </a:p>
        </p:txBody>
      </p:sp>
      <p:sp>
        <p:nvSpPr>
          <p:cNvPr id="3" name="TextBox 2">
            <a:extLst>
              <a:ext uri="{FF2B5EF4-FFF2-40B4-BE49-F238E27FC236}">
                <a16:creationId xmlns:a16="http://schemas.microsoft.com/office/drawing/2014/main" id="{2215F5A8-759D-7FCF-C55E-04EB7DF73633}"/>
              </a:ext>
            </a:extLst>
          </p:cNvPr>
          <p:cNvSpPr txBox="1"/>
          <p:nvPr/>
        </p:nvSpPr>
        <p:spPr>
          <a:xfrm>
            <a:off x="443775" y="2457767"/>
            <a:ext cx="8903988" cy="4175502"/>
          </a:xfrm>
          <a:prstGeom prst="rect">
            <a:avLst/>
          </a:prstGeom>
          <a:noFill/>
        </p:spPr>
        <p:txBody>
          <a:bodyPr wrap="square" rtlCol="0">
            <a:spAutoFit/>
          </a:bodyPr>
          <a:lstStyle/>
          <a:p>
            <a:pPr marL="342900" indent="-342900" defTabSz="457200">
              <a:spcBef>
                <a:spcPts val="1000"/>
              </a:spcBef>
              <a:buClr>
                <a:srgbClr val="90C226"/>
              </a:buClr>
              <a:buSzPct val="80000"/>
              <a:buFont typeface="Wingdings" panose="05000000000000000000" pitchFamily="2" charset="2"/>
              <a:buChar char="§"/>
            </a:pPr>
            <a:r>
              <a:rPr lang="en-GB" dirty="0"/>
              <a:t>Inform site Soil Budget</a:t>
            </a:r>
          </a:p>
          <a:p>
            <a:pPr marL="800100" lvl="1" indent="-342900" defTabSz="457200">
              <a:spcBef>
                <a:spcPts val="1000"/>
              </a:spcBef>
              <a:buClr>
                <a:srgbClr val="90C226"/>
              </a:buClr>
              <a:buSzPct val="80000"/>
              <a:buFont typeface="Wingdings" panose="05000000000000000000" pitchFamily="2" charset="2"/>
              <a:buChar char="§"/>
            </a:pPr>
            <a:r>
              <a:rPr lang="en-GB" sz="1600" dirty="0"/>
              <a:t>Identifies useful soil resources</a:t>
            </a:r>
          </a:p>
          <a:p>
            <a:pPr marL="800100" lvl="1" indent="-342900" defTabSz="457200">
              <a:spcBef>
                <a:spcPts val="1000"/>
              </a:spcBef>
              <a:buClr>
                <a:srgbClr val="90C226"/>
              </a:buClr>
              <a:buSzPct val="80000"/>
              <a:buFont typeface="Wingdings" panose="05000000000000000000" pitchFamily="2" charset="2"/>
              <a:buChar char="§"/>
            </a:pPr>
            <a:r>
              <a:rPr lang="en-GB" sz="1600" dirty="0"/>
              <a:t>Identifies possible future ‘waste’/surplus soil</a:t>
            </a:r>
          </a:p>
          <a:p>
            <a:pPr marL="342900" indent="-342900" defTabSz="457200">
              <a:spcBef>
                <a:spcPts val="1000"/>
              </a:spcBef>
              <a:buClr>
                <a:srgbClr val="90C226"/>
              </a:buClr>
              <a:buSzPct val="80000"/>
              <a:buFont typeface="Wingdings" panose="05000000000000000000" pitchFamily="2" charset="2"/>
              <a:buChar char="§"/>
            </a:pPr>
            <a:r>
              <a:rPr lang="en-GB" dirty="0"/>
              <a:t>Use to calculate land value</a:t>
            </a:r>
          </a:p>
          <a:p>
            <a:pPr marL="800100" lvl="1" indent="-342900" defTabSz="457200">
              <a:spcBef>
                <a:spcPts val="1000"/>
              </a:spcBef>
              <a:buClr>
                <a:srgbClr val="90C226"/>
              </a:buClr>
              <a:buSzPct val="80000"/>
              <a:buFont typeface="Wingdings" panose="05000000000000000000" pitchFamily="2" charset="2"/>
              <a:buChar char="§"/>
            </a:pPr>
            <a:r>
              <a:rPr lang="en-GB" sz="1600" dirty="0"/>
              <a:t>Monetary</a:t>
            </a:r>
          </a:p>
          <a:p>
            <a:pPr marL="800100" lvl="1" indent="-342900" defTabSz="457200">
              <a:spcBef>
                <a:spcPts val="1000"/>
              </a:spcBef>
              <a:buClr>
                <a:srgbClr val="90C226"/>
              </a:buClr>
              <a:buSzPct val="80000"/>
              <a:buFont typeface="Wingdings" panose="05000000000000000000" pitchFamily="2" charset="2"/>
              <a:buChar char="§"/>
            </a:pPr>
            <a:r>
              <a:rPr lang="en-GB" sz="1600" dirty="0"/>
              <a:t>BNG credits?</a:t>
            </a:r>
          </a:p>
          <a:p>
            <a:pPr marL="800100" lvl="1" indent="-342900" defTabSz="457200">
              <a:spcBef>
                <a:spcPts val="1000"/>
              </a:spcBef>
              <a:buClr>
                <a:srgbClr val="90C226"/>
              </a:buClr>
              <a:buSzPct val="80000"/>
              <a:buFont typeface="Wingdings" panose="05000000000000000000" pitchFamily="2" charset="2"/>
              <a:buChar char="§"/>
            </a:pPr>
            <a:r>
              <a:rPr lang="en-GB" sz="1600" dirty="0"/>
              <a:t>Habitat bank?</a:t>
            </a:r>
          </a:p>
          <a:p>
            <a:pPr marL="342900" indent="-342900" defTabSz="457200">
              <a:spcBef>
                <a:spcPts val="1000"/>
              </a:spcBef>
              <a:buClr>
                <a:srgbClr val="90C226"/>
              </a:buClr>
              <a:buSzPct val="80000"/>
              <a:buFont typeface="Wingdings" panose="05000000000000000000" pitchFamily="2" charset="2"/>
              <a:buChar char="§"/>
            </a:pPr>
            <a:r>
              <a:rPr lang="en-GB" dirty="0"/>
              <a:t>Repurposing land - potential income streams</a:t>
            </a:r>
          </a:p>
          <a:p>
            <a:pPr marL="800100" lvl="1" indent="-342900" defTabSz="457200">
              <a:spcBef>
                <a:spcPts val="1000"/>
              </a:spcBef>
              <a:buClr>
                <a:srgbClr val="90C226"/>
              </a:buClr>
              <a:buSzPct val="80000"/>
              <a:buFont typeface="Wingdings" panose="05000000000000000000" pitchFamily="2" charset="2"/>
              <a:buChar char="§"/>
            </a:pPr>
            <a:r>
              <a:rPr lang="en-GB" sz="1600" dirty="0"/>
              <a:t>Sell soil/materials</a:t>
            </a:r>
          </a:p>
          <a:p>
            <a:pPr marL="800100" lvl="1" indent="-342900" defTabSz="457200">
              <a:spcBef>
                <a:spcPts val="1000"/>
              </a:spcBef>
              <a:buClr>
                <a:srgbClr val="90C226"/>
              </a:buClr>
              <a:buSzPct val="80000"/>
              <a:buFont typeface="Wingdings" panose="05000000000000000000" pitchFamily="2" charset="2"/>
              <a:buChar char="§"/>
            </a:pPr>
            <a:r>
              <a:rPr lang="en-GB" sz="1600" dirty="0"/>
              <a:t>BNG credits?</a:t>
            </a:r>
          </a:p>
          <a:p>
            <a:pPr marL="800100" lvl="1" indent="-342900" defTabSz="457200">
              <a:spcBef>
                <a:spcPts val="1000"/>
              </a:spcBef>
              <a:buClr>
                <a:srgbClr val="90C226"/>
              </a:buClr>
              <a:buSzPct val="80000"/>
              <a:buFont typeface="Wingdings" panose="05000000000000000000" pitchFamily="2" charset="2"/>
              <a:buChar char="§"/>
            </a:pPr>
            <a:r>
              <a:rPr lang="en-GB" sz="1600" dirty="0"/>
              <a:t>Habitat bank?</a:t>
            </a:r>
            <a:endParaRPr lang="en-GB" b="1" dirty="0"/>
          </a:p>
        </p:txBody>
      </p:sp>
      <p:sp>
        <p:nvSpPr>
          <p:cNvPr id="6" name="Slide Number Placeholder 5">
            <a:extLst>
              <a:ext uri="{FF2B5EF4-FFF2-40B4-BE49-F238E27FC236}">
                <a16:creationId xmlns:a16="http://schemas.microsoft.com/office/drawing/2014/main" id="{AC25AF88-C8AA-1DC0-16FF-D262E61EBFB1}"/>
              </a:ext>
            </a:extLst>
          </p:cNvPr>
          <p:cNvSpPr>
            <a:spLocks noGrp="1"/>
          </p:cNvSpPr>
          <p:nvPr>
            <p:ph type="sldNum" sz="quarter" idx="12"/>
          </p:nvPr>
        </p:nvSpPr>
        <p:spPr/>
        <p:txBody>
          <a:bodyPr/>
          <a:lstStyle/>
          <a:p>
            <a:fld id="{074462FA-829C-423C-AB88-E385BA2A441A}" type="slidenum">
              <a:rPr lang="en-GB" smtClean="0"/>
              <a:t>9</a:t>
            </a:fld>
            <a:endParaRPr lang="en-GB" dirty="0"/>
          </a:p>
        </p:txBody>
      </p:sp>
    </p:spTree>
    <p:extLst>
      <p:ext uri="{BB962C8B-B14F-4D97-AF65-F5344CB8AC3E}">
        <p14:creationId xmlns:p14="http://schemas.microsoft.com/office/powerpoint/2010/main" val="271252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6DFAD67E151C94483187517C2DEAD1A" ma:contentTypeVersion="18" ma:contentTypeDescription="Create a new document." ma:contentTypeScope="" ma:versionID="fd5e48afaa6414cce79447deec1ec6ce">
  <xsd:schema xmlns:xsd="http://www.w3.org/2001/XMLSchema" xmlns:xs="http://www.w3.org/2001/XMLSchema" xmlns:p="http://schemas.microsoft.com/office/2006/metadata/properties" xmlns:ns2="86f2bde0-de06-4ed6-b416-be2574c14937" xmlns:ns3="6ac13da3-d868-4587-993b-1266753d8520" targetNamespace="http://schemas.microsoft.com/office/2006/metadata/properties" ma:root="true" ma:fieldsID="095443613aa22176e14c1988cbd6f286" ns2:_="" ns3:_="">
    <xsd:import namespace="86f2bde0-de06-4ed6-b416-be2574c14937"/>
    <xsd:import namespace="6ac13da3-d868-4587-993b-1266753d852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f2bde0-de06-4ed6-b416-be2574c149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96b0661-c3ef-4900-94c0-976dd51f4af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c13da3-d868-4587-993b-1266753d852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5262012-36d9-4b79-b8c2-643cac9de1d1}" ma:internalName="TaxCatchAll" ma:showField="CatchAllData" ma:web="6ac13da3-d868-4587-993b-1266753d85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6f2bde0-de06-4ed6-b416-be2574c14937">
      <Terms xmlns="http://schemas.microsoft.com/office/infopath/2007/PartnerControls"/>
    </lcf76f155ced4ddcb4097134ff3c332f>
    <TaxCatchAll xmlns="6ac13da3-d868-4587-993b-1266753d8520" xsi:nil="true"/>
  </documentManagement>
</p:properties>
</file>

<file path=customXml/itemProps1.xml><?xml version="1.0" encoding="utf-8"?>
<ds:datastoreItem xmlns:ds="http://schemas.openxmlformats.org/officeDocument/2006/customXml" ds:itemID="{7A132728-F692-4DE2-A7D6-61904E706585}">
  <ds:schemaRefs>
    <ds:schemaRef ds:uri="http://schemas.microsoft.com/sharepoint/v3/contenttype/forms"/>
  </ds:schemaRefs>
</ds:datastoreItem>
</file>

<file path=customXml/itemProps2.xml><?xml version="1.0" encoding="utf-8"?>
<ds:datastoreItem xmlns:ds="http://schemas.openxmlformats.org/officeDocument/2006/customXml" ds:itemID="{F9B05A24-D5CD-4424-96C6-D240D82FA8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f2bde0-de06-4ed6-b416-be2574c14937"/>
    <ds:schemaRef ds:uri="6ac13da3-d868-4587-993b-1266753d85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769E3FA-B456-41AE-8353-64DAB72F5214}">
  <ds:schemaRefs>
    <ds:schemaRef ds:uri="http://purl.org/dc/elements/1.1/"/>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purl.org/dc/terms/"/>
    <ds:schemaRef ds:uri="5ac4313b-eaf8-4c77-a419-283dd43be35e"/>
    <ds:schemaRef ds:uri="http://schemas.microsoft.com/office/2006/metadata/properties"/>
    <ds:schemaRef ds:uri="http://www.w3.org/XML/1998/namespace"/>
    <ds:schemaRef ds:uri="86f2bde0-de06-4ed6-b416-be2574c14937"/>
    <ds:schemaRef ds:uri="6ac13da3-d868-4587-993b-1266753d8520"/>
  </ds:schemaRefs>
</ds:datastoreItem>
</file>

<file path=docProps/app.xml><?xml version="1.0" encoding="utf-8"?>
<Properties xmlns="http://schemas.openxmlformats.org/officeDocument/2006/extended-properties" xmlns:vt="http://schemas.openxmlformats.org/officeDocument/2006/docPropsVTypes">
  <TotalTime>9077</TotalTime>
  <Words>2446</Words>
  <Application>Microsoft Office PowerPoint</Application>
  <PresentationFormat>Widescreen</PresentationFormat>
  <Paragraphs>362</Paragraphs>
  <Slides>30</Slides>
  <Notes>11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30</vt:i4>
      </vt:variant>
    </vt:vector>
  </HeadingPairs>
  <TitlesOfParts>
    <vt:vector size="44" baseType="lpstr">
      <vt:lpstr>Aptos</vt:lpstr>
      <vt:lpstr>Arial</vt:lpstr>
      <vt:lpstr>Calibri</vt:lpstr>
      <vt:lpstr>Century Gothic</vt:lpstr>
      <vt:lpstr>DIN Condensed</vt:lpstr>
      <vt:lpstr>Franklin Gothic Book</vt:lpstr>
      <vt:lpstr>Franklin Gothic Medium Cond</vt:lpstr>
      <vt:lpstr>GDS Transport</vt:lpstr>
      <vt:lpstr>SegoeUIVariable</vt:lpstr>
      <vt:lpstr>Trebuchet MS</vt:lpstr>
      <vt:lpstr>Wingdings</vt:lpstr>
      <vt:lpstr>Wingdings 3</vt:lpstr>
      <vt:lpstr>Facet</vt:lpstr>
      <vt:lpstr>Vapor Trail</vt:lpstr>
      <vt:lpstr>Welcome  </vt:lpstr>
      <vt:lpstr>PowerPoint Presentation</vt:lpstr>
      <vt:lpstr>What is Soil?</vt:lpstr>
      <vt:lpstr>Available Geo-Environmental Tools</vt:lpstr>
      <vt:lpstr>Soils Analysis Techniques – What Can We Learn?</vt:lpstr>
      <vt:lpstr>Soil Resources – Joined Up Thinking</vt:lpstr>
      <vt:lpstr>Agricultural Land Classification (ALC) Surveys – What are they?</vt:lpstr>
      <vt:lpstr>Agricultural Land Classification (ALC) Surveys – Why do we need them?</vt:lpstr>
      <vt:lpstr>Soil Resource Surveys (SRSs) – What are they? Why do we need them?</vt:lpstr>
      <vt:lpstr>Soil Management Plans (SMPs) – What are they? Why do we need them?</vt:lpstr>
      <vt:lpstr>Key Considerations</vt:lpstr>
      <vt:lpstr>WHAT IS BIODIVERSITY NET GAIN?</vt:lpstr>
      <vt:lpstr>WHY BNG?</vt:lpstr>
      <vt:lpstr>AS OF TODAY</vt:lpstr>
      <vt:lpstr>STATUTORY FRAMEWORK FOR BIODIVERSITY NET GAIN HEADLINES</vt:lpstr>
      <vt:lpstr>PowerPoint Presentation</vt:lpstr>
      <vt:lpstr>PowerPoint Presentation</vt:lpstr>
      <vt:lpstr>LANDOWNER DETAIL – STOP THE PRESS!! </vt:lpstr>
      <vt:lpstr>What is a Biodiversity Unit??</vt:lpstr>
      <vt:lpstr>THE METRIC</vt:lpstr>
      <vt:lpstr>The Metric Multipliers</vt:lpstr>
      <vt:lpstr>The Trading Rules – LIKE FOR LIKE OR BETTER</vt:lpstr>
      <vt:lpstr>TRADE OR NOT TO TRADE??</vt:lpstr>
      <vt:lpstr>PowerPoint Presentation</vt:lpstr>
      <vt:lpstr>PowerPoint Presentation</vt:lpstr>
      <vt:lpstr>PowerPoint Presentation</vt:lpstr>
      <vt:lpstr>So What Does All This Mean?</vt:lpstr>
      <vt:lpstr>BNG &amp; Land Values</vt:lpstr>
      <vt:lpstr>Any Questions?</vt:lpstr>
      <vt:lpstr>Next event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Lauren Manning BSc(Hons) MIEnvSc M.I. Soil Sci</cp:lastModifiedBy>
  <cp:revision>142</cp:revision>
  <cp:lastPrinted>2023-11-22T09:01:07Z</cp:lastPrinted>
  <dcterms:created xsi:type="dcterms:W3CDTF">2020-03-02T16:31:23Z</dcterms:created>
  <dcterms:modified xsi:type="dcterms:W3CDTF">2024-03-23T07:53:26Z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0x01010066DFAD67E151C94483187517C2DEAD1A</vt:lpwstr>
  </property>
</Properties>
</file>