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53.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94" r:id="rId3"/>
    <p:sldMasterId id="2147483702" r:id="rId4"/>
  </p:sldMasterIdLst>
  <p:notesMasterIdLst>
    <p:notesMasterId r:id="rId24"/>
  </p:notesMasterIdLst>
  <p:sldIdLst>
    <p:sldId id="724" r:id="rId5"/>
    <p:sldId id="781" r:id="rId6"/>
    <p:sldId id="431" r:id="rId7"/>
    <p:sldId id="588" r:id="rId8"/>
    <p:sldId id="419" r:id="rId9"/>
    <p:sldId id="612" r:id="rId10"/>
    <p:sldId id="610" r:id="rId11"/>
    <p:sldId id="782" r:id="rId12"/>
    <p:sldId id="595" r:id="rId13"/>
    <p:sldId id="593" r:id="rId14"/>
    <p:sldId id="426" r:id="rId15"/>
    <p:sldId id="783" r:id="rId16"/>
    <p:sldId id="799" r:id="rId17"/>
    <p:sldId id="801" r:id="rId18"/>
    <p:sldId id="784" r:id="rId19"/>
    <p:sldId id="802" r:id="rId20"/>
    <p:sldId id="804" r:id="rId21"/>
    <p:sldId id="805" r:id="rId22"/>
    <p:sldId id="80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6" d="100"/>
          <a:sy n="76" d="100"/>
        </p:scale>
        <p:origin x="26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E108-5D5A-4AB0-A024-B8C11BDFD4E5}" type="datetimeFigureOut">
              <a:rPr lang="en-GB" smtClean="0"/>
              <a:t>04/12/2024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647639-5713-4835-8082-996902A11359}" type="slidenum">
              <a:rPr lang="en-GB" smtClean="0"/>
              <a:t>‹#›</a:t>
            </a:fld>
            <a:endParaRPr lang="en-GB"/>
          </a:p>
        </p:txBody>
      </p:sp>
    </p:spTree>
    <p:extLst>
      <p:ext uri="{BB962C8B-B14F-4D97-AF65-F5344CB8AC3E}">
        <p14:creationId xmlns:p14="http://schemas.microsoft.com/office/powerpoint/2010/main" val="4081482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2F1ED0-8C04-4D9E-BF39-F5D06BD78B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347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kern="100" dirty="0">
                <a:effectLst/>
                <a:latin typeface="Calibri" panose="020F0502020204030204" pitchFamily="34" charset="0"/>
                <a:ea typeface="Calibri" panose="020F0502020204030204" pitchFamily="34" charset="0"/>
                <a:cs typeface="Times New Roman" panose="02020603050405020304" pitchFamily="18" charset="0"/>
              </a:rPr>
              <a:t>Although demand for labour has weakened, as we’ve talked about for a good while now, we have seen a fall in the economic activity rate since the pandemic which has remained persistent for a number of years now.  Indeed, on the latest reading from the ONS the number of economically active (either in a job or looking for one) fell again to 78%.</a:t>
            </a:r>
          </a:p>
          <a:p>
            <a:pPr>
              <a:lnSpc>
                <a:spcPct val="115000"/>
              </a:lnSpc>
              <a:spcAft>
                <a:spcPts val="1000"/>
              </a:spcAft>
            </a:pPr>
            <a:r>
              <a:rPr lang="en-GB" kern="100" dirty="0">
                <a:latin typeface="Calibri" panose="020F0502020204030204" pitchFamily="34" charset="0"/>
                <a:ea typeface="Calibri" panose="020F0502020204030204" pitchFamily="34" charset="0"/>
                <a:cs typeface="Times New Roman" panose="02020603050405020304" pitchFamily="18" charset="0"/>
              </a:rPr>
              <a:t>As you can see by this chart, by far the largest driver of that fall in activity has been sickness in the purple and that hasn’t come down.  On the other side of the line, ‘looking after home and family’ has become less of a driver of economic inactivity due to much greater working from home.</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E53B0-EFB7-4B0E-B012-E676534541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2382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5000"/>
              </a:lnSpc>
              <a:spcAft>
                <a:spcPts val="1200"/>
              </a:spcAft>
            </a:pPr>
            <a:r>
              <a:rPr lang="en-GB" dirty="0">
                <a:effectLst/>
                <a:ea typeface="Calibri" panose="020F0502020204030204" pitchFamily="34" charset="0"/>
                <a:cs typeface="Calibri" panose="020F0502020204030204" pitchFamily="34" charset="0"/>
              </a:rPr>
              <a:t>Largely due to th</a:t>
            </a:r>
            <a:r>
              <a:rPr lang="en-GB" dirty="0">
                <a:ea typeface="Calibri" panose="020F0502020204030204" pitchFamily="34" charset="0"/>
                <a:cs typeface="Calibri" panose="020F0502020204030204" pitchFamily="34" charset="0"/>
              </a:rPr>
              <a:t>e reasons we’ve just discussed, we expect the rate of unemployment to remain relatively flat over our forecast period, picking up slightly from the current 4% to 4.4% in three years time.</a:t>
            </a:r>
          </a:p>
          <a:p>
            <a:pPr>
              <a:lnSpc>
                <a:spcPct val="125000"/>
              </a:lnSpc>
              <a:spcAft>
                <a:spcPts val="1200"/>
              </a:spcAft>
            </a:pPr>
            <a:r>
              <a:rPr lang="en-GB" dirty="0">
                <a:effectLst/>
                <a:ea typeface="Calibri" panose="020F0502020204030204" pitchFamily="34" charset="0"/>
                <a:cs typeface="Calibri" panose="020F0502020204030204" pitchFamily="34" charset="0"/>
              </a:rPr>
              <a:t>However, of all of our forecasts this one is subject to more uncertainty on both the upside and downside.  </a:t>
            </a:r>
            <a:r>
              <a:rPr lang="en-GB" dirty="0">
                <a:ea typeface="Calibri" panose="020F0502020204030204" pitchFamily="34" charset="0"/>
                <a:cs typeface="Calibri" panose="020F0502020204030204" pitchFamily="34" charset="0"/>
              </a:rPr>
              <a:t>It could be the case that greater certainty around fiscal measures gives confidence which could see unemployment rise by less.  However, it could also be the case that increased costs for employers from the Budget see firms cut back on employment plans and this is something that we are monitoring very closely and always very keen to hear your thoughts 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E53B0-EFB7-4B0E-B012-E676534541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706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E53B0-EFB7-4B0E-B012-E676534541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793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Sources: Barclays, Citigroup, ONS, YouGov and Bank calculations.</a:t>
            </a:r>
          </a:p>
          <a:p>
            <a:pPr>
              <a:lnSpc>
                <a:spcPct val="115000"/>
              </a:lnSpc>
              <a:spcAft>
                <a:spcPts val="10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 Wage equation based on Yellen (2017). Pay growth is Bank staff’s estimate of underlying pay growth between January 2020 and March 2022 and the ONS measure of private sector regular AWE growth otherwise. Short-term inflation expectations are based on the Barclays Basix Index and the YouGov/Citigroup one year ahead measure of household inflation expectations and projected forward based on a Bayesian VAR estimation. Slack is based on the MPC’s estimates, informed by the vacancies to unemployment ratio. Productivity growth is based on long-run market sector productivity growth per head. </a:t>
            </a:r>
            <a:r>
              <a:rPr lang="en-GB" sz="1800" kern="100">
                <a:effectLst/>
                <a:latin typeface="Calibri" panose="020F0502020204030204" pitchFamily="34" charset="0"/>
                <a:ea typeface="Calibri" panose="020F0502020204030204" pitchFamily="34" charset="0"/>
                <a:cs typeface="Times New Roman" panose="02020603050405020304" pitchFamily="18" charset="0"/>
              </a:rPr>
              <a:t>The final data point is 2024 Q2.</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E53B0-EFB7-4B0E-B012-E676534541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7283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E53B0-EFB7-4B0E-B012-E676534541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8334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Calibri" panose="020F0502020204030204" pitchFamily="34" charset="0"/>
              </a:rPr>
              <a:t>(a) The ‘other Budget effects’ bars account for the effects of the rise in the cap on single bus fares, the rise in vehicle excise duty, the introduction of VAT on private school fees and Bank staff’s estimates for the CPI impact of the change in employer NICs. The ‘fuel duty’ bars account for the extension of the freeze and the 5p cut to fuel duty rates, followed by the assumption that the 5p cut will expire and fuel duty will rise in line with RPI from 2026 Q2. </a:t>
            </a:r>
            <a:r>
              <a:rPr lang="en-GB" sz="1800">
                <a:effectLst/>
                <a:latin typeface="Arial" panose="020B0604020202020204" pitchFamily="34" charset="0"/>
                <a:ea typeface="Calibri" panose="020F0502020204030204" pitchFamily="34" charset="0"/>
                <a:cs typeface="Calibri" panose="020F0502020204030204" pitchFamily="34" charset="0"/>
              </a:rPr>
              <a:t>The ‘spare capacity’ bars capture the impact on inflation of changes to excess supply as a result of fiscal policy.</a:t>
            </a:r>
            <a:endParaRPr lang="en-GB" sz="1800" dirty="0">
              <a:effectLst/>
              <a:latin typeface="Arial" panose="020B060402020202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E53B0-EFB7-4B0E-B012-E676534541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266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5000"/>
              </a:lnSpc>
              <a:spcAft>
                <a:spcPts val="1200"/>
              </a:spcAft>
            </a:pPr>
            <a:r>
              <a:rPr lang="en-GB" sz="1800" dirty="0">
                <a:effectLst/>
                <a:latin typeface="Arial" panose="020B0604020202020204" pitchFamily="34" charset="0"/>
                <a:ea typeface="Calibri" panose="020F0502020204030204" pitchFamily="34" charset="0"/>
                <a:cs typeface="Calibri" panose="020F0502020204030204" pitchFamily="34" charset="0"/>
              </a:rPr>
              <a:t>Sources: Bloomberg Finance L.P., Department for Energy Security and Net Zero, ONS and Bank calculations.</a:t>
            </a:r>
            <a:br>
              <a:rPr lang="en-GB" sz="1800" dirty="0">
                <a:effectLst/>
                <a:latin typeface="Arial" panose="020B0604020202020204" pitchFamily="34" charset="0"/>
                <a:ea typeface="Calibri" panose="020F0502020204030204" pitchFamily="34" charset="0"/>
                <a:cs typeface="Calibri" panose="020F0502020204030204" pitchFamily="34" charset="0"/>
              </a:rPr>
            </a:br>
            <a:br>
              <a:rPr lang="en-GB" sz="1800" dirty="0">
                <a:effectLst/>
                <a:latin typeface="Arial" panose="020B0604020202020204" pitchFamily="34" charset="0"/>
                <a:ea typeface="Calibri" panose="020F0502020204030204" pitchFamily="34" charset="0"/>
                <a:cs typeface="Calibri" panose="020F0502020204030204" pitchFamily="34" charset="0"/>
              </a:rPr>
            </a:br>
            <a:r>
              <a:rPr lang="en-GB" sz="1800" dirty="0">
                <a:effectLst/>
                <a:latin typeface="Arial" panose="020B0604020202020204" pitchFamily="34" charset="0"/>
                <a:ea typeface="Calibri" panose="020F0502020204030204" pitchFamily="34" charset="0"/>
                <a:cs typeface="Calibri" panose="020F0502020204030204" pitchFamily="34" charset="0"/>
              </a:rPr>
              <a:t>(a) Figures in parentheses are CPI basket weights in 2024. Data to September 2024. Component-level Bank staff projections from October 2024 to March 2025. The food component is defined as food and non-alcoholic beverages. Fuels and lubricants estimates use Department for Energy Security and Net Zero petrol price data for October 2024 and are then based on the sterling oil futures curve.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E53B0-EFB7-4B0E-B012-E676534541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4228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1200"/>
              </a:spcAft>
              <a:buClrTx/>
              <a:buSzTx/>
              <a:buFontTx/>
              <a:buNone/>
              <a:tabLst/>
              <a:defRPr/>
            </a:pPr>
            <a:r>
              <a:rPr lang="en-GB" sz="1800" dirty="0">
                <a:effectLst/>
                <a:latin typeface="Arial" panose="020B0604020202020204" pitchFamily="34" charset="0"/>
                <a:ea typeface="Calibri" panose="020F0502020204030204" pitchFamily="34" charset="0"/>
                <a:cs typeface="Calibri" panose="020F0502020204030204" pitchFamily="34" charset="0"/>
              </a:rPr>
              <a:t>The fan chart depicts the probability of various future outcomes for CPI inflation and begins in 2024 Q4. It has been conditioned on Bank Rate following a path implied by market yields, but allows the Committee’s judgement on the risks around the other conditioning assumptions set out in Section 1.1, including wholesale energy prices, to affect the calibration of the fan chart skew. If economic circumstances identical to today’s were to prevail on 100 occasions, the MPC’s judgement is that inflation in any particular quarter would lie within the darkest central band on only 30 of those occasions. The fan chart is constructed so that outturns of inflation are also expected to lie within each pair of the lighter orange areas on 30 occasions. In any particular quarter of the forecast period, inflation is therefore expected to lie somewhere within the fans on 90 out of 100 occasions. And on the remaining 10 out of 100 occasions inflation can fall anywhere outside the orange area of the fan chart. Over the forecast period, this has been depicted by the grey background. See the Box on pages 48–49 of the May 2002 Inflation Report for a fuller description of the fan chart and what it represents.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E53B0-EFB7-4B0E-B012-E676534541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255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2F1ED0-8C04-4D9E-BF39-F5D06BD78B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768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wanted to start with the main headlines before we go on to cover them in more depth.</a:t>
            </a:r>
          </a:p>
          <a:p>
            <a:endParaRPr lang="en-GB" dirty="0"/>
          </a:p>
          <a:p>
            <a:r>
              <a:rPr lang="en-GB" dirty="0"/>
              <a:t>Firstly, as I’m sure you’ll all know, we cut rates on Thursday by 0.25% to 4.75%.  Interestingly, the vote this time was 8-1.  We kept rates on hold in September at 5% and again the vote to do so was 8-1, so most of the committee have moved in tandem.  We’ll explain why in the coming slides.</a:t>
            </a:r>
          </a:p>
          <a:p>
            <a:endParaRPr lang="en-GB" dirty="0"/>
          </a:p>
          <a:p>
            <a:r>
              <a:rPr lang="en-GB" dirty="0"/>
              <a:t>Inflation came in at 1.7% in the most recent reading, but we expect it to pick up from there – Mauricio will explain more on that.</a:t>
            </a:r>
          </a:p>
          <a:p>
            <a:endParaRPr lang="en-GB" dirty="0"/>
          </a:p>
          <a:p>
            <a:r>
              <a:rPr lang="en-GB" dirty="0"/>
              <a:t>The labour market is certainly showing signs of cooling, although it’s still tight by historical standards.  I’ll cover that and Mauricio will talk about pay growth, which is showing signs of moderating.</a:t>
            </a:r>
          </a:p>
          <a:p>
            <a:endParaRPr lang="en-GB" dirty="0"/>
          </a:p>
          <a:p>
            <a:r>
              <a:rPr lang="en-GB" dirty="0"/>
              <a:t>Finally, we’ve upgraded our growth outlook for next year after the Budget, although as we’ll explain, that will also have a bearing on inflation and the labour market.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6AD24-FC93-409E-BBA0-CC4A149397C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792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E53B0-EFB7-4B0E-B012-E676534541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210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kern="100" dirty="0">
                <a:effectLst/>
                <a:latin typeface="Calibri" panose="020F0502020204030204" pitchFamily="34" charset="0"/>
                <a:ea typeface="Calibri" panose="020F0502020204030204" pitchFamily="34" charset="0"/>
                <a:cs typeface="Times New Roman" panose="02020603050405020304" pitchFamily="18" charset="0"/>
              </a:rPr>
              <a:t>Growth has been weaker than we forecast at the time of the August report.  Q2 growth came in at 0.5% and we expect growth to slow to 0.2% in Q3 and 0.3% in Q4.</a:t>
            </a:r>
          </a:p>
          <a:p>
            <a:pPr>
              <a:lnSpc>
                <a:spcPct val="115000"/>
              </a:lnSpc>
              <a:spcAft>
                <a:spcPts val="1000"/>
              </a:spcAft>
            </a:pPr>
            <a:r>
              <a:rPr lang="en-GB" kern="100" dirty="0">
                <a:latin typeface="Calibri" panose="020F0502020204030204" pitchFamily="34" charset="0"/>
                <a:ea typeface="Calibri" panose="020F0502020204030204" pitchFamily="34" charset="0"/>
                <a:cs typeface="Times New Roman" panose="02020603050405020304" pitchFamily="18" charset="0"/>
              </a:rPr>
              <a:t>Our contacts across the country report that although the August rate cut improved business sentiment, the uncertainty in the lead up to the Budget affected confidence and could have contributed to weaker activity in the near term.</a:t>
            </a:r>
          </a:p>
          <a:p>
            <a:pPr>
              <a:lnSpc>
                <a:spcPct val="115000"/>
              </a:lnSpc>
              <a:spcAft>
                <a:spcPts val="1000"/>
              </a:spcAft>
            </a:pPr>
            <a:r>
              <a:rPr lang="en-GB" kern="100" dirty="0">
                <a:latin typeface="Calibri" panose="020F0502020204030204" pitchFamily="34" charset="0"/>
                <a:ea typeface="Calibri" panose="020F0502020204030204" pitchFamily="34" charset="0"/>
                <a:cs typeface="Times New Roman" panose="02020603050405020304" pitchFamily="18" charset="0"/>
              </a:rPr>
              <a:t>Going into Q4, we expect government expenditure and consumption to drive growth and recent retail sales figures have been slightly ahead of expectation.</a:t>
            </a:r>
          </a:p>
          <a:p>
            <a:pPr>
              <a:lnSpc>
                <a:spcPct val="115000"/>
              </a:lnSpc>
              <a:spcAft>
                <a:spcPts val="1000"/>
              </a:spcAft>
            </a:pP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E53B0-EFB7-4B0E-B012-E676534541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201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dirty="0">
                <a:latin typeface="Arial" panose="020B0604020202020204" pitchFamily="34" charset="0"/>
                <a:ea typeface="Calibri" panose="020F0502020204030204" pitchFamily="34" charset="0"/>
                <a:cs typeface="Arial" panose="020B0604020202020204" pitchFamily="34" charset="0"/>
              </a:rPr>
              <a:t>In terms of how that growth is expected to move over our forecast period, we expect GDP growth to be 0.75% higher next year as the Budget initially boosts growth through looser fiscal policy in the short term, before that becomes fiscal tightening from 2026 which coupled with our own restrictive monetary policy stance will mean that our GDP growth forecasts are slightly lower from that point.</a:t>
            </a:r>
          </a:p>
          <a:p>
            <a:pPr marL="0" marR="0" lvl="0" indent="0" algn="l" defTabSz="914400" rtl="0" eaLnBrk="1" fontAlgn="auto" latinLnBrk="0" hangingPunct="1">
              <a:lnSpc>
                <a:spcPct val="115000"/>
              </a:lnSpc>
              <a:spcBef>
                <a:spcPts val="0"/>
              </a:spcBef>
              <a:spcAft>
                <a:spcPts val="1000"/>
              </a:spcAft>
              <a:buClrTx/>
              <a:buSzTx/>
              <a:buFontTx/>
              <a:buNone/>
              <a:tabLst/>
              <a:defRPr/>
            </a:pPr>
            <a:r>
              <a:rPr lang="en-GB" dirty="0">
                <a:latin typeface="Arial" panose="020B0604020202020204" pitchFamily="34" charset="0"/>
                <a:ea typeface="Calibri" panose="020F0502020204030204" pitchFamily="34" charset="0"/>
                <a:cs typeface="Arial" panose="020B0604020202020204" pitchFamily="34" charset="0"/>
              </a:rPr>
              <a:t>Next year, we expect GDP growth of 1.7% before that falls back to just over 1% in 2026 and around 1.4% in 2027.</a:t>
            </a:r>
            <a:endParaRPr lang="en-GB"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E53B0-EFB7-4B0E-B012-E676534541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969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1200"/>
              </a:spcAft>
              <a:buClrTx/>
              <a:buSzTx/>
              <a:buFontTx/>
              <a:buNone/>
              <a:tabLst/>
              <a:defRPr/>
            </a:pPr>
            <a:r>
              <a:rPr lang="en-GB" dirty="0">
                <a:latin typeface="Arial" panose="020B0604020202020204" pitchFamily="34" charset="0"/>
                <a:cs typeface="Arial" panose="020B0604020202020204" pitchFamily="34" charset="0"/>
              </a:rPr>
              <a:t>We’ve gone through a series of economic shocks in recent years, which might also have increased the level of precautionary saving from households – in other words, holding money back for a rainy day.</a:t>
            </a:r>
          </a:p>
          <a:p>
            <a:pPr marL="0" marR="0" lvl="0" indent="0" algn="l" defTabSz="914400" rtl="0" eaLnBrk="1" fontAlgn="auto" latinLnBrk="0" hangingPunct="1">
              <a:lnSpc>
                <a:spcPct val="125000"/>
              </a:lnSpc>
              <a:spcBef>
                <a:spcPts val="0"/>
              </a:spcBef>
              <a:spcAft>
                <a:spcPts val="1200"/>
              </a:spcAft>
              <a:buClrTx/>
              <a:buSzTx/>
              <a:buFontTx/>
              <a:buNone/>
              <a:tabLst/>
              <a:defRPr/>
            </a:pPr>
            <a:r>
              <a:rPr lang="en-GB" dirty="0" err="1">
                <a:latin typeface="Arial" panose="020B0604020202020204" pitchFamily="34" charset="0"/>
                <a:cs typeface="Arial" panose="020B0604020202020204" pitchFamily="34" charset="0"/>
              </a:rPr>
              <a:t>Offical</a:t>
            </a:r>
            <a:r>
              <a:rPr lang="en-GB" dirty="0">
                <a:latin typeface="Arial" panose="020B0604020202020204" pitchFamily="34" charset="0"/>
                <a:cs typeface="Arial" panose="020B0604020202020204" pitchFamily="34" charset="0"/>
              </a:rPr>
              <a:t> data on consumer confidence around major purchases remains low and this graph shows a recent Bank survey of consumers.</a:t>
            </a:r>
          </a:p>
          <a:p>
            <a:pPr marL="0" marR="0" lvl="0" indent="0" algn="l" defTabSz="914400" rtl="0" eaLnBrk="1" fontAlgn="auto" latinLnBrk="0" hangingPunct="1">
              <a:lnSpc>
                <a:spcPct val="125000"/>
              </a:lnSpc>
              <a:spcBef>
                <a:spcPts val="0"/>
              </a:spcBef>
              <a:spcAft>
                <a:spcPts val="1200"/>
              </a:spcAft>
              <a:buClrTx/>
              <a:buSzTx/>
              <a:buFontTx/>
              <a:buNone/>
              <a:tabLst/>
              <a:defRPr/>
            </a:pPr>
            <a:r>
              <a:rPr lang="en-GB" dirty="0">
                <a:latin typeface="Arial" panose="020B0604020202020204" pitchFamily="34" charset="0"/>
                <a:cs typeface="Arial" panose="020B0604020202020204" pitchFamily="34" charset="0"/>
              </a:rPr>
              <a:t>It shows that other than for the 7% who have increased savings by a lot, the other 93% of respondents don’t’ think that now is a good time to make a major purchase, which as you might expect becomes more pronounced for those that have needed to run down savings in the past year.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E53B0-EFB7-4B0E-B012-E676534541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8873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1200"/>
              </a:spcAft>
              <a:buClrTx/>
              <a:buSzTx/>
              <a:buFontTx/>
              <a:buNone/>
              <a:tabLst/>
              <a:defRPr/>
            </a:pPr>
            <a:r>
              <a:rPr lang="en-GB" dirty="0"/>
              <a:t>Around 2/3rds of all mortgages in the UK are on 5 year fixed deals.  That means that many households that took out fixed rate mortgages before we started increasing rates in late 2021 are still to face an increase in mortgage costs.  Around 800,000 mortgages on a rate of below 3% are due to be refinanced on average each year to 2027.</a:t>
            </a:r>
          </a:p>
          <a:p>
            <a:pPr marL="0" marR="0" lvl="0" indent="0" algn="l" defTabSz="914400" rtl="0" eaLnBrk="1" fontAlgn="auto" latinLnBrk="0" hangingPunct="1">
              <a:lnSpc>
                <a:spcPct val="125000"/>
              </a:lnSpc>
              <a:spcBef>
                <a:spcPts val="0"/>
              </a:spcBef>
              <a:spcAft>
                <a:spcPts val="1200"/>
              </a:spcAft>
              <a:buClrTx/>
              <a:buSzTx/>
              <a:buFontTx/>
              <a:buNone/>
              <a:tabLst/>
              <a:defRPr/>
            </a:pPr>
            <a:r>
              <a:rPr lang="en-GB" dirty="0"/>
              <a:t>Some of those households will have adjusted their saving and consumption as a result of those higher rates.  Our survey showed that those households that have already experienced higher mortgage costs have cut consumption by 60% of the increased costs in payment.  So in other words, if costs have gone up by £100 a month, they have cut consumption by £60.</a:t>
            </a:r>
          </a:p>
          <a:p>
            <a:pPr marL="0" marR="0" lvl="0" indent="0" algn="l" defTabSz="914400" rtl="0" eaLnBrk="1" fontAlgn="auto" latinLnBrk="0" hangingPunct="1">
              <a:lnSpc>
                <a:spcPct val="125000"/>
              </a:lnSpc>
              <a:spcBef>
                <a:spcPts val="0"/>
              </a:spcBef>
              <a:spcAft>
                <a:spcPts val="1200"/>
              </a:spcAft>
              <a:buClrTx/>
              <a:buSzTx/>
              <a:buFontTx/>
              <a:buNone/>
              <a:tabLst/>
              <a:defRPr/>
            </a:pPr>
            <a:r>
              <a:rPr lang="en-GB" dirty="0"/>
              <a:t>And those that are anticipating higher mortgage costs have already cut consumption by 30% of that extra cost.  So taken together, you can see the effect that higher mortgage rates have had on consumption.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E53B0-EFB7-4B0E-B012-E676534541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1612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E53B0-EFB7-4B0E-B012-E676534541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3967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kern="100" dirty="0">
                <a:effectLst/>
                <a:latin typeface="Calibri" panose="020F0502020204030204" pitchFamily="34" charset="0"/>
                <a:ea typeface="Calibri" panose="020F0502020204030204" pitchFamily="34" charset="0"/>
                <a:cs typeface="Times New Roman" panose="02020603050405020304" pitchFamily="18" charset="0"/>
              </a:rPr>
              <a:t>This graph shows the vacancies to unemployment ratio, which is a key measure of labour market tightness.  As you can the ratio has fallen back since the start of 2024 and is now roughly at it’s 2019 level, although that is still tight by historical standards.</a:t>
            </a:r>
          </a:p>
          <a:p>
            <a:pPr>
              <a:lnSpc>
                <a:spcPct val="115000"/>
              </a:lnSpc>
              <a:spcAft>
                <a:spcPts val="1000"/>
              </a:spcAft>
            </a:pPr>
            <a:r>
              <a:rPr lang="en-GB" kern="100" dirty="0">
                <a:latin typeface="Calibri" panose="020F0502020204030204" pitchFamily="34" charset="0"/>
                <a:ea typeface="Calibri" panose="020F0502020204030204" pitchFamily="34" charset="0"/>
                <a:cs typeface="Times New Roman" panose="02020603050405020304" pitchFamily="18" charset="0"/>
              </a:rPr>
              <a:t>Data suggests that the rate of decline in vacancies has slowed more lately and of course, there are still labour supply challenges which I’ll cover in a coming slide which still mean that recruitment is difficult for a number of contacts.  That comes from both high inactivity levels but also the fact that the number of workers that said that they would like to work more hours in their current role remains much lower than historical averages.</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E53B0-EFB7-4B0E-B012-E676534541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230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Dark Blue Cover">
    <p:bg>
      <p:bgPr>
        <a:solidFill>
          <a:srgbClr val="12273F"/>
        </a:solidFill>
        <a:effectLst/>
      </p:bgPr>
    </p:bg>
    <p:spTree>
      <p:nvGrpSpPr>
        <p:cNvPr id="1" name=""/>
        <p:cNvGrpSpPr/>
        <p:nvPr/>
      </p:nvGrpSpPr>
      <p:grpSpPr>
        <a:xfrm>
          <a:off x="0" y="0"/>
          <a:ext cx="0" cy="0"/>
          <a:chOff x="0" y="0"/>
          <a:chExt cx="0" cy="0"/>
        </a:xfrm>
      </p:grpSpPr>
      <p:pic>
        <p:nvPicPr>
          <p:cNvPr id="3" name="Picture 2"/>
          <p:cNvPicPr>
            <a:picLocks/>
          </p:cNvPicPr>
          <p:nvPr userDrawn="1"/>
        </p:nvPicPr>
        <p:blipFill rotWithShape="1">
          <a:blip r:embed="rId2" cstate="print">
            <a:extLst>
              <a:ext uri="{28A0092B-C50C-407E-A947-70E740481C1C}">
                <a14:useLocalDpi xmlns:a14="http://schemas.microsoft.com/office/drawing/2010/main" val="0"/>
              </a:ext>
            </a:extLst>
          </a:blip>
          <a:srcRect l="46657" r="9040"/>
          <a:stretch/>
        </p:blipFill>
        <p:spPr>
          <a:xfrm>
            <a:off x="7623174" y="0"/>
            <a:ext cx="4559808" cy="6861600"/>
          </a:xfrm>
          <a:prstGeom prst="rect">
            <a:avLst/>
          </a:prstGeom>
        </p:spPr>
      </p:pic>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3493405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endParaRPr lang="en-GB" dirty="0"/>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2392053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endParaRPr lang="en-GB" dirty="0"/>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3699534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endParaRPr lang="en-GB" dirty="0"/>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3968534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6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endParaRPr lang="en-GB" dirty="0"/>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3516442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7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endParaRPr lang="en-GB" dirty="0"/>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1334168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fld id="{67CE3525-7B5F-4AB4-BA42-1E254310FAD4}" type="datetime6">
              <a:rPr lang="en-US" smtClean="0"/>
              <a:t>December 24</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468000" y="1752600"/>
            <a:ext cx="11268643"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190544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fld id="{7F3762F8-E826-412C-B9A7-AEC3AF5866B9}" type="datetime6">
              <a:rPr lang="en-US" smtClean="0"/>
              <a:t>December 24</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able Placeholder 8"/>
          <p:cNvSpPr>
            <a:spLocks noGrp="1"/>
          </p:cNvSpPr>
          <p:nvPr>
            <p:ph type="tbl" sz="quarter" idx="13"/>
          </p:nvPr>
        </p:nvSpPr>
        <p:spPr>
          <a:xfrm>
            <a:off x="468000" y="1752283"/>
            <a:ext cx="11277600" cy="4629466"/>
          </a:xfrm>
          <a:prstGeom prst="rect">
            <a:avLst/>
          </a:prstGeom>
        </p:spPr>
        <p:txBody>
          <a:bodyPr/>
          <a:lstStyle/>
          <a:p>
            <a:r>
              <a:rPr lang="en-US"/>
              <a:t>Click icon to add table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561839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mall imag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fld id="{A2C75501-A044-460C-A7B8-B74FE164FEE7}" type="datetime6">
              <a:rPr lang="en-US" smtClean="0"/>
              <a:t>December 24</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3051175" y="1752600"/>
            <a:ext cx="8681721"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12" name="Picture Placeholder 11"/>
          <p:cNvSpPr>
            <a:spLocks noGrp="1" noChangeAspect="1"/>
          </p:cNvSpPr>
          <p:nvPr>
            <p:ph type="pic" sz="quarter" idx="14"/>
          </p:nvPr>
        </p:nvSpPr>
        <p:spPr>
          <a:xfrm>
            <a:off x="468000" y="1752600"/>
            <a:ext cx="2131200" cy="4629150"/>
          </a:xfrm>
          <a:prstGeom prst="rect">
            <a:avLst/>
          </a:prstGeom>
        </p:spPr>
        <p:txBody>
          <a:bodyPr/>
          <a:lstStyle>
            <a:lvl1pPr>
              <a:defRPr sz="18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37265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dium imag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fld id="{7E39047A-64EF-460E-8DB4-E5282CB70A02}" type="datetime6">
              <a:rPr lang="en-US" smtClean="0"/>
              <a:t>December 24</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6100024" y="1752600"/>
            <a:ext cx="5634921"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12" name="Picture Placeholder 11"/>
          <p:cNvSpPr>
            <a:spLocks noGrp="1" noChangeAspect="1"/>
          </p:cNvSpPr>
          <p:nvPr>
            <p:ph type="pic" sz="quarter" idx="14"/>
          </p:nvPr>
        </p:nvSpPr>
        <p:spPr>
          <a:xfrm>
            <a:off x="468000" y="1752600"/>
            <a:ext cx="5172146" cy="4629150"/>
          </a:xfrm>
          <a:prstGeom prst="rect">
            <a:avLst/>
          </a:prstGeom>
        </p:spPr>
        <p:txBody>
          <a:bodyPr/>
          <a:lstStyle>
            <a:lvl1pPr>
              <a:defRPr sz="18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4137434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imag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fld id="{D2ADC9FB-08D1-49A3-A4B2-F164BA737242}" type="datetime6">
              <a:rPr lang="en-US" smtClean="0"/>
              <a:t>December 24</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9154103" y="1752600"/>
            <a:ext cx="2579993"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a:t>
            </a:r>
            <a:br>
              <a:rPr lang="en-US" dirty="0"/>
            </a:br>
            <a:r>
              <a:rPr lang="en-US" dirty="0"/>
              <a:t>(Arial 20pt)</a:t>
            </a:r>
          </a:p>
          <a:p>
            <a:pPr lvl="2"/>
            <a:r>
              <a:rPr lang="en-US" dirty="0"/>
              <a:t>Bulleted slide body text (Arial 16pt)</a:t>
            </a:r>
          </a:p>
          <a:p>
            <a:pPr lvl="3"/>
            <a:r>
              <a:rPr lang="en-US" dirty="0"/>
              <a:t>Body text</a:t>
            </a:r>
            <a:br>
              <a:rPr lang="en-US" dirty="0"/>
            </a:br>
            <a:r>
              <a:rPr lang="en-US" dirty="0"/>
              <a:t>(Arial 24pt)</a:t>
            </a:r>
          </a:p>
          <a:p>
            <a:pPr lvl="4"/>
            <a:r>
              <a:rPr lang="en-US" dirty="0"/>
              <a:t>Bulleted source</a:t>
            </a:r>
            <a:br>
              <a:rPr lang="en-US" dirty="0"/>
            </a:br>
            <a:r>
              <a:rPr lang="en-US" dirty="0"/>
              <a:t>(Arial 20pt)</a:t>
            </a:r>
          </a:p>
          <a:p>
            <a:pPr lvl="5"/>
            <a:r>
              <a:rPr lang="en-US" dirty="0"/>
              <a:t>Source (Arial 16pt)</a:t>
            </a:r>
            <a:endParaRPr lang="en-GB" dirty="0"/>
          </a:p>
        </p:txBody>
      </p:sp>
      <p:sp>
        <p:nvSpPr>
          <p:cNvPr id="12" name="Picture Placeholder 11"/>
          <p:cNvSpPr>
            <a:spLocks noGrp="1" noChangeAspect="1"/>
          </p:cNvSpPr>
          <p:nvPr>
            <p:ph type="pic" sz="quarter" idx="14"/>
          </p:nvPr>
        </p:nvSpPr>
        <p:spPr>
          <a:xfrm>
            <a:off x="468000" y="1752600"/>
            <a:ext cx="8236031" cy="4629150"/>
          </a:xfrm>
          <a:prstGeom prst="rect">
            <a:avLst/>
          </a:prstGeom>
        </p:spPr>
        <p:txBody>
          <a:bodyPr/>
          <a:lstStyle>
            <a:lvl1pPr>
              <a:defRPr sz="18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566830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468000" y="1752600"/>
            <a:ext cx="11268643"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585572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and 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fld id="{59834C90-57CB-4E89-9449-B4F66A265C1D}" type="datetime6">
              <a:rPr lang="en-US" smtClean="0"/>
              <a:t>December 24</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Chart Placeholder 11"/>
          <p:cNvSpPr>
            <a:spLocks noGrp="1"/>
          </p:cNvSpPr>
          <p:nvPr>
            <p:ph type="chart" sz="quarter" idx="13"/>
          </p:nvPr>
        </p:nvSpPr>
        <p:spPr>
          <a:xfrm>
            <a:off x="468000" y="1752600"/>
            <a:ext cx="11277600" cy="4629150"/>
          </a:xfrm>
          <a:prstGeom prst="rect">
            <a:avLst/>
          </a:prstGeom>
        </p:spPr>
        <p:txBody>
          <a:bodyPr/>
          <a:lstStyle>
            <a:lvl1pPr>
              <a:defRPr sz="2000"/>
            </a:lvl1pPr>
          </a:lstStyle>
          <a:p>
            <a:r>
              <a:rPr lang="en-US"/>
              <a:t>Click icon to add chart</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93762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hart and title slide">
    <p:bg>
      <p:bgPr>
        <a:solidFill>
          <a:srgbClr val="12273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lvl1pPr>
              <a:defRPr>
                <a:solidFill>
                  <a:srgbClr val="E7E6E6"/>
                </a:solidFill>
              </a:defRPr>
            </a:lvl1pPr>
          </a:lstStyle>
          <a:p>
            <a:fld id="{3F7015C0-C8AD-42BA-8645-3173A09458FD}" type="datetime6">
              <a:rPr lang="en-US" smtClean="0"/>
              <a:t>December 24</a:t>
            </a:fld>
            <a:endParaRPr lang="en-GB" dirty="0"/>
          </a:p>
        </p:txBody>
      </p:sp>
      <p:sp>
        <p:nvSpPr>
          <p:cNvPr id="5" name="Footer Placeholder 4"/>
          <p:cNvSpPr>
            <a:spLocks noGrp="1"/>
          </p:cNvSpPr>
          <p:nvPr>
            <p:ph type="ftr" sz="quarter" idx="11"/>
          </p:nvPr>
        </p:nvSpPr>
        <p:spPr>
          <a:xfrm>
            <a:off x="3051174" y="6381751"/>
            <a:ext cx="6096001" cy="382270"/>
          </a:xfrm>
        </p:spPr>
        <p:txBody>
          <a:bodyPr/>
          <a:lstStyle>
            <a:lvl1pPr>
              <a:defRPr>
                <a:solidFill>
                  <a:srgbClr val="E7E6E6"/>
                </a:solidFill>
              </a:defRPr>
            </a:lvl1p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lvl1pPr>
              <a:defRPr>
                <a:solidFill>
                  <a:srgbClr val="E7E6E6"/>
                </a:solidFill>
              </a:defRPr>
            </a:lvl1pPr>
          </a:lstStyle>
          <a:p>
            <a:fld id="{B0B34E4B-25F1-4D72-B319-B9B5A0ABC919}" type="slidenum">
              <a:rPr lang="en-GB" smtClean="0"/>
              <a:pPr/>
              <a:t>‹#›</a:t>
            </a:fld>
            <a:endParaRPr lang="en-GB"/>
          </a:p>
        </p:txBody>
      </p:sp>
      <p:cxnSp>
        <p:nvCxnSpPr>
          <p:cNvPr id="11" name="Straight Connector 10"/>
          <p:cNvCxnSpPr/>
          <p:nvPr userDrawn="1"/>
        </p:nvCxnSpPr>
        <p:spPr>
          <a:xfrm>
            <a:off x="455296" y="6764020"/>
            <a:ext cx="11278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hart Placeholder 11"/>
          <p:cNvSpPr>
            <a:spLocks noGrp="1"/>
          </p:cNvSpPr>
          <p:nvPr>
            <p:ph type="chart" sz="quarter" idx="13"/>
          </p:nvPr>
        </p:nvSpPr>
        <p:spPr>
          <a:xfrm>
            <a:off x="468000" y="1752600"/>
            <a:ext cx="11277600" cy="4629150"/>
          </a:xfrm>
          <a:prstGeom prst="rect">
            <a:avLst/>
          </a:prstGeom>
        </p:spPr>
        <p:txBody>
          <a:bodyPr/>
          <a:lstStyle>
            <a:lvl1pPr>
              <a:defRPr sz="2000"/>
            </a:lvl1pPr>
          </a:lstStyle>
          <a:p>
            <a:r>
              <a:rPr lang="en-US"/>
              <a:t>Click icon to add chart</a:t>
            </a:r>
            <a:endParaRPr lang="en-GB" dirty="0"/>
          </a:p>
        </p:txBody>
      </p:sp>
      <p:sp>
        <p:nvSpPr>
          <p:cNvPr id="3" name="Title 2"/>
          <p:cNvSpPr>
            <a:spLocks noGrp="1"/>
          </p:cNvSpPr>
          <p:nvPr>
            <p:ph type="title"/>
          </p:nvPr>
        </p:nvSpPr>
        <p:spPr/>
        <p:txBody>
          <a:bodyPr/>
          <a:lstStyle>
            <a:lvl1pPr>
              <a:defRPr>
                <a:solidFill>
                  <a:srgbClr val="E7E6E6"/>
                </a:solidFill>
              </a:defRPr>
            </a:lvl1pPr>
          </a:lstStyle>
          <a:p>
            <a:r>
              <a:rPr lang="en-US"/>
              <a:t>Click to edit Master title style</a:t>
            </a:r>
            <a:endParaRPr lang="en-GB" dirty="0"/>
          </a:p>
        </p:txBody>
      </p:sp>
      <p:sp>
        <p:nvSpPr>
          <p:cNvPr id="8" name="Rectangle 7"/>
          <p:cNvSpPr/>
          <p:nvPr userDrawn="1"/>
        </p:nvSpPr>
        <p:spPr>
          <a:xfrm>
            <a:off x="455296" y="0"/>
            <a:ext cx="11278800" cy="28956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6964018" y="0"/>
            <a:ext cx="2858162" cy="289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9822180" y="0"/>
            <a:ext cx="1912620" cy="289560"/>
          </a:xfrm>
          <a:prstGeom prst="rect">
            <a:avLst/>
          </a:prstGeom>
          <a:solidFill>
            <a:srgbClr val="77E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2142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fld id="{B1A8A1EB-EEBB-4E40-9C79-0F9F7C1D1B09}" type="datetime6">
              <a:rPr lang="en-US" smtClean="0"/>
              <a:t>December 24</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3"/>
          </p:nvPr>
        </p:nvSpPr>
        <p:spPr>
          <a:xfrm>
            <a:off x="468000" y="1752600"/>
            <a:ext cx="11277600" cy="4629150"/>
          </a:xfrm>
          <a:prstGeom prst="rect">
            <a:avLst/>
          </a:prstGeom>
        </p:spPr>
        <p:txBody>
          <a:bodyPr/>
          <a:lstStyle>
            <a:lvl1pPr>
              <a:defRPr sz="20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845918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fld id="{F2D6504F-378B-4C10-9263-E9C7B8983A0F}" type="datetime6">
              <a:rPr lang="en-US" smtClean="0"/>
              <a:t>December 24</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468000" y="1752600"/>
            <a:ext cx="5628000" cy="4629150"/>
          </a:xfrm>
          <a:prstGeom prst="rect">
            <a:avLst/>
          </a:prstGeom>
        </p:spPr>
        <p:txBody>
          <a:bodyPr rIns="180000"/>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12" name="Text Placeholder 12"/>
          <p:cNvSpPr>
            <a:spLocks noGrp="1"/>
          </p:cNvSpPr>
          <p:nvPr>
            <p:ph type="body" sz="quarter" idx="14" hasCustomPrompt="1"/>
          </p:nvPr>
        </p:nvSpPr>
        <p:spPr>
          <a:xfrm>
            <a:off x="6111306" y="1752600"/>
            <a:ext cx="5622790" cy="4629150"/>
          </a:xfrm>
          <a:prstGeom prst="rect">
            <a:avLst/>
          </a:prstGeom>
        </p:spPr>
        <p:txBody>
          <a:bodyPr rIns="180000"/>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891002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arrow bullete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fld id="{94950ABC-0C6A-4D41-A29A-44E4DA0A6B14}" type="datetime6">
              <a:rPr lang="en-US" smtClean="0"/>
              <a:t>December 24</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a:t>Click to edit Master title style</a:t>
            </a:r>
            <a:endParaRPr lang="en-GB" dirty="0"/>
          </a:p>
        </p:txBody>
      </p:sp>
      <p:sp>
        <p:nvSpPr>
          <p:cNvPr id="8" name="Text Placeholder 7"/>
          <p:cNvSpPr>
            <a:spLocks noGrp="1"/>
          </p:cNvSpPr>
          <p:nvPr>
            <p:ph type="body" sz="quarter" idx="16" hasCustomPrompt="1"/>
          </p:nvPr>
        </p:nvSpPr>
        <p:spPr>
          <a:xfrm>
            <a:off x="3051175" y="1752600"/>
            <a:ext cx="6096000" cy="4629150"/>
          </a:xfrm>
        </p:spPr>
        <p:txBody>
          <a:bodyPr/>
          <a:lstStyle>
            <a:lvl5pPr>
              <a:defRPr/>
            </a:lvl5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Tree>
    <p:extLst>
      <p:ext uri="{BB962C8B-B14F-4D97-AF65-F5344CB8AC3E}">
        <p14:creationId xmlns:p14="http://schemas.microsoft.com/office/powerpoint/2010/main" val="805799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ide bullete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fld id="{1BD8CC93-8461-4CAC-9B2A-DDE45A16A3F5}" type="datetime6">
              <a:rPr lang="en-US" smtClean="0"/>
              <a:t>December 24</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a:t>Click to edit Master title style</a:t>
            </a:r>
            <a:endParaRPr lang="en-GB" dirty="0"/>
          </a:p>
        </p:txBody>
      </p:sp>
      <p:sp>
        <p:nvSpPr>
          <p:cNvPr id="8" name="Text Placeholder 7"/>
          <p:cNvSpPr>
            <a:spLocks noGrp="1"/>
          </p:cNvSpPr>
          <p:nvPr>
            <p:ph type="body" sz="quarter" idx="16" hasCustomPrompt="1"/>
          </p:nvPr>
        </p:nvSpPr>
        <p:spPr>
          <a:xfrm>
            <a:off x="1524000" y="1752600"/>
            <a:ext cx="9144000" cy="4629150"/>
          </a:xfrm>
        </p:spPr>
        <p:txBody>
          <a:bodyPr/>
          <a:lstStyle>
            <a:lvl5pPr>
              <a:defRPr/>
            </a:lvl5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Tree>
    <p:extLst>
      <p:ext uri="{BB962C8B-B14F-4D97-AF65-F5344CB8AC3E}">
        <p14:creationId xmlns:p14="http://schemas.microsoft.com/office/powerpoint/2010/main" val="3757946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icons an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fld id="{3B13B595-2230-41A5-AD27-1BC588A39AC5}" type="datetime6">
              <a:rPr lang="en-US" smtClean="0"/>
              <a:t>December 24</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8"/>
          </p:nvPr>
        </p:nvSpPr>
        <p:spPr>
          <a:xfrm>
            <a:off x="468000" y="1761172"/>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13" name="Picture Placeholder 6"/>
          <p:cNvSpPr>
            <a:spLocks noGrp="1"/>
          </p:cNvSpPr>
          <p:nvPr>
            <p:ph type="pic" sz="quarter" idx="19"/>
          </p:nvPr>
        </p:nvSpPr>
        <p:spPr>
          <a:xfrm>
            <a:off x="6094696"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9" name="Text Placeholder 8"/>
          <p:cNvSpPr>
            <a:spLocks noGrp="1"/>
          </p:cNvSpPr>
          <p:nvPr>
            <p:ph type="body" sz="quarter" idx="20" hasCustomPrompt="1"/>
          </p:nvPr>
        </p:nvSpPr>
        <p:spPr>
          <a:xfrm>
            <a:off x="468000" y="2741612"/>
            <a:ext cx="5626696" cy="3640137"/>
          </a:xfrm>
        </p:spPr>
        <p:txBody>
          <a:bodyPr rIns="180000"/>
          <a:lstStyle>
            <a:lvl5pPr>
              <a:defRPr/>
            </a:lvl5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12" name="Text Placeholder 11"/>
          <p:cNvSpPr>
            <a:spLocks noGrp="1"/>
          </p:cNvSpPr>
          <p:nvPr>
            <p:ph type="body" sz="quarter" idx="21" hasCustomPrompt="1"/>
          </p:nvPr>
        </p:nvSpPr>
        <p:spPr>
          <a:xfrm>
            <a:off x="6096000" y="2741613"/>
            <a:ext cx="5638096" cy="3640137"/>
          </a:xfrm>
        </p:spPr>
        <p:txBody>
          <a:bodyPr rIns="180000"/>
          <a:lstStyle>
            <a:lvl5pPr>
              <a:defRPr/>
            </a:lvl5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Tree>
    <p:extLst>
      <p:ext uri="{BB962C8B-B14F-4D97-AF65-F5344CB8AC3E}">
        <p14:creationId xmlns:p14="http://schemas.microsoft.com/office/powerpoint/2010/main" val="619457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cons an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fld id="{032A4736-BF8F-4444-A76D-F27D5F281D47}" type="datetime6">
              <a:rPr lang="en-US" smtClean="0"/>
              <a:t>December 24</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Picture Placeholder 6"/>
          <p:cNvSpPr>
            <a:spLocks noGrp="1"/>
          </p:cNvSpPr>
          <p:nvPr>
            <p:ph type="pic" sz="quarter" idx="18"/>
          </p:nvPr>
        </p:nvSpPr>
        <p:spPr>
          <a:xfrm>
            <a:off x="1677913" y="1764000"/>
            <a:ext cx="964800" cy="964800"/>
          </a:xfrm>
          <a:prstGeom prst="rect">
            <a:avLst/>
          </a:prstGeom>
        </p:spPr>
        <p:txBody>
          <a:bodyPr/>
          <a:lstStyle>
            <a:lvl1pPr marL="0" indent="0">
              <a:buNone/>
              <a:defRPr lang="en-GB" sz="1400" dirty="0"/>
            </a:lvl1pPr>
          </a:lstStyle>
          <a:p>
            <a:r>
              <a:rPr lang="en-US"/>
              <a:t>Click icon to add picture</a:t>
            </a:r>
            <a:endParaRPr lang="en-GB" dirty="0"/>
          </a:p>
        </p:txBody>
      </p:sp>
      <p:sp>
        <p:nvSpPr>
          <p:cNvPr id="19" name="Picture Placeholder 6"/>
          <p:cNvSpPr>
            <a:spLocks noGrp="1"/>
          </p:cNvSpPr>
          <p:nvPr>
            <p:ph type="pic" sz="quarter" idx="19"/>
          </p:nvPr>
        </p:nvSpPr>
        <p:spPr>
          <a:xfrm>
            <a:off x="5624200" y="1764000"/>
            <a:ext cx="964800" cy="964800"/>
          </a:xfrm>
          <a:prstGeom prst="rect">
            <a:avLst/>
          </a:prstGeom>
        </p:spPr>
        <p:txBody>
          <a:bodyPr/>
          <a:lstStyle>
            <a:lvl1pPr marL="0" indent="0">
              <a:buNone/>
              <a:defRPr lang="en-GB" sz="1400" dirty="0"/>
            </a:lvl1pPr>
          </a:lstStyle>
          <a:p>
            <a:r>
              <a:rPr lang="en-US"/>
              <a:t>Click icon to add picture</a:t>
            </a:r>
            <a:endParaRPr lang="en-GB" dirty="0"/>
          </a:p>
        </p:txBody>
      </p:sp>
      <p:sp>
        <p:nvSpPr>
          <p:cNvPr id="20" name="Picture Placeholder 6"/>
          <p:cNvSpPr>
            <a:spLocks noGrp="1"/>
          </p:cNvSpPr>
          <p:nvPr>
            <p:ph type="pic" sz="quarter" idx="20"/>
          </p:nvPr>
        </p:nvSpPr>
        <p:spPr>
          <a:xfrm>
            <a:off x="9570488" y="1764000"/>
            <a:ext cx="964800" cy="964800"/>
          </a:xfrm>
          <a:prstGeom prst="rect">
            <a:avLst/>
          </a:prstGeom>
        </p:spPr>
        <p:txBody>
          <a:bodyPr/>
          <a:lstStyle>
            <a:lvl1pPr marL="0" indent="0">
              <a:buNone/>
              <a:defRPr lang="en-GB" sz="1400" dirty="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9" name="Text Placeholder 8"/>
          <p:cNvSpPr>
            <a:spLocks noGrp="1"/>
          </p:cNvSpPr>
          <p:nvPr>
            <p:ph type="body" sz="quarter" idx="21"/>
          </p:nvPr>
        </p:nvSpPr>
        <p:spPr>
          <a:xfrm>
            <a:off x="468313" y="2741613"/>
            <a:ext cx="338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12" name="Text Placeholder 11"/>
          <p:cNvSpPr>
            <a:spLocks noGrp="1"/>
          </p:cNvSpPr>
          <p:nvPr>
            <p:ph type="body" sz="quarter" idx="22"/>
          </p:nvPr>
        </p:nvSpPr>
        <p:spPr>
          <a:xfrm>
            <a:off x="4414600" y="2741613"/>
            <a:ext cx="338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14" name="Text Placeholder 13"/>
          <p:cNvSpPr>
            <a:spLocks noGrp="1"/>
          </p:cNvSpPr>
          <p:nvPr>
            <p:ph type="body" sz="quarter" idx="23"/>
          </p:nvPr>
        </p:nvSpPr>
        <p:spPr>
          <a:xfrm>
            <a:off x="8360888" y="2741613"/>
            <a:ext cx="338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07317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icons an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fld id="{F0E883F3-0D06-4C5C-A5FE-88B75621C227}" type="datetime6">
              <a:rPr lang="en-US" smtClean="0"/>
              <a:t>December 24</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Picture Placeholder 6"/>
          <p:cNvSpPr>
            <a:spLocks noGrp="1"/>
          </p:cNvSpPr>
          <p:nvPr>
            <p:ph type="pic" sz="quarter" idx="18"/>
          </p:nvPr>
        </p:nvSpPr>
        <p:spPr>
          <a:xfrm>
            <a:off x="1101913"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17" name="Picture Placeholder 6"/>
          <p:cNvSpPr>
            <a:spLocks noGrp="1"/>
          </p:cNvSpPr>
          <p:nvPr>
            <p:ph type="pic" sz="quarter" idx="20"/>
          </p:nvPr>
        </p:nvSpPr>
        <p:spPr>
          <a:xfrm>
            <a:off x="10144653"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18" name="Picture Placeholder 6"/>
          <p:cNvSpPr>
            <a:spLocks noGrp="1"/>
          </p:cNvSpPr>
          <p:nvPr>
            <p:ph type="pic" sz="quarter" idx="21"/>
          </p:nvPr>
        </p:nvSpPr>
        <p:spPr>
          <a:xfrm>
            <a:off x="4116160"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20" name="Picture Placeholder 6"/>
          <p:cNvSpPr>
            <a:spLocks noGrp="1"/>
          </p:cNvSpPr>
          <p:nvPr>
            <p:ph type="pic" sz="quarter" idx="22"/>
          </p:nvPr>
        </p:nvSpPr>
        <p:spPr>
          <a:xfrm>
            <a:off x="7130407"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8" name="Text Placeholder 7"/>
          <p:cNvSpPr>
            <a:spLocks noGrp="1"/>
          </p:cNvSpPr>
          <p:nvPr>
            <p:ph type="body" sz="quarter" idx="23"/>
          </p:nvPr>
        </p:nvSpPr>
        <p:spPr>
          <a:xfrm>
            <a:off x="468313" y="2741613"/>
            <a:ext cx="2232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19" name="Text Placeholder 7"/>
          <p:cNvSpPr>
            <a:spLocks noGrp="1"/>
          </p:cNvSpPr>
          <p:nvPr>
            <p:ph type="body" sz="quarter" idx="24"/>
          </p:nvPr>
        </p:nvSpPr>
        <p:spPr>
          <a:xfrm>
            <a:off x="3482560" y="2741613"/>
            <a:ext cx="2232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21" name="Text Placeholder 7"/>
          <p:cNvSpPr>
            <a:spLocks noGrp="1"/>
          </p:cNvSpPr>
          <p:nvPr>
            <p:ph type="body" sz="quarter" idx="25"/>
          </p:nvPr>
        </p:nvSpPr>
        <p:spPr>
          <a:xfrm>
            <a:off x="6496807" y="2741613"/>
            <a:ext cx="2232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22" name="Text Placeholder 7"/>
          <p:cNvSpPr>
            <a:spLocks noGrp="1"/>
          </p:cNvSpPr>
          <p:nvPr>
            <p:ph type="body" sz="quarter" idx="26"/>
          </p:nvPr>
        </p:nvSpPr>
        <p:spPr>
          <a:xfrm>
            <a:off x="9511053" y="2741613"/>
            <a:ext cx="2232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73094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ve icons an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fld id="{BE55E7B0-DA84-4B1F-88AB-47DF304FED8E}" type="datetime6">
              <a:rPr lang="en-US" smtClean="0"/>
              <a:t>December 24</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Picture Placeholder 6"/>
          <p:cNvSpPr>
            <a:spLocks noGrp="1"/>
          </p:cNvSpPr>
          <p:nvPr>
            <p:ph type="pic" sz="quarter" idx="18"/>
          </p:nvPr>
        </p:nvSpPr>
        <p:spPr>
          <a:xfrm>
            <a:off x="957913"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18" name="Picture Placeholder 6"/>
          <p:cNvSpPr>
            <a:spLocks noGrp="1"/>
          </p:cNvSpPr>
          <p:nvPr>
            <p:ph type="pic" sz="quarter" idx="19"/>
          </p:nvPr>
        </p:nvSpPr>
        <p:spPr>
          <a:xfrm>
            <a:off x="5619157"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28" name="Picture Placeholder 6"/>
          <p:cNvSpPr>
            <a:spLocks noGrp="1"/>
          </p:cNvSpPr>
          <p:nvPr>
            <p:ph type="pic" sz="quarter" idx="20"/>
          </p:nvPr>
        </p:nvSpPr>
        <p:spPr>
          <a:xfrm>
            <a:off x="10280400"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29" name="Picture Placeholder 6"/>
          <p:cNvSpPr>
            <a:spLocks noGrp="1"/>
          </p:cNvSpPr>
          <p:nvPr>
            <p:ph type="pic" sz="quarter" idx="21"/>
          </p:nvPr>
        </p:nvSpPr>
        <p:spPr>
          <a:xfrm>
            <a:off x="3288535"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30" name="Picture Placeholder 6"/>
          <p:cNvSpPr>
            <a:spLocks noGrp="1"/>
          </p:cNvSpPr>
          <p:nvPr>
            <p:ph type="pic" sz="quarter" idx="22"/>
          </p:nvPr>
        </p:nvSpPr>
        <p:spPr>
          <a:xfrm>
            <a:off x="7949779"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8" name="Text Placeholder 7"/>
          <p:cNvSpPr>
            <a:spLocks noGrp="1"/>
          </p:cNvSpPr>
          <p:nvPr>
            <p:ph type="body" sz="quarter" idx="23"/>
          </p:nvPr>
        </p:nvSpPr>
        <p:spPr>
          <a:xfrm>
            <a:off x="468313"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20" name="Text Placeholder 7"/>
          <p:cNvSpPr>
            <a:spLocks noGrp="1"/>
          </p:cNvSpPr>
          <p:nvPr>
            <p:ph type="body" sz="quarter" idx="24"/>
          </p:nvPr>
        </p:nvSpPr>
        <p:spPr>
          <a:xfrm>
            <a:off x="2798935"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21" name="Text Placeholder 7"/>
          <p:cNvSpPr>
            <a:spLocks noGrp="1"/>
          </p:cNvSpPr>
          <p:nvPr>
            <p:ph type="body" sz="quarter" idx="25"/>
          </p:nvPr>
        </p:nvSpPr>
        <p:spPr>
          <a:xfrm>
            <a:off x="5129557"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22" name="Text Placeholder 7"/>
          <p:cNvSpPr>
            <a:spLocks noGrp="1"/>
          </p:cNvSpPr>
          <p:nvPr>
            <p:ph type="body" sz="quarter" idx="26"/>
          </p:nvPr>
        </p:nvSpPr>
        <p:spPr>
          <a:xfrm>
            <a:off x="7460179"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23" name="Text Placeholder 7"/>
          <p:cNvSpPr>
            <a:spLocks noGrp="1"/>
          </p:cNvSpPr>
          <p:nvPr>
            <p:ph type="body" sz="quarter" idx="27"/>
          </p:nvPr>
        </p:nvSpPr>
        <p:spPr>
          <a:xfrm>
            <a:off x="9790800"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529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and 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3"/>
          </p:nvPr>
        </p:nvSpPr>
        <p:spPr>
          <a:xfrm>
            <a:off x="468000" y="1752600"/>
            <a:ext cx="11277600" cy="4629150"/>
          </a:xfrm>
          <a:prstGeom prst="rect">
            <a:avLst/>
          </a:prstGeom>
        </p:spPr>
        <p:txBody>
          <a:bodyPr/>
          <a:lstStyle>
            <a:lvl1pPr>
              <a:defRPr sz="20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960227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833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p:cNvGrpSpPr/>
          <p:nvPr userDrawn="1"/>
        </p:nvGrpSpPr>
        <p:grpSpPr>
          <a:xfrm>
            <a:off x="455296" y="16"/>
            <a:ext cx="11279504" cy="2741596"/>
            <a:chOff x="455296" y="0"/>
            <a:chExt cx="11279504" cy="289560"/>
          </a:xfrm>
        </p:grpSpPr>
        <p:sp>
          <p:nvSpPr>
            <p:cNvPr id="45" name="Rectangle 44"/>
            <p:cNvSpPr/>
            <p:nvPr/>
          </p:nvSpPr>
          <p:spPr>
            <a:xfrm>
              <a:off x="455296" y="0"/>
              <a:ext cx="6508722" cy="2895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6964018" y="0"/>
              <a:ext cx="2855754" cy="289560"/>
            </a:xfrm>
            <a:prstGeom prst="rect">
              <a:avLst/>
            </a:prstGeom>
            <a:solidFill>
              <a:srgbClr val="3C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a:xfrm>
              <a:off x="9819772" y="0"/>
              <a:ext cx="1915028" cy="289560"/>
            </a:xfrm>
            <a:prstGeom prst="rect">
              <a:avLst/>
            </a:prstGeom>
            <a:solidFill>
              <a:srgbClr val="77E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userDrawn="1">
            <p:ph type="title"/>
          </p:nvPr>
        </p:nvSpPr>
        <p:spPr>
          <a:xfrm>
            <a:off x="455296" y="2741612"/>
            <a:ext cx="11279504" cy="1538287"/>
          </a:xfrm>
        </p:spPr>
        <p:txBody>
          <a:bodyPr anchor="b"/>
          <a:lstStyle>
            <a:lvl1pPr>
              <a:defRPr sz="4800" b="0"/>
            </a:lvl1pPr>
          </a:lstStyle>
          <a:p>
            <a:r>
              <a:rPr lang="en-US"/>
              <a:t>Click to edit Master title style</a:t>
            </a:r>
            <a:endParaRPr lang="en-GB" dirty="0"/>
          </a:p>
        </p:txBody>
      </p:sp>
      <p:sp>
        <p:nvSpPr>
          <p:cNvPr id="3" name="Text Placeholder 2"/>
          <p:cNvSpPr>
            <a:spLocks noGrp="1"/>
          </p:cNvSpPr>
          <p:nvPr userDrawn="1">
            <p:ph type="body" idx="1"/>
          </p:nvPr>
        </p:nvSpPr>
        <p:spPr>
          <a:xfrm>
            <a:off x="457200" y="4381500"/>
            <a:ext cx="11277600" cy="1193800"/>
          </a:xfrm>
          <a:prstGeom prst="rect">
            <a:avLst/>
          </a:prstGeom>
        </p:spPr>
        <p:txBody>
          <a:bodyPr lIns="0" tIns="0" rIns="0" bIns="0" anchor="b" anchorCtr="0"/>
          <a:lstStyle>
            <a:lvl1pPr marL="0" indent="0">
              <a:buNone/>
              <a:defRPr sz="2400">
                <a:solidFill>
                  <a:schemeClr val="tx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userDrawn="1">
            <p:ph type="dt" sz="half" idx="10"/>
          </p:nvPr>
        </p:nvSpPr>
        <p:spPr/>
        <p:txBody>
          <a:bodyPr/>
          <a:lstStyle/>
          <a:p>
            <a:fld id="{55947F77-118C-4E49-9A63-2F6DF05CB46F}" type="datetime6">
              <a:rPr lang="en-US" smtClean="0"/>
              <a:t>December 24</a:t>
            </a:fld>
            <a:endParaRPr lang="en-GB"/>
          </a:p>
        </p:txBody>
      </p:sp>
      <p:sp>
        <p:nvSpPr>
          <p:cNvPr id="5" name="Footer Placeholder 4"/>
          <p:cNvSpPr>
            <a:spLocks noGrp="1"/>
          </p:cNvSpPr>
          <p:nvPr userDrawn="1">
            <p:ph type="ftr" sz="quarter" idx="11"/>
          </p:nvPr>
        </p:nvSpPr>
        <p:spPr/>
        <p:txBody>
          <a:bodyPr/>
          <a:lstStyle/>
          <a:p>
            <a:endParaRPr lang="en-GB"/>
          </a:p>
        </p:txBody>
      </p:sp>
      <p:sp>
        <p:nvSpPr>
          <p:cNvPr id="6" name="Slide Number Placeholder 5"/>
          <p:cNvSpPr>
            <a:spLocks noGrp="1"/>
          </p:cNvSpPr>
          <p:nvPr userDrawn="1">
            <p:ph type="sldNum" sz="quarter" idx="12"/>
          </p:nvPr>
        </p:nvSpPr>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4842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rgbClr val="12273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6093" b="9264"/>
          <a:stretch/>
        </p:blipFill>
        <p:spPr>
          <a:xfrm>
            <a:off x="0" y="-27214"/>
            <a:ext cx="12192000" cy="687977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27500" y="1441671"/>
            <a:ext cx="3942000" cy="3942000"/>
          </a:xfrm>
          <a:prstGeom prst="rect">
            <a:avLst/>
          </a:prstGeom>
        </p:spPr>
      </p:pic>
    </p:spTree>
    <p:extLst>
      <p:ext uri="{BB962C8B-B14F-4D97-AF65-F5344CB8AC3E}">
        <p14:creationId xmlns:p14="http://schemas.microsoft.com/office/powerpoint/2010/main" val="246219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_Dark Blue Cover">
    <p:bg>
      <p:bgPr>
        <a:solidFill>
          <a:srgbClr val="12273F"/>
        </a:solidFill>
        <a:effectLst/>
      </p:bgPr>
    </p:bg>
    <p:spTree>
      <p:nvGrpSpPr>
        <p:cNvPr id="1" name=""/>
        <p:cNvGrpSpPr/>
        <p:nvPr/>
      </p:nvGrpSpPr>
      <p:grpSpPr>
        <a:xfrm>
          <a:off x="0" y="0"/>
          <a:ext cx="0" cy="0"/>
          <a:chOff x="0" y="0"/>
          <a:chExt cx="0" cy="0"/>
        </a:xfrm>
      </p:grpSpPr>
      <p:pic>
        <p:nvPicPr>
          <p:cNvPr id="3" name="Picture 2"/>
          <p:cNvPicPr>
            <a:picLocks/>
          </p:cNvPicPr>
          <p:nvPr userDrawn="1"/>
        </p:nvPicPr>
        <p:blipFill rotWithShape="1">
          <a:blip r:embed="rId2" cstate="print">
            <a:extLst>
              <a:ext uri="{28A0092B-C50C-407E-A947-70E740481C1C}">
                <a14:useLocalDpi xmlns:a14="http://schemas.microsoft.com/office/drawing/2010/main" val="0"/>
              </a:ext>
            </a:extLst>
          </a:blip>
          <a:srcRect l="46657" r="9040"/>
          <a:stretch/>
        </p:blipFill>
        <p:spPr>
          <a:xfrm>
            <a:off x="7623174" y="0"/>
            <a:ext cx="4559808" cy="6861600"/>
          </a:xfrm>
          <a:prstGeom prst="rect">
            <a:avLst/>
          </a:prstGeom>
        </p:spPr>
      </p:pic>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33586337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468000" y="1752600"/>
            <a:ext cx="11268643"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3359556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and 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a:p>
        </p:txBody>
      </p:sp>
      <p:sp>
        <p:nvSpPr>
          <p:cNvPr id="5" name="Footer Placeholder 4"/>
          <p:cNvSpPr>
            <a:spLocks noGrp="1"/>
          </p:cNvSpPr>
          <p:nvPr>
            <p:ph type="ftr" sz="quarter" idx="11"/>
          </p:nvPr>
        </p:nvSpPr>
        <p:spPr>
          <a:xfrm>
            <a:off x="3051174" y="6381751"/>
            <a:ext cx="6096001" cy="382270"/>
          </a:xfrm>
        </p:spPr>
        <p:txBody>
          <a:bodyPr/>
          <a:lstStyle/>
          <a:p>
            <a:r>
              <a:rPr lang="en-GB"/>
              <a:t>Insert document classification (edit via 'Header &amp; Footer')</a:t>
            </a:r>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3"/>
          </p:nvPr>
        </p:nvSpPr>
        <p:spPr>
          <a:xfrm>
            <a:off x="468000" y="1752600"/>
            <a:ext cx="11277600" cy="4629150"/>
          </a:xfrm>
          <a:prstGeom prst="rect">
            <a:avLst/>
          </a:prstGeom>
        </p:spPr>
        <p:txBody>
          <a:bodyPr/>
          <a:lstStyle>
            <a:lvl1pPr>
              <a:defRPr sz="20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9466146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935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p:cNvGrpSpPr/>
          <p:nvPr userDrawn="1"/>
        </p:nvGrpSpPr>
        <p:grpSpPr>
          <a:xfrm>
            <a:off x="455296" y="16"/>
            <a:ext cx="11279504" cy="2741596"/>
            <a:chOff x="455296" y="0"/>
            <a:chExt cx="11279504" cy="289560"/>
          </a:xfrm>
        </p:grpSpPr>
        <p:sp>
          <p:nvSpPr>
            <p:cNvPr id="45" name="Rectangle 44"/>
            <p:cNvSpPr/>
            <p:nvPr/>
          </p:nvSpPr>
          <p:spPr>
            <a:xfrm>
              <a:off x="455296" y="0"/>
              <a:ext cx="6508722" cy="2895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6964018" y="0"/>
              <a:ext cx="2855754" cy="289560"/>
            </a:xfrm>
            <a:prstGeom prst="rect">
              <a:avLst/>
            </a:prstGeom>
            <a:solidFill>
              <a:srgbClr val="3C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a:xfrm>
              <a:off x="9819772" y="0"/>
              <a:ext cx="1915028" cy="289560"/>
            </a:xfrm>
            <a:prstGeom prst="rect">
              <a:avLst/>
            </a:prstGeom>
            <a:solidFill>
              <a:srgbClr val="77E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userDrawn="1">
            <p:ph type="title"/>
          </p:nvPr>
        </p:nvSpPr>
        <p:spPr>
          <a:xfrm>
            <a:off x="455296" y="2741612"/>
            <a:ext cx="11279504" cy="1538287"/>
          </a:xfrm>
        </p:spPr>
        <p:txBody>
          <a:bodyPr anchor="b"/>
          <a:lstStyle>
            <a:lvl1pPr>
              <a:defRPr sz="4800" b="0"/>
            </a:lvl1pPr>
          </a:lstStyle>
          <a:p>
            <a:r>
              <a:rPr lang="en-US"/>
              <a:t>Click to edit Master title style</a:t>
            </a:r>
            <a:endParaRPr lang="en-GB" dirty="0"/>
          </a:p>
        </p:txBody>
      </p:sp>
      <p:sp>
        <p:nvSpPr>
          <p:cNvPr id="3" name="Text Placeholder 2"/>
          <p:cNvSpPr>
            <a:spLocks noGrp="1"/>
          </p:cNvSpPr>
          <p:nvPr userDrawn="1">
            <p:ph type="body" idx="1"/>
          </p:nvPr>
        </p:nvSpPr>
        <p:spPr>
          <a:xfrm>
            <a:off x="457200" y="4381500"/>
            <a:ext cx="11277600" cy="1193800"/>
          </a:xfrm>
          <a:prstGeom prst="rect">
            <a:avLst/>
          </a:prstGeom>
        </p:spPr>
        <p:txBody>
          <a:bodyPr lIns="0" tIns="0" rIns="0" bIns="0" anchor="b" anchorCtr="0"/>
          <a:lstStyle>
            <a:lvl1pPr marL="0" indent="0">
              <a:buNone/>
              <a:defRPr sz="2400">
                <a:solidFill>
                  <a:schemeClr val="tx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userDrawn="1">
            <p:ph type="dt" sz="half" idx="10"/>
          </p:nvPr>
        </p:nvSpPr>
        <p:spPr/>
        <p:txBody>
          <a:bodyPr/>
          <a:lstStyle/>
          <a:p>
            <a:endParaRPr lang="en-GB"/>
          </a:p>
        </p:txBody>
      </p:sp>
      <p:sp>
        <p:nvSpPr>
          <p:cNvPr id="5" name="Footer Placeholder 4"/>
          <p:cNvSpPr>
            <a:spLocks noGrp="1"/>
          </p:cNvSpPr>
          <p:nvPr userDrawn="1">
            <p:ph type="ftr" sz="quarter" idx="11"/>
          </p:nvPr>
        </p:nvSpPr>
        <p:spPr/>
        <p:txBody>
          <a:bodyPr/>
          <a:lstStyle/>
          <a:p>
            <a:r>
              <a:rPr lang="en-GB"/>
              <a:t>Insert document classification (edit via 'Header &amp; Footer')</a:t>
            </a:r>
          </a:p>
        </p:txBody>
      </p:sp>
      <p:sp>
        <p:nvSpPr>
          <p:cNvPr id="6" name="Slide Number Placeholder 5"/>
          <p:cNvSpPr>
            <a:spLocks noGrp="1"/>
          </p:cNvSpPr>
          <p:nvPr userDrawn="1">
            <p:ph type="sldNum" sz="quarter" idx="12"/>
          </p:nvPr>
        </p:nvSpPr>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6857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rgbClr val="12273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6093" b="9264"/>
          <a:stretch/>
        </p:blipFill>
        <p:spPr>
          <a:xfrm>
            <a:off x="0" y="-27214"/>
            <a:ext cx="12192000" cy="687977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27500" y="1441671"/>
            <a:ext cx="3942000" cy="3942000"/>
          </a:xfrm>
          <a:prstGeom prst="rect">
            <a:avLst/>
          </a:prstGeom>
        </p:spPr>
      </p:pic>
    </p:spTree>
    <p:extLst>
      <p:ext uri="{BB962C8B-B14F-4D97-AF65-F5344CB8AC3E}">
        <p14:creationId xmlns:p14="http://schemas.microsoft.com/office/powerpoint/2010/main" val="34645443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nchor="t" anchorCtr="0"/>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3112639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426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3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6292" y="3017"/>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endParaRPr lang="en-GB" dirty="0"/>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23393961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5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endParaRPr lang="en-GB" dirty="0"/>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1233477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endParaRPr lang="en-GB" dirty="0"/>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25875536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endParaRPr lang="en-GB" dirty="0"/>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1422105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endParaRPr lang="en-GB" dirty="0"/>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31078854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4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endParaRPr lang="en-GB" dirty="0"/>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1050398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6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endParaRPr lang="en-GB" dirty="0"/>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19039878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7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endParaRPr lang="en-GB" dirty="0"/>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19389173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fld id="{67CE3525-7B5F-4AB4-BA42-1E254310FAD4}" type="datetime6">
              <a:rPr lang="en-US" smtClean="0"/>
              <a:t>December 24</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468000" y="1752600"/>
            <a:ext cx="11268643"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6999653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fld id="{7F3762F8-E826-412C-B9A7-AEC3AF5866B9}" type="datetime6">
              <a:rPr lang="en-US" smtClean="0"/>
              <a:t>December 24</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able Placeholder 8"/>
          <p:cNvSpPr>
            <a:spLocks noGrp="1"/>
          </p:cNvSpPr>
          <p:nvPr>
            <p:ph type="tbl" sz="quarter" idx="13"/>
          </p:nvPr>
        </p:nvSpPr>
        <p:spPr>
          <a:xfrm>
            <a:off x="468000" y="1752283"/>
            <a:ext cx="11277600" cy="4629466"/>
          </a:xfrm>
          <a:prstGeom prst="rect">
            <a:avLst/>
          </a:prstGeom>
        </p:spPr>
        <p:txBody>
          <a:bodyPr/>
          <a:lstStyle/>
          <a:p>
            <a:r>
              <a:rPr lang="en-US"/>
              <a:t>Click icon to add table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66345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p:cNvGrpSpPr/>
          <p:nvPr userDrawn="1"/>
        </p:nvGrpSpPr>
        <p:grpSpPr>
          <a:xfrm>
            <a:off x="455296" y="16"/>
            <a:ext cx="11279504" cy="2741596"/>
            <a:chOff x="455296" y="0"/>
            <a:chExt cx="11279504" cy="289560"/>
          </a:xfrm>
        </p:grpSpPr>
        <p:sp>
          <p:nvSpPr>
            <p:cNvPr id="45" name="Rectangle 44"/>
            <p:cNvSpPr/>
            <p:nvPr/>
          </p:nvSpPr>
          <p:spPr>
            <a:xfrm>
              <a:off x="455296" y="0"/>
              <a:ext cx="6508722" cy="2895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6964018" y="0"/>
              <a:ext cx="2855754" cy="289560"/>
            </a:xfrm>
            <a:prstGeom prst="rect">
              <a:avLst/>
            </a:prstGeom>
            <a:solidFill>
              <a:srgbClr val="3C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a:xfrm>
              <a:off x="9819772" y="0"/>
              <a:ext cx="1915028" cy="289560"/>
            </a:xfrm>
            <a:prstGeom prst="rect">
              <a:avLst/>
            </a:prstGeom>
            <a:solidFill>
              <a:srgbClr val="77E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userDrawn="1">
            <p:ph type="title"/>
          </p:nvPr>
        </p:nvSpPr>
        <p:spPr>
          <a:xfrm>
            <a:off x="455296" y="2741612"/>
            <a:ext cx="11279504" cy="1538287"/>
          </a:xfrm>
        </p:spPr>
        <p:txBody>
          <a:bodyPr anchor="b"/>
          <a:lstStyle>
            <a:lvl1pPr>
              <a:defRPr sz="4800" b="0"/>
            </a:lvl1pPr>
          </a:lstStyle>
          <a:p>
            <a:r>
              <a:rPr lang="en-US"/>
              <a:t>Click to edit Master title style</a:t>
            </a:r>
            <a:endParaRPr lang="en-GB" dirty="0"/>
          </a:p>
        </p:txBody>
      </p:sp>
      <p:sp>
        <p:nvSpPr>
          <p:cNvPr id="3" name="Text Placeholder 2"/>
          <p:cNvSpPr>
            <a:spLocks noGrp="1"/>
          </p:cNvSpPr>
          <p:nvPr userDrawn="1">
            <p:ph type="body" idx="1"/>
          </p:nvPr>
        </p:nvSpPr>
        <p:spPr>
          <a:xfrm>
            <a:off x="457200" y="4381500"/>
            <a:ext cx="11277600" cy="1193800"/>
          </a:xfrm>
          <a:prstGeom prst="rect">
            <a:avLst/>
          </a:prstGeom>
        </p:spPr>
        <p:txBody>
          <a:bodyPr lIns="0" tIns="0" rIns="0" bIns="0" anchor="b" anchorCtr="0"/>
          <a:lstStyle>
            <a:lvl1pPr marL="0" indent="0">
              <a:buNone/>
              <a:defRPr sz="2400">
                <a:solidFill>
                  <a:schemeClr val="tx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userDrawn="1">
            <p:ph type="dt" sz="half" idx="10"/>
          </p:nvPr>
        </p:nvSpPr>
        <p:spPr/>
        <p:txBody>
          <a:bodyPr/>
          <a:lstStyle/>
          <a:p>
            <a:endParaRPr lang="en-GB"/>
          </a:p>
        </p:txBody>
      </p:sp>
      <p:sp>
        <p:nvSpPr>
          <p:cNvPr id="5" name="Footer Placeholder 4"/>
          <p:cNvSpPr>
            <a:spLocks noGrp="1"/>
          </p:cNvSpPr>
          <p:nvPr userDrawn="1">
            <p:ph type="ftr" sz="quarter" idx="11"/>
          </p:nvPr>
        </p:nvSpPr>
        <p:spPr/>
        <p:txBody>
          <a:bodyPr/>
          <a:lstStyle/>
          <a:p>
            <a:r>
              <a:rPr lang="en-GB"/>
              <a:t>Insert document classification (edit via 'Header &amp; Footer')</a:t>
            </a:r>
          </a:p>
        </p:txBody>
      </p:sp>
      <p:sp>
        <p:nvSpPr>
          <p:cNvPr id="6" name="Slide Number Placeholder 5"/>
          <p:cNvSpPr>
            <a:spLocks noGrp="1"/>
          </p:cNvSpPr>
          <p:nvPr userDrawn="1">
            <p:ph type="sldNum" sz="quarter" idx="12"/>
          </p:nvPr>
        </p:nvSpPr>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9944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 imag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fld id="{A2C75501-A044-460C-A7B8-B74FE164FEE7}" type="datetime6">
              <a:rPr lang="en-US" smtClean="0"/>
              <a:t>December 24</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3051175" y="1752600"/>
            <a:ext cx="8681721"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12" name="Picture Placeholder 11"/>
          <p:cNvSpPr>
            <a:spLocks noGrp="1" noChangeAspect="1"/>
          </p:cNvSpPr>
          <p:nvPr>
            <p:ph type="pic" sz="quarter" idx="14"/>
          </p:nvPr>
        </p:nvSpPr>
        <p:spPr>
          <a:xfrm>
            <a:off x="468000" y="1752600"/>
            <a:ext cx="2131200" cy="4629150"/>
          </a:xfrm>
          <a:prstGeom prst="rect">
            <a:avLst/>
          </a:prstGeom>
        </p:spPr>
        <p:txBody>
          <a:bodyPr/>
          <a:lstStyle>
            <a:lvl1pPr>
              <a:defRPr sz="18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2189634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edium imag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fld id="{7E39047A-64EF-460E-8DB4-E5282CB70A02}" type="datetime6">
              <a:rPr lang="en-US" smtClean="0"/>
              <a:t>December 24</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6100024" y="1752600"/>
            <a:ext cx="5634921"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12" name="Picture Placeholder 11"/>
          <p:cNvSpPr>
            <a:spLocks noGrp="1" noChangeAspect="1"/>
          </p:cNvSpPr>
          <p:nvPr>
            <p:ph type="pic" sz="quarter" idx="14"/>
          </p:nvPr>
        </p:nvSpPr>
        <p:spPr>
          <a:xfrm>
            <a:off x="468000" y="1752600"/>
            <a:ext cx="5172146" cy="4629150"/>
          </a:xfrm>
          <a:prstGeom prst="rect">
            <a:avLst/>
          </a:prstGeom>
        </p:spPr>
        <p:txBody>
          <a:bodyPr/>
          <a:lstStyle>
            <a:lvl1pPr>
              <a:defRPr sz="18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3057553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arge imag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fld id="{D2ADC9FB-08D1-49A3-A4B2-F164BA737242}" type="datetime6">
              <a:rPr lang="en-US" smtClean="0"/>
              <a:t>December 24</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9154103" y="1752600"/>
            <a:ext cx="2579993"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a:t>
            </a:r>
            <a:br>
              <a:rPr lang="en-US" dirty="0"/>
            </a:br>
            <a:r>
              <a:rPr lang="en-US" dirty="0"/>
              <a:t>(Arial 20pt)</a:t>
            </a:r>
          </a:p>
          <a:p>
            <a:pPr lvl="2"/>
            <a:r>
              <a:rPr lang="en-US" dirty="0"/>
              <a:t>Bulleted slide body text (Arial 16pt)</a:t>
            </a:r>
          </a:p>
          <a:p>
            <a:pPr lvl="3"/>
            <a:r>
              <a:rPr lang="en-US" dirty="0"/>
              <a:t>Body text</a:t>
            </a:r>
            <a:br>
              <a:rPr lang="en-US" dirty="0"/>
            </a:br>
            <a:r>
              <a:rPr lang="en-US" dirty="0"/>
              <a:t>(Arial 24pt)</a:t>
            </a:r>
          </a:p>
          <a:p>
            <a:pPr lvl="4"/>
            <a:r>
              <a:rPr lang="en-US" dirty="0"/>
              <a:t>Bulleted source</a:t>
            </a:r>
            <a:br>
              <a:rPr lang="en-US" dirty="0"/>
            </a:br>
            <a:r>
              <a:rPr lang="en-US" dirty="0"/>
              <a:t>(Arial 20pt)</a:t>
            </a:r>
          </a:p>
          <a:p>
            <a:pPr lvl="5"/>
            <a:r>
              <a:rPr lang="en-US" dirty="0"/>
              <a:t>Source (Arial 16pt)</a:t>
            </a:r>
            <a:endParaRPr lang="en-GB" dirty="0"/>
          </a:p>
        </p:txBody>
      </p:sp>
      <p:sp>
        <p:nvSpPr>
          <p:cNvPr id="12" name="Picture Placeholder 11"/>
          <p:cNvSpPr>
            <a:spLocks noGrp="1" noChangeAspect="1"/>
          </p:cNvSpPr>
          <p:nvPr>
            <p:ph type="pic" sz="quarter" idx="14"/>
          </p:nvPr>
        </p:nvSpPr>
        <p:spPr>
          <a:xfrm>
            <a:off x="468000" y="1752600"/>
            <a:ext cx="8236031" cy="4629150"/>
          </a:xfrm>
          <a:prstGeom prst="rect">
            <a:avLst/>
          </a:prstGeom>
        </p:spPr>
        <p:txBody>
          <a:bodyPr/>
          <a:lstStyle>
            <a:lvl1pPr>
              <a:defRPr sz="18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8327802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rt and 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fld id="{59834C90-57CB-4E89-9449-B4F66A265C1D}" type="datetime6">
              <a:rPr lang="en-US" smtClean="0"/>
              <a:t>December 24</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Chart Placeholder 11"/>
          <p:cNvSpPr>
            <a:spLocks noGrp="1"/>
          </p:cNvSpPr>
          <p:nvPr>
            <p:ph type="chart" sz="quarter" idx="13"/>
          </p:nvPr>
        </p:nvSpPr>
        <p:spPr>
          <a:xfrm>
            <a:off x="468000" y="1752600"/>
            <a:ext cx="11277600" cy="4629150"/>
          </a:xfrm>
          <a:prstGeom prst="rect">
            <a:avLst/>
          </a:prstGeom>
        </p:spPr>
        <p:txBody>
          <a:bodyPr/>
          <a:lstStyle>
            <a:lvl1pPr>
              <a:defRPr sz="2000"/>
            </a:lvl1pPr>
          </a:lstStyle>
          <a:p>
            <a:r>
              <a:rPr lang="en-US"/>
              <a:t>Click icon to add chart</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3996098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Chart and title slide">
    <p:bg>
      <p:bgPr>
        <a:solidFill>
          <a:srgbClr val="12273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lvl1pPr>
              <a:defRPr>
                <a:solidFill>
                  <a:srgbClr val="E7E6E6"/>
                </a:solidFill>
              </a:defRPr>
            </a:lvl1pPr>
          </a:lstStyle>
          <a:p>
            <a:fld id="{3F7015C0-C8AD-42BA-8645-3173A09458FD}" type="datetime6">
              <a:rPr lang="en-US" smtClean="0"/>
              <a:t>December 24</a:t>
            </a:fld>
            <a:endParaRPr lang="en-GB" dirty="0"/>
          </a:p>
        </p:txBody>
      </p:sp>
      <p:sp>
        <p:nvSpPr>
          <p:cNvPr id="5" name="Footer Placeholder 4"/>
          <p:cNvSpPr>
            <a:spLocks noGrp="1"/>
          </p:cNvSpPr>
          <p:nvPr>
            <p:ph type="ftr" sz="quarter" idx="11"/>
          </p:nvPr>
        </p:nvSpPr>
        <p:spPr>
          <a:xfrm>
            <a:off x="3051174" y="6381751"/>
            <a:ext cx="6096001" cy="382270"/>
          </a:xfrm>
        </p:spPr>
        <p:txBody>
          <a:bodyPr/>
          <a:lstStyle>
            <a:lvl1pPr>
              <a:defRPr>
                <a:solidFill>
                  <a:srgbClr val="E7E6E6"/>
                </a:solidFill>
              </a:defRPr>
            </a:lvl1p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lvl1pPr>
              <a:defRPr>
                <a:solidFill>
                  <a:srgbClr val="E7E6E6"/>
                </a:solidFill>
              </a:defRPr>
            </a:lvl1pPr>
          </a:lstStyle>
          <a:p>
            <a:fld id="{B0B34E4B-25F1-4D72-B319-B9B5A0ABC919}" type="slidenum">
              <a:rPr lang="en-GB" smtClean="0"/>
              <a:pPr/>
              <a:t>‹#›</a:t>
            </a:fld>
            <a:endParaRPr lang="en-GB"/>
          </a:p>
        </p:txBody>
      </p:sp>
      <p:cxnSp>
        <p:nvCxnSpPr>
          <p:cNvPr id="11" name="Straight Connector 10"/>
          <p:cNvCxnSpPr/>
          <p:nvPr userDrawn="1"/>
        </p:nvCxnSpPr>
        <p:spPr>
          <a:xfrm>
            <a:off x="455296" y="6764020"/>
            <a:ext cx="11278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hart Placeholder 11"/>
          <p:cNvSpPr>
            <a:spLocks noGrp="1"/>
          </p:cNvSpPr>
          <p:nvPr>
            <p:ph type="chart" sz="quarter" idx="13"/>
          </p:nvPr>
        </p:nvSpPr>
        <p:spPr>
          <a:xfrm>
            <a:off x="468000" y="1752600"/>
            <a:ext cx="11277600" cy="4629150"/>
          </a:xfrm>
          <a:prstGeom prst="rect">
            <a:avLst/>
          </a:prstGeom>
        </p:spPr>
        <p:txBody>
          <a:bodyPr/>
          <a:lstStyle>
            <a:lvl1pPr>
              <a:defRPr sz="2000"/>
            </a:lvl1pPr>
          </a:lstStyle>
          <a:p>
            <a:r>
              <a:rPr lang="en-US"/>
              <a:t>Click icon to add chart</a:t>
            </a:r>
            <a:endParaRPr lang="en-GB" dirty="0"/>
          </a:p>
        </p:txBody>
      </p:sp>
      <p:sp>
        <p:nvSpPr>
          <p:cNvPr id="3" name="Title 2"/>
          <p:cNvSpPr>
            <a:spLocks noGrp="1"/>
          </p:cNvSpPr>
          <p:nvPr>
            <p:ph type="title"/>
          </p:nvPr>
        </p:nvSpPr>
        <p:spPr/>
        <p:txBody>
          <a:bodyPr/>
          <a:lstStyle>
            <a:lvl1pPr>
              <a:defRPr>
                <a:solidFill>
                  <a:srgbClr val="E7E6E6"/>
                </a:solidFill>
              </a:defRPr>
            </a:lvl1pPr>
          </a:lstStyle>
          <a:p>
            <a:r>
              <a:rPr lang="en-US"/>
              <a:t>Click to edit Master title style</a:t>
            </a:r>
            <a:endParaRPr lang="en-GB" dirty="0"/>
          </a:p>
        </p:txBody>
      </p:sp>
      <p:sp>
        <p:nvSpPr>
          <p:cNvPr id="8" name="Rectangle 7"/>
          <p:cNvSpPr/>
          <p:nvPr userDrawn="1"/>
        </p:nvSpPr>
        <p:spPr>
          <a:xfrm>
            <a:off x="455296" y="0"/>
            <a:ext cx="11278800" cy="28956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6964018" y="0"/>
            <a:ext cx="2858162" cy="289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9822180" y="0"/>
            <a:ext cx="1912620" cy="289560"/>
          </a:xfrm>
          <a:prstGeom prst="rect">
            <a:avLst/>
          </a:prstGeom>
          <a:solidFill>
            <a:srgbClr val="77E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17718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and 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fld id="{B1A8A1EB-EEBB-4E40-9C79-0F9F7C1D1B09}" type="datetime6">
              <a:rPr lang="en-US" smtClean="0"/>
              <a:t>December 24</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3"/>
          </p:nvPr>
        </p:nvSpPr>
        <p:spPr>
          <a:xfrm>
            <a:off x="468000" y="1752600"/>
            <a:ext cx="11277600" cy="4629150"/>
          </a:xfrm>
          <a:prstGeom prst="rect">
            <a:avLst/>
          </a:prstGeom>
        </p:spPr>
        <p:txBody>
          <a:bodyPr/>
          <a:lstStyle>
            <a:lvl1pPr>
              <a:defRPr sz="20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5899389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fld id="{F2D6504F-378B-4C10-9263-E9C7B8983A0F}" type="datetime6">
              <a:rPr lang="en-US" smtClean="0"/>
              <a:t>December 24</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468000" y="1752600"/>
            <a:ext cx="5628000" cy="4629150"/>
          </a:xfrm>
          <a:prstGeom prst="rect">
            <a:avLst/>
          </a:prstGeom>
        </p:spPr>
        <p:txBody>
          <a:bodyPr rIns="180000"/>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12" name="Text Placeholder 12"/>
          <p:cNvSpPr>
            <a:spLocks noGrp="1"/>
          </p:cNvSpPr>
          <p:nvPr>
            <p:ph type="body" sz="quarter" idx="14" hasCustomPrompt="1"/>
          </p:nvPr>
        </p:nvSpPr>
        <p:spPr>
          <a:xfrm>
            <a:off x="6111306" y="1752600"/>
            <a:ext cx="5622790" cy="4629150"/>
          </a:xfrm>
          <a:prstGeom prst="rect">
            <a:avLst/>
          </a:prstGeom>
        </p:spPr>
        <p:txBody>
          <a:bodyPr rIns="180000"/>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4173658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arrow bullete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fld id="{94950ABC-0C6A-4D41-A29A-44E4DA0A6B14}" type="datetime6">
              <a:rPr lang="en-US" smtClean="0"/>
              <a:t>December 24</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a:t>Click to edit Master title style</a:t>
            </a:r>
            <a:endParaRPr lang="en-GB" dirty="0"/>
          </a:p>
        </p:txBody>
      </p:sp>
      <p:sp>
        <p:nvSpPr>
          <p:cNvPr id="8" name="Text Placeholder 7"/>
          <p:cNvSpPr>
            <a:spLocks noGrp="1"/>
          </p:cNvSpPr>
          <p:nvPr>
            <p:ph type="body" sz="quarter" idx="16" hasCustomPrompt="1"/>
          </p:nvPr>
        </p:nvSpPr>
        <p:spPr>
          <a:xfrm>
            <a:off x="3051175" y="1752600"/>
            <a:ext cx="6096000" cy="4629150"/>
          </a:xfrm>
        </p:spPr>
        <p:txBody>
          <a:bodyPr/>
          <a:lstStyle>
            <a:lvl5pPr>
              <a:defRPr/>
            </a:lvl5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Tree>
    <p:extLst>
      <p:ext uri="{BB962C8B-B14F-4D97-AF65-F5344CB8AC3E}">
        <p14:creationId xmlns:p14="http://schemas.microsoft.com/office/powerpoint/2010/main" val="3705581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ide bullete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fld id="{1BD8CC93-8461-4CAC-9B2A-DDE45A16A3F5}" type="datetime6">
              <a:rPr lang="en-US" smtClean="0"/>
              <a:t>December 24</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a:t>Click to edit Master title style</a:t>
            </a:r>
            <a:endParaRPr lang="en-GB" dirty="0"/>
          </a:p>
        </p:txBody>
      </p:sp>
      <p:sp>
        <p:nvSpPr>
          <p:cNvPr id="8" name="Text Placeholder 7"/>
          <p:cNvSpPr>
            <a:spLocks noGrp="1"/>
          </p:cNvSpPr>
          <p:nvPr>
            <p:ph type="body" sz="quarter" idx="16" hasCustomPrompt="1"/>
          </p:nvPr>
        </p:nvSpPr>
        <p:spPr>
          <a:xfrm>
            <a:off x="1524000" y="1752600"/>
            <a:ext cx="9144000" cy="4629150"/>
          </a:xfrm>
        </p:spPr>
        <p:txBody>
          <a:bodyPr/>
          <a:lstStyle>
            <a:lvl5pPr>
              <a:defRPr/>
            </a:lvl5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Tree>
    <p:extLst>
      <p:ext uri="{BB962C8B-B14F-4D97-AF65-F5344CB8AC3E}">
        <p14:creationId xmlns:p14="http://schemas.microsoft.com/office/powerpoint/2010/main" val="26382368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icons an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fld id="{3B13B595-2230-41A5-AD27-1BC588A39AC5}" type="datetime6">
              <a:rPr lang="en-US" smtClean="0"/>
              <a:t>December 24</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8"/>
          </p:nvPr>
        </p:nvSpPr>
        <p:spPr>
          <a:xfrm>
            <a:off x="468000" y="1761172"/>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13" name="Picture Placeholder 6"/>
          <p:cNvSpPr>
            <a:spLocks noGrp="1"/>
          </p:cNvSpPr>
          <p:nvPr>
            <p:ph type="pic" sz="quarter" idx="19"/>
          </p:nvPr>
        </p:nvSpPr>
        <p:spPr>
          <a:xfrm>
            <a:off x="6094696"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9" name="Text Placeholder 8"/>
          <p:cNvSpPr>
            <a:spLocks noGrp="1"/>
          </p:cNvSpPr>
          <p:nvPr>
            <p:ph type="body" sz="quarter" idx="20" hasCustomPrompt="1"/>
          </p:nvPr>
        </p:nvSpPr>
        <p:spPr>
          <a:xfrm>
            <a:off x="468000" y="2741612"/>
            <a:ext cx="5626696" cy="3640137"/>
          </a:xfrm>
        </p:spPr>
        <p:txBody>
          <a:bodyPr rIns="180000"/>
          <a:lstStyle>
            <a:lvl5pPr>
              <a:defRPr/>
            </a:lvl5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12" name="Text Placeholder 11"/>
          <p:cNvSpPr>
            <a:spLocks noGrp="1"/>
          </p:cNvSpPr>
          <p:nvPr>
            <p:ph type="body" sz="quarter" idx="21" hasCustomPrompt="1"/>
          </p:nvPr>
        </p:nvSpPr>
        <p:spPr>
          <a:xfrm>
            <a:off x="6096000" y="2741613"/>
            <a:ext cx="5638096" cy="3640137"/>
          </a:xfrm>
        </p:spPr>
        <p:txBody>
          <a:bodyPr rIns="180000"/>
          <a:lstStyle>
            <a:lvl5pPr>
              <a:defRPr/>
            </a:lvl5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Tree>
    <p:extLst>
      <p:ext uri="{BB962C8B-B14F-4D97-AF65-F5344CB8AC3E}">
        <p14:creationId xmlns:p14="http://schemas.microsoft.com/office/powerpoint/2010/main" val="332733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rgbClr val="12273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6093" b="9264"/>
          <a:stretch/>
        </p:blipFill>
        <p:spPr>
          <a:xfrm>
            <a:off x="0" y="-27214"/>
            <a:ext cx="12192000" cy="687977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27500" y="1441671"/>
            <a:ext cx="3942000" cy="3942000"/>
          </a:xfrm>
          <a:prstGeom prst="rect">
            <a:avLst/>
          </a:prstGeom>
        </p:spPr>
      </p:pic>
    </p:spTree>
    <p:extLst>
      <p:ext uri="{BB962C8B-B14F-4D97-AF65-F5344CB8AC3E}">
        <p14:creationId xmlns:p14="http://schemas.microsoft.com/office/powerpoint/2010/main" val="26929148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ree icons an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fld id="{032A4736-BF8F-4444-A76D-F27D5F281D47}" type="datetime6">
              <a:rPr lang="en-US" smtClean="0"/>
              <a:t>December 24</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Picture Placeholder 6"/>
          <p:cNvSpPr>
            <a:spLocks noGrp="1"/>
          </p:cNvSpPr>
          <p:nvPr>
            <p:ph type="pic" sz="quarter" idx="18"/>
          </p:nvPr>
        </p:nvSpPr>
        <p:spPr>
          <a:xfrm>
            <a:off x="1677913" y="1764000"/>
            <a:ext cx="964800" cy="964800"/>
          </a:xfrm>
          <a:prstGeom prst="rect">
            <a:avLst/>
          </a:prstGeom>
        </p:spPr>
        <p:txBody>
          <a:bodyPr/>
          <a:lstStyle>
            <a:lvl1pPr marL="0" indent="0">
              <a:buNone/>
              <a:defRPr lang="en-GB" sz="1400" dirty="0"/>
            </a:lvl1pPr>
          </a:lstStyle>
          <a:p>
            <a:r>
              <a:rPr lang="en-US"/>
              <a:t>Click icon to add picture</a:t>
            </a:r>
            <a:endParaRPr lang="en-GB" dirty="0"/>
          </a:p>
        </p:txBody>
      </p:sp>
      <p:sp>
        <p:nvSpPr>
          <p:cNvPr id="19" name="Picture Placeholder 6"/>
          <p:cNvSpPr>
            <a:spLocks noGrp="1"/>
          </p:cNvSpPr>
          <p:nvPr>
            <p:ph type="pic" sz="quarter" idx="19"/>
          </p:nvPr>
        </p:nvSpPr>
        <p:spPr>
          <a:xfrm>
            <a:off x="5624200" y="1764000"/>
            <a:ext cx="964800" cy="964800"/>
          </a:xfrm>
          <a:prstGeom prst="rect">
            <a:avLst/>
          </a:prstGeom>
        </p:spPr>
        <p:txBody>
          <a:bodyPr/>
          <a:lstStyle>
            <a:lvl1pPr marL="0" indent="0">
              <a:buNone/>
              <a:defRPr lang="en-GB" sz="1400" dirty="0"/>
            </a:lvl1pPr>
          </a:lstStyle>
          <a:p>
            <a:r>
              <a:rPr lang="en-US"/>
              <a:t>Click icon to add picture</a:t>
            </a:r>
            <a:endParaRPr lang="en-GB" dirty="0"/>
          </a:p>
        </p:txBody>
      </p:sp>
      <p:sp>
        <p:nvSpPr>
          <p:cNvPr id="20" name="Picture Placeholder 6"/>
          <p:cNvSpPr>
            <a:spLocks noGrp="1"/>
          </p:cNvSpPr>
          <p:nvPr>
            <p:ph type="pic" sz="quarter" idx="20"/>
          </p:nvPr>
        </p:nvSpPr>
        <p:spPr>
          <a:xfrm>
            <a:off x="9570488" y="1764000"/>
            <a:ext cx="964800" cy="964800"/>
          </a:xfrm>
          <a:prstGeom prst="rect">
            <a:avLst/>
          </a:prstGeom>
        </p:spPr>
        <p:txBody>
          <a:bodyPr/>
          <a:lstStyle>
            <a:lvl1pPr marL="0" indent="0">
              <a:buNone/>
              <a:defRPr lang="en-GB" sz="1400" dirty="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9" name="Text Placeholder 8"/>
          <p:cNvSpPr>
            <a:spLocks noGrp="1"/>
          </p:cNvSpPr>
          <p:nvPr>
            <p:ph type="body" sz="quarter" idx="21"/>
          </p:nvPr>
        </p:nvSpPr>
        <p:spPr>
          <a:xfrm>
            <a:off x="468313" y="2741613"/>
            <a:ext cx="338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12" name="Text Placeholder 11"/>
          <p:cNvSpPr>
            <a:spLocks noGrp="1"/>
          </p:cNvSpPr>
          <p:nvPr>
            <p:ph type="body" sz="quarter" idx="22"/>
          </p:nvPr>
        </p:nvSpPr>
        <p:spPr>
          <a:xfrm>
            <a:off x="4414600" y="2741613"/>
            <a:ext cx="338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14" name="Text Placeholder 13"/>
          <p:cNvSpPr>
            <a:spLocks noGrp="1"/>
          </p:cNvSpPr>
          <p:nvPr>
            <p:ph type="body" sz="quarter" idx="23"/>
          </p:nvPr>
        </p:nvSpPr>
        <p:spPr>
          <a:xfrm>
            <a:off x="8360888" y="2741613"/>
            <a:ext cx="338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361184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our icons an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fld id="{F0E883F3-0D06-4C5C-A5FE-88B75621C227}" type="datetime6">
              <a:rPr lang="en-US" smtClean="0"/>
              <a:t>December 24</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Picture Placeholder 6"/>
          <p:cNvSpPr>
            <a:spLocks noGrp="1"/>
          </p:cNvSpPr>
          <p:nvPr>
            <p:ph type="pic" sz="quarter" idx="18"/>
          </p:nvPr>
        </p:nvSpPr>
        <p:spPr>
          <a:xfrm>
            <a:off x="1101913"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17" name="Picture Placeholder 6"/>
          <p:cNvSpPr>
            <a:spLocks noGrp="1"/>
          </p:cNvSpPr>
          <p:nvPr>
            <p:ph type="pic" sz="quarter" idx="20"/>
          </p:nvPr>
        </p:nvSpPr>
        <p:spPr>
          <a:xfrm>
            <a:off x="10144653"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18" name="Picture Placeholder 6"/>
          <p:cNvSpPr>
            <a:spLocks noGrp="1"/>
          </p:cNvSpPr>
          <p:nvPr>
            <p:ph type="pic" sz="quarter" idx="21"/>
          </p:nvPr>
        </p:nvSpPr>
        <p:spPr>
          <a:xfrm>
            <a:off x="4116160"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20" name="Picture Placeholder 6"/>
          <p:cNvSpPr>
            <a:spLocks noGrp="1"/>
          </p:cNvSpPr>
          <p:nvPr>
            <p:ph type="pic" sz="quarter" idx="22"/>
          </p:nvPr>
        </p:nvSpPr>
        <p:spPr>
          <a:xfrm>
            <a:off x="7130407"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8" name="Text Placeholder 7"/>
          <p:cNvSpPr>
            <a:spLocks noGrp="1"/>
          </p:cNvSpPr>
          <p:nvPr>
            <p:ph type="body" sz="quarter" idx="23"/>
          </p:nvPr>
        </p:nvSpPr>
        <p:spPr>
          <a:xfrm>
            <a:off x="468313" y="2741613"/>
            <a:ext cx="2232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19" name="Text Placeholder 7"/>
          <p:cNvSpPr>
            <a:spLocks noGrp="1"/>
          </p:cNvSpPr>
          <p:nvPr>
            <p:ph type="body" sz="quarter" idx="24"/>
          </p:nvPr>
        </p:nvSpPr>
        <p:spPr>
          <a:xfrm>
            <a:off x="3482560" y="2741613"/>
            <a:ext cx="2232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21" name="Text Placeholder 7"/>
          <p:cNvSpPr>
            <a:spLocks noGrp="1"/>
          </p:cNvSpPr>
          <p:nvPr>
            <p:ph type="body" sz="quarter" idx="25"/>
          </p:nvPr>
        </p:nvSpPr>
        <p:spPr>
          <a:xfrm>
            <a:off x="6496807" y="2741613"/>
            <a:ext cx="2232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22" name="Text Placeholder 7"/>
          <p:cNvSpPr>
            <a:spLocks noGrp="1"/>
          </p:cNvSpPr>
          <p:nvPr>
            <p:ph type="body" sz="quarter" idx="26"/>
          </p:nvPr>
        </p:nvSpPr>
        <p:spPr>
          <a:xfrm>
            <a:off x="9511053" y="2741613"/>
            <a:ext cx="2232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786489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ive icons an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fld id="{BE55E7B0-DA84-4B1F-88AB-47DF304FED8E}" type="datetime6">
              <a:rPr lang="en-US" smtClean="0"/>
              <a:t>December 24</a:t>
            </a:fld>
            <a:endParaRPr lang="en-GB"/>
          </a:p>
        </p:txBody>
      </p:sp>
      <p:sp>
        <p:nvSpPr>
          <p:cNvPr id="5" name="Footer Placeholder 4"/>
          <p:cNvSpPr>
            <a:spLocks noGrp="1"/>
          </p:cNvSpPr>
          <p:nvPr>
            <p:ph type="ftr" sz="quarter" idx="11"/>
          </p:nvPr>
        </p:nvSpPr>
        <p:spPr>
          <a:xfrm>
            <a:off x="3051174" y="6381751"/>
            <a:ext cx="6096001" cy="382270"/>
          </a:xfrm>
        </p:spPr>
        <p:txBody>
          <a:bodyPr/>
          <a:lstStyle/>
          <a:p>
            <a:endParaRPr lang="en-GB" dirty="0"/>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Picture Placeholder 6"/>
          <p:cNvSpPr>
            <a:spLocks noGrp="1"/>
          </p:cNvSpPr>
          <p:nvPr>
            <p:ph type="pic" sz="quarter" idx="18"/>
          </p:nvPr>
        </p:nvSpPr>
        <p:spPr>
          <a:xfrm>
            <a:off x="957913"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18" name="Picture Placeholder 6"/>
          <p:cNvSpPr>
            <a:spLocks noGrp="1"/>
          </p:cNvSpPr>
          <p:nvPr>
            <p:ph type="pic" sz="quarter" idx="19"/>
          </p:nvPr>
        </p:nvSpPr>
        <p:spPr>
          <a:xfrm>
            <a:off x="5619157"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28" name="Picture Placeholder 6"/>
          <p:cNvSpPr>
            <a:spLocks noGrp="1"/>
          </p:cNvSpPr>
          <p:nvPr>
            <p:ph type="pic" sz="quarter" idx="20"/>
          </p:nvPr>
        </p:nvSpPr>
        <p:spPr>
          <a:xfrm>
            <a:off x="10280400"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29" name="Picture Placeholder 6"/>
          <p:cNvSpPr>
            <a:spLocks noGrp="1"/>
          </p:cNvSpPr>
          <p:nvPr>
            <p:ph type="pic" sz="quarter" idx="21"/>
          </p:nvPr>
        </p:nvSpPr>
        <p:spPr>
          <a:xfrm>
            <a:off x="3288535"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30" name="Picture Placeholder 6"/>
          <p:cNvSpPr>
            <a:spLocks noGrp="1"/>
          </p:cNvSpPr>
          <p:nvPr>
            <p:ph type="pic" sz="quarter" idx="22"/>
          </p:nvPr>
        </p:nvSpPr>
        <p:spPr>
          <a:xfrm>
            <a:off x="7949779" y="1764000"/>
            <a:ext cx="964800" cy="964800"/>
          </a:xfrm>
          <a:prstGeom prst="rect">
            <a:avLst/>
          </a:prstGeom>
        </p:spPr>
        <p:txBody>
          <a:bodyPr/>
          <a:lstStyle>
            <a:lvl1pPr marL="0" indent="0">
              <a:buNone/>
              <a:defRPr sz="1400"/>
            </a:lvl1pPr>
          </a:lstStyle>
          <a:p>
            <a:r>
              <a:rPr lang="en-US"/>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8" name="Text Placeholder 7"/>
          <p:cNvSpPr>
            <a:spLocks noGrp="1"/>
          </p:cNvSpPr>
          <p:nvPr>
            <p:ph type="body" sz="quarter" idx="23"/>
          </p:nvPr>
        </p:nvSpPr>
        <p:spPr>
          <a:xfrm>
            <a:off x="468313"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20" name="Text Placeholder 7"/>
          <p:cNvSpPr>
            <a:spLocks noGrp="1"/>
          </p:cNvSpPr>
          <p:nvPr>
            <p:ph type="body" sz="quarter" idx="24"/>
          </p:nvPr>
        </p:nvSpPr>
        <p:spPr>
          <a:xfrm>
            <a:off x="2798935"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21" name="Text Placeholder 7"/>
          <p:cNvSpPr>
            <a:spLocks noGrp="1"/>
          </p:cNvSpPr>
          <p:nvPr>
            <p:ph type="body" sz="quarter" idx="25"/>
          </p:nvPr>
        </p:nvSpPr>
        <p:spPr>
          <a:xfrm>
            <a:off x="5129557"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22" name="Text Placeholder 7"/>
          <p:cNvSpPr>
            <a:spLocks noGrp="1"/>
          </p:cNvSpPr>
          <p:nvPr>
            <p:ph type="body" sz="quarter" idx="26"/>
          </p:nvPr>
        </p:nvSpPr>
        <p:spPr>
          <a:xfrm>
            <a:off x="7460179"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23" name="Text Placeholder 7"/>
          <p:cNvSpPr>
            <a:spLocks noGrp="1"/>
          </p:cNvSpPr>
          <p:nvPr>
            <p:ph type="body" sz="quarter" idx="27"/>
          </p:nvPr>
        </p:nvSpPr>
        <p:spPr>
          <a:xfrm>
            <a:off x="9790800"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177360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9107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p:cNvGrpSpPr/>
          <p:nvPr userDrawn="1"/>
        </p:nvGrpSpPr>
        <p:grpSpPr>
          <a:xfrm>
            <a:off x="455296" y="16"/>
            <a:ext cx="11279504" cy="2741596"/>
            <a:chOff x="455296" y="0"/>
            <a:chExt cx="11279504" cy="289560"/>
          </a:xfrm>
        </p:grpSpPr>
        <p:sp>
          <p:nvSpPr>
            <p:cNvPr id="45" name="Rectangle 44"/>
            <p:cNvSpPr/>
            <p:nvPr/>
          </p:nvSpPr>
          <p:spPr>
            <a:xfrm>
              <a:off x="455296" y="0"/>
              <a:ext cx="6508722" cy="2895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6964018" y="0"/>
              <a:ext cx="2855754" cy="289560"/>
            </a:xfrm>
            <a:prstGeom prst="rect">
              <a:avLst/>
            </a:prstGeom>
            <a:solidFill>
              <a:srgbClr val="3C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a:xfrm>
              <a:off x="9819772" y="0"/>
              <a:ext cx="1915028" cy="289560"/>
            </a:xfrm>
            <a:prstGeom prst="rect">
              <a:avLst/>
            </a:prstGeom>
            <a:solidFill>
              <a:srgbClr val="77E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userDrawn="1">
            <p:ph type="title"/>
          </p:nvPr>
        </p:nvSpPr>
        <p:spPr>
          <a:xfrm>
            <a:off x="455296" y="2741612"/>
            <a:ext cx="11279504" cy="1538287"/>
          </a:xfrm>
        </p:spPr>
        <p:txBody>
          <a:bodyPr anchor="b"/>
          <a:lstStyle>
            <a:lvl1pPr>
              <a:defRPr sz="4800" b="0"/>
            </a:lvl1pPr>
          </a:lstStyle>
          <a:p>
            <a:r>
              <a:rPr lang="en-US"/>
              <a:t>Click to edit Master title style</a:t>
            </a:r>
            <a:endParaRPr lang="en-GB" dirty="0"/>
          </a:p>
        </p:txBody>
      </p:sp>
      <p:sp>
        <p:nvSpPr>
          <p:cNvPr id="3" name="Text Placeholder 2"/>
          <p:cNvSpPr>
            <a:spLocks noGrp="1"/>
          </p:cNvSpPr>
          <p:nvPr userDrawn="1">
            <p:ph type="body" idx="1"/>
          </p:nvPr>
        </p:nvSpPr>
        <p:spPr>
          <a:xfrm>
            <a:off x="457200" y="4381500"/>
            <a:ext cx="11277600" cy="1193800"/>
          </a:xfrm>
          <a:prstGeom prst="rect">
            <a:avLst/>
          </a:prstGeom>
        </p:spPr>
        <p:txBody>
          <a:bodyPr lIns="0" tIns="0" rIns="0" bIns="0" anchor="b" anchorCtr="0"/>
          <a:lstStyle>
            <a:lvl1pPr marL="0" indent="0">
              <a:buNone/>
              <a:defRPr sz="2400">
                <a:solidFill>
                  <a:schemeClr val="tx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userDrawn="1">
            <p:ph type="dt" sz="half" idx="10"/>
          </p:nvPr>
        </p:nvSpPr>
        <p:spPr/>
        <p:txBody>
          <a:bodyPr/>
          <a:lstStyle/>
          <a:p>
            <a:fld id="{55947F77-118C-4E49-9A63-2F6DF05CB46F}" type="datetime6">
              <a:rPr lang="en-US" smtClean="0"/>
              <a:t>December 24</a:t>
            </a:fld>
            <a:endParaRPr lang="en-GB"/>
          </a:p>
        </p:txBody>
      </p:sp>
      <p:sp>
        <p:nvSpPr>
          <p:cNvPr id="5" name="Footer Placeholder 4"/>
          <p:cNvSpPr>
            <a:spLocks noGrp="1"/>
          </p:cNvSpPr>
          <p:nvPr userDrawn="1">
            <p:ph type="ftr" sz="quarter" idx="11"/>
          </p:nvPr>
        </p:nvSpPr>
        <p:spPr/>
        <p:txBody>
          <a:bodyPr/>
          <a:lstStyle/>
          <a:p>
            <a:endParaRPr lang="en-GB"/>
          </a:p>
        </p:txBody>
      </p:sp>
      <p:sp>
        <p:nvSpPr>
          <p:cNvPr id="6" name="Slide Number Placeholder 5"/>
          <p:cNvSpPr>
            <a:spLocks noGrp="1"/>
          </p:cNvSpPr>
          <p:nvPr userDrawn="1">
            <p:ph type="sldNum" sz="quarter" idx="12"/>
          </p:nvPr>
        </p:nvSpPr>
        <p:spPr/>
        <p:txBody>
          <a:bodyPr/>
          <a:lstStyle/>
          <a:p>
            <a:fld id="{B0B34E4B-25F1-4D72-B319-B9B5A0ABC919}" type="slidenum">
              <a:rPr lang="en-GB" smtClean="0"/>
              <a:t>‹#›</a:t>
            </a:fld>
            <a:endParaRPr lang="en-GB"/>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2250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rgbClr val="12273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6093" b="9264"/>
          <a:stretch/>
        </p:blipFill>
        <p:spPr>
          <a:xfrm>
            <a:off x="0" y="-27214"/>
            <a:ext cx="12192000" cy="687977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27500" y="1441671"/>
            <a:ext cx="3942000" cy="3942000"/>
          </a:xfrm>
          <a:prstGeom prst="rect">
            <a:avLst/>
          </a:prstGeom>
        </p:spPr>
      </p:pic>
    </p:spTree>
    <p:extLst>
      <p:ext uri="{BB962C8B-B14F-4D97-AF65-F5344CB8AC3E}">
        <p14:creationId xmlns:p14="http://schemas.microsoft.com/office/powerpoint/2010/main" val="20618500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nchor="t" anchorCtr="0"/>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0964624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8_Dark Blue Cover">
    <p:bg>
      <p:bgPr>
        <a:solidFill>
          <a:srgbClr val="12273F"/>
        </a:solidFill>
        <a:effectLst/>
      </p:bgPr>
    </p:bg>
    <p:spTree>
      <p:nvGrpSpPr>
        <p:cNvPr id="1" name=""/>
        <p:cNvGrpSpPr/>
        <p:nvPr/>
      </p:nvGrpSpPr>
      <p:grpSpPr>
        <a:xfrm>
          <a:off x="0" y="0"/>
          <a:ext cx="0" cy="0"/>
          <a:chOff x="0" y="0"/>
          <a:chExt cx="0" cy="0"/>
        </a:xfrm>
      </p:grpSpPr>
      <p:pic>
        <p:nvPicPr>
          <p:cNvPr id="3" name="Picture 2"/>
          <p:cNvPicPr>
            <a:picLocks/>
          </p:cNvPicPr>
          <p:nvPr userDrawn="1"/>
        </p:nvPicPr>
        <p:blipFill rotWithShape="1">
          <a:blip r:embed="rId2" cstate="print">
            <a:extLst>
              <a:ext uri="{28A0092B-C50C-407E-A947-70E740481C1C}">
                <a14:useLocalDpi xmlns:a14="http://schemas.microsoft.com/office/drawing/2010/main" val="0"/>
              </a:ext>
            </a:extLst>
          </a:blip>
          <a:srcRect l="46657" r="9040"/>
          <a:stretch/>
        </p:blipFill>
        <p:spPr>
          <a:xfrm>
            <a:off x="7623174" y="0"/>
            <a:ext cx="4559808" cy="6861600"/>
          </a:xfrm>
          <a:prstGeom prst="rect">
            <a:avLst/>
          </a:prstGeom>
        </p:spPr>
      </p:pic>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107518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6292" y="3017"/>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endParaRPr lang="en-GB" dirty="0"/>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356959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endParaRPr lang="en-GB" dirty="0"/>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2375186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endParaRPr lang="en-GB" dirty="0"/>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13856219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457200"/>
            <a:ext cx="11277600" cy="912814"/>
          </a:xfrm>
          <a:prstGeom prst="rect">
            <a:avLst/>
          </a:prstGeom>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to edit Master title style</a:t>
            </a:r>
            <a:endParaRPr lang="en-GB" dirty="0"/>
          </a:p>
        </p:txBody>
      </p:sp>
      <p:sp>
        <p:nvSpPr>
          <p:cNvPr id="4" name="Date Placeholder 3"/>
          <p:cNvSpPr>
            <a:spLocks noGrp="1"/>
          </p:cNvSpPr>
          <p:nvPr>
            <p:ph type="dt" sz="half" idx="2"/>
          </p:nvPr>
        </p:nvSpPr>
        <p:spPr>
          <a:xfrm>
            <a:off x="457200" y="6383971"/>
            <a:ext cx="2593975" cy="365125"/>
          </a:xfrm>
          <a:prstGeom prst="rect">
            <a:avLst/>
          </a:prstGeom>
        </p:spPr>
        <p:txBody>
          <a:bodyPr vert="horz" lIns="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5" name="Footer Placeholder 4"/>
          <p:cNvSpPr>
            <a:spLocks noGrp="1"/>
          </p:cNvSpPr>
          <p:nvPr>
            <p:ph type="ftr" sz="quarter" idx="3"/>
          </p:nvPr>
        </p:nvSpPr>
        <p:spPr>
          <a:xfrm>
            <a:off x="3051175" y="6383971"/>
            <a:ext cx="60960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GB" dirty="0"/>
              <a:t>Insert document classification (edit via 'Header &amp; Footer')</a:t>
            </a:r>
          </a:p>
        </p:txBody>
      </p:sp>
      <p:sp>
        <p:nvSpPr>
          <p:cNvPr id="6" name="Slide Number Placeholder 5"/>
          <p:cNvSpPr>
            <a:spLocks noGrp="1"/>
          </p:cNvSpPr>
          <p:nvPr>
            <p:ph type="sldNum" sz="quarter" idx="4"/>
          </p:nvPr>
        </p:nvSpPr>
        <p:spPr>
          <a:xfrm>
            <a:off x="10668000" y="6383971"/>
            <a:ext cx="1060450" cy="369570"/>
          </a:xfrm>
          <a:prstGeom prst="rect">
            <a:avLst/>
          </a:prstGeom>
        </p:spPr>
        <p:txBody>
          <a:bodyPr vert="horz" lIns="91440" tIns="45720" rIns="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0B34E4B-25F1-4D72-B319-B9B5A0ABC919}" type="slidenum">
              <a:rPr lang="en-GB" smtClean="0"/>
              <a:pPr/>
              <a:t>‹#›</a:t>
            </a:fld>
            <a:endParaRPr lang="en-GB" dirty="0"/>
          </a:p>
        </p:txBody>
      </p:sp>
      <p:sp>
        <p:nvSpPr>
          <p:cNvPr id="40" name="Rectangle 39"/>
          <p:cNvSpPr/>
          <p:nvPr/>
        </p:nvSpPr>
        <p:spPr>
          <a:xfrm>
            <a:off x="455296" y="0"/>
            <a:ext cx="6508722" cy="2895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6964018" y="0"/>
            <a:ext cx="2858162" cy="289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userDrawn="1"/>
        </p:nvSpPr>
        <p:spPr>
          <a:xfrm>
            <a:off x="9822180" y="0"/>
            <a:ext cx="1912620" cy="289560"/>
          </a:xfrm>
          <a:prstGeom prst="rect">
            <a:avLst/>
          </a:prstGeom>
          <a:solidFill>
            <a:srgbClr val="77E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idx="1"/>
          </p:nvPr>
        </p:nvSpPr>
        <p:spPr>
          <a:xfrm>
            <a:off x="468000" y="1752599"/>
            <a:ext cx="11277600" cy="462708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2182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dt="0"/>
  <p:txStyles>
    <p:titleStyle>
      <a:lvl1pPr marL="0" marR="0" indent="0" algn="l" defTabSz="914400" rtl="0" eaLnBrk="1" fontAlgn="auto" latinLnBrk="0" hangingPunct="1">
        <a:lnSpc>
          <a:spcPct val="100000"/>
        </a:lnSpc>
        <a:spcBef>
          <a:spcPts val="0"/>
        </a:spcBef>
        <a:spcAft>
          <a:spcPts val="0"/>
        </a:spcAft>
        <a:buClrTx/>
        <a:buSzTx/>
        <a:buFontTx/>
        <a:buNone/>
        <a:tabLst/>
        <a:defRPr lang="en-GB" sz="2400" b="1" kern="1200" baseline="0" noProof="0" dirty="0">
          <a:solidFill>
            <a:srgbClr val="12273F"/>
          </a:solidFill>
          <a:latin typeface="Arial" panose="020B0604020202020204" pitchFamily="34" charset="0"/>
          <a:ea typeface="+mj-ea"/>
          <a:cs typeface="Arial" panose="020B0604020202020204" pitchFamily="34" charset="0"/>
        </a:defRPr>
      </a:lvl1pPr>
    </p:titleStyle>
    <p:bodyStyle>
      <a:lvl1pPr marL="288000" marR="0" indent="-28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40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64000" indent="-28800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spcAft>
          <a:spcPts val="600"/>
        </a:spcAft>
        <a:buFontTx/>
        <a:buNone/>
        <a:defRPr sz="2400" kern="1200">
          <a:solidFill>
            <a:schemeClr val="tx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tx1"/>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accent2"/>
          </a:solidFill>
          <a:latin typeface="Arial" panose="020B0604020202020204" pitchFamily="34" charset="0"/>
          <a:ea typeface="+mn-ea"/>
          <a:cs typeface="Arial" panose="020B0604020202020204" pitchFamily="34" charset="0"/>
        </a:defRPr>
      </a:lvl7pPr>
      <a:lvl8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4">
          <p15:clr>
            <a:srgbClr val="F26B43"/>
          </p15:clr>
        </p15:guide>
        <p15:guide id="2" pos="3840">
          <p15:clr>
            <a:srgbClr val="F26B43"/>
          </p15:clr>
        </p15:guide>
        <p15:guide id="3" orient="horz" pos="863">
          <p15:clr>
            <a:srgbClr val="F26B43"/>
          </p15:clr>
        </p15:guide>
        <p15:guide id="4" orient="horz" pos="1727">
          <p15:clr>
            <a:srgbClr val="F26B43"/>
          </p15:clr>
        </p15:guide>
        <p15:guide id="5" orient="horz" pos="3456">
          <p15:clr>
            <a:srgbClr val="F26B43"/>
          </p15:clr>
        </p15:guide>
        <p15:guide id="6" pos="4802">
          <p15:clr>
            <a:srgbClr val="F26B43"/>
          </p15:clr>
        </p15:guide>
        <p15:guide id="7" pos="5762">
          <p15:clr>
            <a:srgbClr val="F26B43"/>
          </p15:clr>
        </p15:guide>
        <p15:guide id="8" pos="6720">
          <p15:clr>
            <a:srgbClr val="F26B43"/>
          </p15:clr>
        </p15:guide>
        <p15:guide id="9" pos="7392">
          <p15:clr>
            <a:srgbClr val="F26B43"/>
          </p15:clr>
        </p15:guide>
        <p15:guide id="10" orient="horz" pos="288">
          <p15:clr>
            <a:srgbClr val="F26B43"/>
          </p15:clr>
        </p15:guide>
        <p15:guide id="11" orient="horz" pos="4020">
          <p15:clr>
            <a:srgbClr val="F26B43"/>
          </p15:clr>
        </p15:guide>
        <p15:guide id="12" pos="2880">
          <p15:clr>
            <a:srgbClr val="F26B43"/>
          </p15:clr>
        </p15:guide>
        <p15:guide id="13" pos="1922">
          <p15:clr>
            <a:srgbClr val="F26B43"/>
          </p15:clr>
        </p15:guide>
        <p15:guide id="14" pos="960">
          <p15:clr>
            <a:srgbClr val="F26B43"/>
          </p15:clr>
        </p15:guide>
        <p15:guide id="15" pos="288">
          <p15:clr>
            <a:srgbClr val="F26B43"/>
          </p15:clr>
        </p15:guide>
        <p15:guide id="16" pos="6560">
          <p15:clr>
            <a:srgbClr val="F26B43"/>
          </p15:clr>
        </p15:guide>
        <p15:guide id="18" orient="horz" pos="1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457200"/>
            <a:ext cx="11277600" cy="912814"/>
          </a:xfrm>
          <a:prstGeom prst="rect">
            <a:avLst/>
          </a:prstGeom>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GB" dirty="0"/>
          </a:p>
        </p:txBody>
      </p:sp>
      <p:sp>
        <p:nvSpPr>
          <p:cNvPr id="4" name="Date Placeholder 3"/>
          <p:cNvSpPr>
            <a:spLocks noGrp="1"/>
          </p:cNvSpPr>
          <p:nvPr>
            <p:ph type="dt" sz="half" idx="2"/>
          </p:nvPr>
        </p:nvSpPr>
        <p:spPr>
          <a:xfrm>
            <a:off x="457200" y="6383971"/>
            <a:ext cx="2593975" cy="365125"/>
          </a:xfrm>
          <a:prstGeom prst="rect">
            <a:avLst/>
          </a:prstGeom>
        </p:spPr>
        <p:txBody>
          <a:bodyPr vert="horz" lIns="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8C631243-1475-4D4F-A98E-58913BA713EC}" type="datetime6">
              <a:rPr lang="en-US" smtClean="0"/>
              <a:t>December 24</a:t>
            </a:fld>
            <a:endParaRPr lang="en-GB" dirty="0"/>
          </a:p>
        </p:txBody>
      </p:sp>
      <p:sp>
        <p:nvSpPr>
          <p:cNvPr id="5" name="Footer Placeholder 4"/>
          <p:cNvSpPr>
            <a:spLocks noGrp="1"/>
          </p:cNvSpPr>
          <p:nvPr>
            <p:ph type="ftr" sz="quarter" idx="3"/>
          </p:nvPr>
        </p:nvSpPr>
        <p:spPr>
          <a:xfrm>
            <a:off x="3051175" y="6383971"/>
            <a:ext cx="60960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10668000" y="6383971"/>
            <a:ext cx="1060450" cy="369570"/>
          </a:xfrm>
          <a:prstGeom prst="rect">
            <a:avLst/>
          </a:prstGeom>
        </p:spPr>
        <p:txBody>
          <a:bodyPr vert="horz" lIns="91440" tIns="45720" rIns="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0B34E4B-25F1-4D72-B319-B9B5A0ABC919}" type="slidenum">
              <a:rPr lang="en-GB" smtClean="0"/>
              <a:pPr/>
              <a:t>‹#›</a:t>
            </a:fld>
            <a:endParaRPr lang="en-GB" dirty="0"/>
          </a:p>
        </p:txBody>
      </p:sp>
      <p:sp>
        <p:nvSpPr>
          <p:cNvPr id="40" name="Rectangle 39"/>
          <p:cNvSpPr/>
          <p:nvPr/>
        </p:nvSpPr>
        <p:spPr>
          <a:xfrm>
            <a:off x="455296" y="0"/>
            <a:ext cx="6508722" cy="2895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6964018" y="0"/>
            <a:ext cx="2858162" cy="289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userDrawn="1"/>
        </p:nvSpPr>
        <p:spPr>
          <a:xfrm>
            <a:off x="9822180" y="0"/>
            <a:ext cx="1912620" cy="289560"/>
          </a:xfrm>
          <a:prstGeom prst="rect">
            <a:avLst/>
          </a:prstGeom>
          <a:solidFill>
            <a:srgbClr val="77E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idx="1"/>
          </p:nvPr>
        </p:nvSpPr>
        <p:spPr>
          <a:xfrm>
            <a:off x="468000" y="1752599"/>
            <a:ext cx="11277600" cy="462708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40502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Lst>
  <p:hf hdr="0" ftr="0"/>
  <p:txStyles>
    <p:titleStyle>
      <a:lvl1pPr marL="0" marR="0" indent="0" algn="l" defTabSz="914400" rtl="0" eaLnBrk="1" fontAlgn="auto" latinLnBrk="0" hangingPunct="1">
        <a:lnSpc>
          <a:spcPct val="100000"/>
        </a:lnSpc>
        <a:spcBef>
          <a:spcPts val="0"/>
        </a:spcBef>
        <a:spcAft>
          <a:spcPts val="0"/>
        </a:spcAft>
        <a:buClrTx/>
        <a:buSzTx/>
        <a:buFontTx/>
        <a:buNone/>
        <a:tabLst/>
        <a:defRPr lang="en-GB" sz="2800" b="1" kern="1200" baseline="0" noProof="0" dirty="0">
          <a:solidFill>
            <a:srgbClr val="12273F"/>
          </a:solidFill>
          <a:latin typeface="Century Gothic" panose="020B0502020202020204" pitchFamily="34" charset="0"/>
          <a:ea typeface="+mj-ea"/>
          <a:cs typeface="+mj-cs"/>
        </a:defRPr>
      </a:lvl1pPr>
    </p:titleStyle>
    <p:bodyStyle>
      <a:lvl1pPr marL="288000" marR="0" indent="-28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40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64000" indent="-28800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spcAft>
          <a:spcPts val="600"/>
        </a:spcAft>
        <a:buFontTx/>
        <a:buNone/>
        <a:defRPr sz="2400" kern="1200">
          <a:solidFill>
            <a:schemeClr val="tx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tx1"/>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accent2"/>
          </a:solidFill>
          <a:latin typeface="Arial" panose="020B0604020202020204" pitchFamily="34" charset="0"/>
          <a:ea typeface="+mn-ea"/>
          <a:cs typeface="Arial" panose="020B0604020202020204" pitchFamily="34" charset="0"/>
        </a:defRPr>
      </a:lvl7pPr>
      <a:lvl8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4">
          <p15:clr>
            <a:srgbClr val="F26B43"/>
          </p15:clr>
        </p15:guide>
        <p15:guide id="2" pos="3840">
          <p15:clr>
            <a:srgbClr val="F26B43"/>
          </p15:clr>
        </p15:guide>
        <p15:guide id="3" orient="horz" pos="863">
          <p15:clr>
            <a:srgbClr val="F26B43"/>
          </p15:clr>
        </p15:guide>
        <p15:guide id="4" orient="horz" pos="1727">
          <p15:clr>
            <a:srgbClr val="F26B43"/>
          </p15:clr>
        </p15:guide>
        <p15:guide id="5" orient="horz" pos="3456">
          <p15:clr>
            <a:srgbClr val="F26B43"/>
          </p15:clr>
        </p15:guide>
        <p15:guide id="6" pos="4802">
          <p15:clr>
            <a:srgbClr val="F26B43"/>
          </p15:clr>
        </p15:guide>
        <p15:guide id="7" pos="5762">
          <p15:clr>
            <a:srgbClr val="F26B43"/>
          </p15:clr>
        </p15:guide>
        <p15:guide id="8" pos="6720">
          <p15:clr>
            <a:srgbClr val="F26B43"/>
          </p15:clr>
        </p15:guide>
        <p15:guide id="9" pos="7392">
          <p15:clr>
            <a:srgbClr val="F26B43"/>
          </p15:clr>
        </p15:guide>
        <p15:guide id="10" orient="horz" pos="288">
          <p15:clr>
            <a:srgbClr val="F26B43"/>
          </p15:clr>
        </p15:guide>
        <p15:guide id="11" orient="horz" pos="4020">
          <p15:clr>
            <a:srgbClr val="F26B43"/>
          </p15:clr>
        </p15:guide>
        <p15:guide id="12" pos="2880">
          <p15:clr>
            <a:srgbClr val="F26B43"/>
          </p15:clr>
        </p15:guide>
        <p15:guide id="13" pos="1922">
          <p15:clr>
            <a:srgbClr val="F26B43"/>
          </p15:clr>
        </p15:guide>
        <p15:guide id="14" pos="960">
          <p15:clr>
            <a:srgbClr val="F26B43"/>
          </p15:clr>
        </p15:guide>
        <p15:guide id="15" pos="288">
          <p15:clr>
            <a:srgbClr val="F26B43"/>
          </p15:clr>
        </p15:guide>
        <p15:guide id="16" pos="6560">
          <p15:clr>
            <a:srgbClr val="F26B43"/>
          </p15:clr>
        </p15:guide>
        <p15:guide id="18" orient="horz" pos="11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457200"/>
            <a:ext cx="11277600" cy="912814"/>
          </a:xfrm>
          <a:prstGeom prst="rect">
            <a:avLst/>
          </a:prstGeom>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to edit Master title style</a:t>
            </a:r>
            <a:endParaRPr lang="en-GB" dirty="0"/>
          </a:p>
        </p:txBody>
      </p:sp>
      <p:sp>
        <p:nvSpPr>
          <p:cNvPr id="4" name="Date Placeholder 3"/>
          <p:cNvSpPr>
            <a:spLocks noGrp="1"/>
          </p:cNvSpPr>
          <p:nvPr>
            <p:ph type="dt" sz="half" idx="2"/>
          </p:nvPr>
        </p:nvSpPr>
        <p:spPr>
          <a:xfrm>
            <a:off x="457200" y="6383971"/>
            <a:ext cx="2593975" cy="365125"/>
          </a:xfrm>
          <a:prstGeom prst="rect">
            <a:avLst/>
          </a:prstGeom>
        </p:spPr>
        <p:txBody>
          <a:bodyPr vert="horz" lIns="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5" name="Footer Placeholder 4"/>
          <p:cNvSpPr>
            <a:spLocks noGrp="1"/>
          </p:cNvSpPr>
          <p:nvPr>
            <p:ph type="ftr" sz="quarter" idx="3"/>
          </p:nvPr>
        </p:nvSpPr>
        <p:spPr>
          <a:xfrm>
            <a:off x="3051175" y="6383971"/>
            <a:ext cx="60960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GB" dirty="0"/>
              <a:t>Insert document classification (edit via 'Header &amp; Footer')</a:t>
            </a:r>
          </a:p>
        </p:txBody>
      </p:sp>
      <p:sp>
        <p:nvSpPr>
          <p:cNvPr id="6" name="Slide Number Placeholder 5"/>
          <p:cNvSpPr>
            <a:spLocks noGrp="1"/>
          </p:cNvSpPr>
          <p:nvPr>
            <p:ph type="sldNum" sz="quarter" idx="4"/>
          </p:nvPr>
        </p:nvSpPr>
        <p:spPr>
          <a:xfrm>
            <a:off x="10668000" y="6383971"/>
            <a:ext cx="1060450" cy="369570"/>
          </a:xfrm>
          <a:prstGeom prst="rect">
            <a:avLst/>
          </a:prstGeom>
        </p:spPr>
        <p:txBody>
          <a:bodyPr vert="horz" lIns="91440" tIns="45720" rIns="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0B34E4B-25F1-4D72-B319-B9B5A0ABC919}" type="slidenum">
              <a:rPr lang="en-GB" smtClean="0"/>
              <a:pPr/>
              <a:t>‹#›</a:t>
            </a:fld>
            <a:endParaRPr lang="en-GB" dirty="0"/>
          </a:p>
        </p:txBody>
      </p:sp>
      <p:sp>
        <p:nvSpPr>
          <p:cNvPr id="40" name="Rectangle 39"/>
          <p:cNvSpPr/>
          <p:nvPr/>
        </p:nvSpPr>
        <p:spPr>
          <a:xfrm>
            <a:off x="455296" y="0"/>
            <a:ext cx="6508722" cy="2895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6964018" y="0"/>
            <a:ext cx="2858162" cy="289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userDrawn="1"/>
        </p:nvSpPr>
        <p:spPr>
          <a:xfrm>
            <a:off x="9822180" y="0"/>
            <a:ext cx="1912620" cy="289560"/>
          </a:xfrm>
          <a:prstGeom prst="rect">
            <a:avLst/>
          </a:prstGeom>
          <a:solidFill>
            <a:srgbClr val="77E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idx="1"/>
          </p:nvPr>
        </p:nvSpPr>
        <p:spPr>
          <a:xfrm>
            <a:off x="468000" y="1752599"/>
            <a:ext cx="11277600" cy="462708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8093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p:hf sldNum="0" hdr="0" dt="0"/>
  <p:txStyles>
    <p:titleStyle>
      <a:lvl1pPr marL="0" marR="0" indent="0" algn="l" defTabSz="914400" rtl="0" eaLnBrk="1" fontAlgn="auto" latinLnBrk="0" hangingPunct="1">
        <a:lnSpc>
          <a:spcPct val="100000"/>
        </a:lnSpc>
        <a:spcBef>
          <a:spcPts val="0"/>
        </a:spcBef>
        <a:spcAft>
          <a:spcPts val="0"/>
        </a:spcAft>
        <a:buClrTx/>
        <a:buSzTx/>
        <a:buFontTx/>
        <a:buNone/>
        <a:tabLst/>
        <a:defRPr lang="en-GB" sz="2400" b="1" kern="1200" baseline="0" noProof="0" dirty="0">
          <a:solidFill>
            <a:srgbClr val="12273F"/>
          </a:solidFill>
          <a:latin typeface="Arial" panose="020B0604020202020204" pitchFamily="34" charset="0"/>
          <a:ea typeface="+mj-ea"/>
          <a:cs typeface="Arial" panose="020B0604020202020204" pitchFamily="34" charset="0"/>
        </a:defRPr>
      </a:lvl1pPr>
    </p:titleStyle>
    <p:bodyStyle>
      <a:lvl1pPr marL="288000" marR="0" indent="-28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40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64000" indent="-28800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spcAft>
          <a:spcPts val="600"/>
        </a:spcAft>
        <a:buFontTx/>
        <a:buNone/>
        <a:defRPr sz="2400" kern="1200">
          <a:solidFill>
            <a:schemeClr val="tx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tx1"/>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accent2"/>
          </a:solidFill>
          <a:latin typeface="Arial" panose="020B0604020202020204" pitchFamily="34" charset="0"/>
          <a:ea typeface="+mn-ea"/>
          <a:cs typeface="Arial" panose="020B0604020202020204" pitchFamily="34" charset="0"/>
        </a:defRPr>
      </a:lvl7pPr>
      <a:lvl8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4">
          <p15:clr>
            <a:srgbClr val="F26B43"/>
          </p15:clr>
        </p15:guide>
        <p15:guide id="2" pos="3840">
          <p15:clr>
            <a:srgbClr val="F26B43"/>
          </p15:clr>
        </p15:guide>
        <p15:guide id="3" orient="horz" pos="863">
          <p15:clr>
            <a:srgbClr val="F26B43"/>
          </p15:clr>
        </p15:guide>
        <p15:guide id="4" orient="horz" pos="1727">
          <p15:clr>
            <a:srgbClr val="F26B43"/>
          </p15:clr>
        </p15:guide>
        <p15:guide id="5" orient="horz" pos="3456">
          <p15:clr>
            <a:srgbClr val="F26B43"/>
          </p15:clr>
        </p15:guide>
        <p15:guide id="6" pos="4802">
          <p15:clr>
            <a:srgbClr val="F26B43"/>
          </p15:clr>
        </p15:guide>
        <p15:guide id="7" pos="5762">
          <p15:clr>
            <a:srgbClr val="F26B43"/>
          </p15:clr>
        </p15:guide>
        <p15:guide id="8" pos="6720">
          <p15:clr>
            <a:srgbClr val="F26B43"/>
          </p15:clr>
        </p15:guide>
        <p15:guide id="9" pos="7392">
          <p15:clr>
            <a:srgbClr val="F26B43"/>
          </p15:clr>
        </p15:guide>
        <p15:guide id="10" orient="horz" pos="288">
          <p15:clr>
            <a:srgbClr val="F26B43"/>
          </p15:clr>
        </p15:guide>
        <p15:guide id="11" orient="horz" pos="4020">
          <p15:clr>
            <a:srgbClr val="F26B43"/>
          </p15:clr>
        </p15:guide>
        <p15:guide id="12" pos="2880">
          <p15:clr>
            <a:srgbClr val="F26B43"/>
          </p15:clr>
        </p15:guide>
        <p15:guide id="13" pos="1922">
          <p15:clr>
            <a:srgbClr val="F26B43"/>
          </p15:clr>
        </p15:guide>
        <p15:guide id="14" pos="960">
          <p15:clr>
            <a:srgbClr val="F26B43"/>
          </p15:clr>
        </p15:guide>
        <p15:guide id="15" pos="288">
          <p15:clr>
            <a:srgbClr val="F26B43"/>
          </p15:clr>
        </p15:guide>
        <p15:guide id="16" pos="6560">
          <p15:clr>
            <a:srgbClr val="F26B43"/>
          </p15:clr>
        </p15:guide>
        <p15:guide id="18" orient="horz" pos="110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457200"/>
            <a:ext cx="11277600" cy="912814"/>
          </a:xfrm>
          <a:prstGeom prst="rect">
            <a:avLst/>
          </a:prstGeom>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GB" dirty="0"/>
          </a:p>
        </p:txBody>
      </p:sp>
      <p:sp>
        <p:nvSpPr>
          <p:cNvPr id="4" name="Date Placeholder 3"/>
          <p:cNvSpPr>
            <a:spLocks noGrp="1"/>
          </p:cNvSpPr>
          <p:nvPr>
            <p:ph type="dt" sz="half" idx="2"/>
          </p:nvPr>
        </p:nvSpPr>
        <p:spPr>
          <a:xfrm>
            <a:off x="457200" y="6383971"/>
            <a:ext cx="2593975" cy="365125"/>
          </a:xfrm>
          <a:prstGeom prst="rect">
            <a:avLst/>
          </a:prstGeom>
        </p:spPr>
        <p:txBody>
          <a:bodyPr vert="horz" lIns="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8C631243-1475-4D4F-A98E-58913BA713EC}" type="datetime6">
              <a:rPr lang="en-US" smtClean="0"/>
              <a:t>December 24</a:t>
            </a:fld>
            <a:endParaRPr lang="en-GB" dirty="0"/>
          </a:p>
        </p:txBody>
      </p:sp>
      <p:sp>
        <p:nvSpPr>
          <p:cNvPr id="5" name="Footer Placeholder 4"/>
          <p:cNvSpPr>
            <a:spLocks noGrp="1"/>
          </p:cNvSpPr>
          <p:nvPr>
            <p:ph type="ftr" sz="quarter" idx="3"/>
          </p:nvPr>
        </p:nvSpPr>
        <p:spPr>
          <a:xfrm>
            <a:off x="3051175" y="6383971"/>
            <a:ext cx="60960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10668000" y="6383971"/>
            <a:ext cx="1060450" cy="369570"/>
          </a:xfrm>
          <a:prstGeom prst="rect">
            <a:avLst/>
          </a:prstGeom>
        </p:spPr>
        <p:txBody>
          <a:bodyPr vert="horz" lIns="91440" tIns="45720" rIns="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0B34E4B-25F1-4D72-B319-B9B5A0ABC919}" type="slidenum">
              <a:rPr lang="en-GB" smtClean="0"/>
              <a:pPr/>
              <a:t>‹#›</a:t>
            </a:fld>
            <a:endParaRPr lang="en-GB" dirty="0"/>
          </a:p>
        </p:txBody>
      </p:sp>
      <p:sp>
        <p:nvSpPr>
          <p:cNvPr id="40" name="Rectangle 39"/>
          <p:cNvSpPr/>
          <p:nvPr/>
        </p:nvSpPr>
        <p:spPr>
          <a:xfrm>
            <a:off x="455296" y="0"/>
            <a:ext cx="6508722" cy="2895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6964018" y="0"/>
            <a:ext cx="2858162" cy="289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userDrawn="1"/>
        </p:nvSpPr>
        <p:spPr>
          <a:xfrm>
            <a:off x="9822180" y="0"/>
            <a:ext cx="1912620" cy="289560"/>
          </a:xfrm>
          <a:prstGeom prst="rect">
            <a:avLst/>
          </a:prstGeom>
          <a:solidFill>
            <a:srgbClr val="77E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idx="1"/>
          </p:nvPr>
        </p:nvSpPr>
        <p:spPr>
          <a:xfrm>
            <a:off x="468000" y="1752599"/>
            <a:ext cx="11277600" cy="462708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422738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Lst>
  <p:hf hdr="0" ftr="0"/>
  <p:txStyles>
    <p:titleStyle>
      <a:lvl1pPr marL="0" marR="0" indent="0" algn="l" defTabSz="914400" rtl="0" eaLnBrk="1" fontAlgn="auto" latinLnBrk="0" hangingPunct="1">
        <a:lnSpc>
          <a:spcPct val="100000"/>
        </a:lnSpc>
        <a:spcBef>
          <a:spcPts val="0"/>
        </a:spcBef>
        <a:spcAft>
          <a:spcPts val="0"/>
        </a:spcAft>
        <a:buClrTx/>
        <a:buSzTx/>
        <a:buFontTx/>
        <a:buNone/>
        <a:tabLst/>
        <a:defRPr lang="en-GB" sz="2800" b="1" kern="1200" baseline="0" noProof="0" dirty="0">
          <a:solidFill>
            <a:srgbClr val="12273F"/>
          </a:solidFill>
          <a:latin typeface="Century Gothic" panose="020B0502020202020204" pitchFamily="34" charset="0"/>
          <a:ea typeface="+mj-ea"/>
          <a:cs typeface="+mj-cs"/>
        </a:defRPr>
      </a:lvl1pPr>
    </p:titleStyle>
    <p:bodyStyle>
      <a:lvl1pPr marL="288000" marR="0" indent="-28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40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64000" indent="-28800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spcAft>
          <a:spcPts val="600"/>
        </a:spcAft>
        <a:buFontTx/>
        <a:buNone/>
        <a:defRPr sz="2400" kern="1200">
          <a:solidFill>
            <a:schemeClr val="tx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tx1"/>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accent2"/>
          </a:solidFill>
          <a:latin typeface="Arial" panose="020B0604020202020204" pitchFamily="34" charset="0"/>
          <a:ea typeface="+mn-ea"/>
          <a:cs typeface="Arial" panose="020B0604020202020204" pitchFamily="34" charset="0"/>
        </a:defRPr>
      </a:lvl7pPr>
      <a:lvl8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4">
          <p15:clr>
            <a:srgbClr val="F26B43"/>
          </p15:clr>
        </p15:guide>
        <p15:guide id="2" pos="3840">
          <p15:clr>
            <a:srgbClr val="F26B43"/>
          </p15:clr>
        </p15:guide>
        <p15:guide id="3" orient="horz" pos="863">
          <p15:clr>
            <a:srgbClr val="F26B43"/>
          </p15:clr>
        </p15:guide>
        <p15:guide id="4" orient="horz" pos="1727">
          <p15:clr>
            <a:srgbClr val="F26B43"/>
          </p15:clr>
        </p15:guide>
        <p15:guide id="5" orient="horz" pos="3456">
          <p15:clr>
            <a:srgbClr val="F26B43"/>
          </p15:clr>
        </p15:guide>
        <p15:guide id="6" pos="4802">
          <p15:clr>
            <a:srgbClr val="F26B43"/>
          </p15:clr>
        </p15:guide>
        <p15:guide id="7" pos="5762">
          <p15:clr>
            <a:srgbClr val="F26B43"/>
          </p15:clr>
        </p15:guide>
        <p15:guide id="8" pos="6720">
          <p15:clr>
            <a:srgbClr val="F26B43"/>
          </p15:clr>
        </p15:guide>
        <p15:guide id="9" pos="7392">
          <p15:clr>
            <a:srgbClr val="F26B43"/>
          </p15:clr>
        </p15:guide>
        <p15:guide id="10" orient="horz" pos="288">
          <p15:clr>
            <a:srgbClr val="F26B43"/>
          </p15:clr>
        </p15:guide>
        <p15:guide id="11" orient="horz" pos="4020">
          <p15:clr>
            <a:srgbClr val="F26B43"/>
          </p15:clr>
        </p15:guide>
        <p15:guide id="12" pos="2880">
          <p15:clr>
            <a:srgbClr val="F26B43"/>
          </p15:clr>
        </p15:guide>
        <p15:guide id="13" pos="1922">
          <p15:clr>
            <a:srgbClr val="F26B43"/>
          </p15:clr>
        </p15:guide>
        <p15:guide id="14" pos="960">
          <p15:clr>
            <a:srgbClr val="F26B43"/>
          </p15:clr>
        </p15:guide>
        <p15:guide id="15" pos="288">
          <p15:clr>
            <a:srgbClr val="F26B43"/>
          </p15:clr>
        </p15:guide>
        <p15:guide id="16" pos="6560">
          <p15:clr>
            <a:srgbClr val="F26B43"/>
          </p15:clr>
        </p15:guide>
        <p15:guide id="18" orient="horz" pos="110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57B9A3-90B3-6B0F-1F9A-76F2C9AEB4D4}"/>
              </a:ext>
            </a:extLst>
          </p:cNvPr>
          <p:cNvSpPr>
            <a:spLocks noGrp="1"/>
          </p:cNvSpPr>
          <p:nvPr>
            <p:ph type="body" sz="quarter" idx="16"/>
          </p:nvPr>
        </p:nvSpPr>
        <p:spPr/>
        <p:txBody>
          <a:bodyPr/>
          <a:lstStyle/>
          <a:p>
            <a:r>
              <a:rPr lang="en-GB" dirty="0"/>
              <a:t>December 2024</a:t>
            </a:r>
            <a:br>
              <a:rPr lang="en-GB" dirty="0"/>
            </a:br>
            <a:endParaRPr lang="en-GB" dirty="0"/>
          </a:p>
          <a:p>
            <a:r>
              <a:rPr lang="en-GB" sz="4000" b="1" dirty="0"/>
              <a:t>1947 Club</a:t>
            </a:r>
          </a:p>
        </p:txBody>
      </p:sp>
      <p:sp>
        <p:nvSpPr>
          <p:cNvPr id="4" name="TextBox 3">
            <a:extLst>
              <a:ext uri="{FF2B5EF4-FFF2-40B4-BE49-F238E27FC236}">
                <a16:creationId xmlns:a16="http://schemas.microsoft.com/office/drawing/2014/main" id="{103A4059-6C43-A072-0C7A-17EF5B9BA6CE}"/>
              </a:ext>
            </a:extLst>
          </p:cNvPr>
          <p:cNvSpPr txBox="1"/>
          <p:nvPr/>
        </p:nvSpPr>
        <p:spPr>
          <a:xfrm>
            <a:off x="457199" y="4841656"/>
            <a:ext cx="609738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Gareth Harrison</a:t>
            </a:r>
          </a:p>
        </p:txBody>
      </p:sp>
      <p:sp>
        <p:nvSpPr>
          <p:cNvPr id="6" name="TextBox 5">
            <a:extLst>
              <a:ext uri="{FF2B5EF4-FFF2-40B4-BE49-F238E27FC236}">
                <a16:creationId xmlns:a16="http://schemas.microsoft.com/office/drawing/2014/main" id="{6B741884-F758-E7D1-943D-59937360042E}"/>
              </a:ext>
            </a:extLst>
          </p:cNvPr>
          <p:cNvSpPr txBox="1"/>
          <p:nvPr/>
        </p:nvSpPr>
        <p:spPr>
          <a:xfrm>
            <a:off x="457199" y="5889018"/>
            <a:ext cx="609738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E7E6E6"/>
                </a:solidFill>
                <a:effectLst/>
                <a:uLnTx/>
                <a:uFillTx/>
                <a:latin typeface="Century Gothic" panose="020B0502020202020204" pitchFamily="34" charset="0"/>
                <a:ea typeface="+mn-ea"/>
                <a:cs typeface="Arial" panose="020B0604020202020204" pitchFamily="34" charset="0"/>
              </a:rPr>
              <a:t>Bank of England – Agency for the North East</a:t>
            </a:r>
          </a:p>
        </p:txBody>
      </p:sp>
    </p:spTree>
    <p:extLst>
      <p:ext uri="{BB962C8B-B14F-4D97-AF65-F5344CB8AC3E}">
        <p14:creationId xmlns:p14="http://schemas.microsoft.com/office/powerpoint/2010/main" val="4109310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B10F8-E4CE-4430-96D5-95903D9A3E6B}"/>
              </a:ext>
            </a:extLst>
          </p:cNvPr>
          <p:cNvSpPr>
            <a:spLocks noGrp="1"/>
          </p:cNvSpPr>
          <p:nvPr>
            <p:ph type="title"/>
          </p:nvPr>
        </p:nvSpPr>
        <p:spPr>
          <a:xfrm>
            <a:off x="468000" y="457199"/>
            <a:ext cx="11288571" cy="1908629"/>
          </a:xfrm>
        </p:spPr>
        <p:txBody>
          <a:bodyPr/>
          <a:lstStyle/>
          <a:p>
            <a:r>
              <a:rPr lang="en-GB" dirty="0">
                <a:latin typeface="Arial" panose="020B0604020202020204" pitchFamily="34" charset="0"/>
                <a:cs typeface="Arial" panose="020B0604020202020204" pitchFamily="34" charset="0"/>
              </a:rPr>
              <a:t>Increasing levels of reported sickness since the pandemic have driven a fall in the economic activity rate, based on LFS estimates</a:t>
            </a:r>
            <a:br>
              <a:rPr lang="en-GB" dirty="0">
                <a:latin typeface="Arial" panose="020B0604020202020204" pitchFamily="34" charset="0"/>
                <a:cs typeface="Arial" panose="020B0604020202020204" pitchFamily="34" charset="0"/>
              </a:rPr>
            </a:br>
            <a:r>
              <a:rPr lang="en-GB" sz="1600" b="0" dirty="0">
                <a:latin typeface="Arial" panose="020B0604020202020204" pitchFamily="34" charset="0"/>
                <a:cs typeface="Arial" panose="020B0604020202020204" pitchFamily="34" charset="0"/>
              </a:rPr>
              <a:t>Contribution to change in economic activity rate since 2019 Q4, by main reason for economic inactivity</a:t>
            </a:r>
            <a:r>
              <a:rPr lang="en-GB" sz="1600" b="0" baseline="30000" dirty="0">
                <a:latin typeface="Arial" panose="020B0604020202020204" pitchFamily="34" charset="0"/>
                <a:cs typeface="Arial" panose="020B0604020202020204" pitchFamily="34" charset="0"/>
              </a:rPr>
              <a:t>(a)</a:t>
            </a:r>
          </a:p>
        </p:txBody>
      </p:sp>
      <p:pic>
        <p:nvPicPr>
          <p:cNvPr id="5" name="Picture 4" descr="There has been a consistent rise in the share of people reporting sickness as the main reason for being out of the labour force since 2020. This has been partially offset by a fall in those looking after their family or home. ">
            <a:extLst>
              <a:ext uri="{FF2B5EF4-FFF2-40B4-BE49-F238E27FC236}">
                <a16:creationId xmlns:a16="http://schemas.microsoft.com/office/drawing/2014/main" id="{40031452-8E9F-AB13-2B8F-989F18011F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843" y="1677798"/>
            <a:ext cx="10257877" cy="4723003"/>
          </a:xfrm>
          <a:prstGeom prst="rect">
            <a:avLst/>
          </a:prstGeom>
        </p:spPr>
      </p:pic>
    </p:spTree>
    <p:extLst>
      <p:ext uri="{BB962C8B-B14F-4D97-AF65-F5344CB8AC3E}">
        <p14:creationId xmlns:p14="http://schemas.microsoft.com/office/powerpoint/2010/main" val="316842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66B098-C3D6-72F2-44AA-C3274730EE0D}"/>
              </a:ext>
            </a:extLst>
          </p:cNvPr>
          <p:cNvSpPr>
            <a:spLocks noGrp="1"/>
          </p:cNvSpPr>
          <p:nvPr>
            <p:ph type="title"/>
          </p:nvPr>
        </p:nvSpPr>
        <p:spPr/>
        <p:txBody>
          <a:bodyPr/>
          <a:lstStyle/>
          <a:p>
            <a:r>
              <a:rPr lang="en-GB" dirty="0"/>
              <a:t>Unemployment rate projection based on market interest rate expectations, other policy measures as announced</a:t>
            </a:r>
            <a:endParaRPr lang="en-GB" baseline="30000" dirty="0"/>
          </a:p>
        </p:txBody>
      </p:sp>
      <p:pic>
        <p:nvPicPr>
          <p:cNvPr id="3" name="Picture 2" descr="Shaded fan chart for the unemployment rate projection. The distribution widens over the forecast period.">
            <a:extLst>
              <a:ext uri="{FF2B5EF4-FFF2-40B4-BE49-F238E27FC236}">
                <a16:creationId xmlns:a16="http://schemas.microsoft.com/office/drawing/2014/main" id="{E537FF2F-3CD4-60EC-239D-0D6483D223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0" y="1719695"/>
            <a:ext cx="10800000" cy="4622740"/>
          </a:xfrm>
          <a:prstGeom prst="rect">
            <a:avLst/>
          </a:prstGeom>
        </p:spPr>
      </p:pic>
    </p:spTree>
    <p:extLst>
      <p:ext uri="{BB962C8B-B14F-4D97-AF65-F5344CB8AC3E}">
        <p14:creationId xmlns:p14="http://schemas.microsoft.com/office/powerpoint/2010/main" val="3159211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GB" dirty="0"/>
          </a:p>
          <a:p>
            <a:r>
              <a:rPr lang="en-GB" b="1" dirty="0"/>
              <a:t>Labour Market</a:t>
            </a:r>
          </a:p>
          <a:p>
            <a:r>
              <a:rPr lang="en-GB" dirty="0"/>
              <a:t>Pay</a:t>
            </a:r>
          </a:p>
        </p:txBody>
      </p:sp>
    </p:spTree>
    <p:extLst>
      <p:ext uri="{BB962C8B-B14F-4D97-AF65-F5344CB8AC3E}">
        <p14:creationId xmlns:p14="http://schemas.microsoft.com/office/powerpoint/2010/main" val="3871756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B10F8-E4CE-4430-96D5-95903D9A3E6B}"/>
              </a:ext>
            </a:extLst>
          </p:cNvPr>
          <p:cNvSpPr>
            <a:spLocks noGrp="1"/>
          </p:cNvSpPr>
          <p:nvPr>
            <p:ph type="title"/>
          </p:nvPr>
        </p:nvSpPr>
        <p:spPr>
          <a:xfrm>
            <a:off x="468000" y="457199"/>
            <a:ext cx="11288571" cy="1908629"/>
          </a:xfrm>
        </p:spPr>
        <p:txBody>
          <a:bodyPr/>
          <a:lstStyle/>
          <a:p>
            <a:r>
              <a:rPr lang="en-GB" sz="1800" dirty="0">
                <a:latin typeface="Arial" panose="020B0604020202020204" pitchFamily="34" charset="0"/>
                <a:cs typeface="Arial" panose="020B0604020202020204" pitchFamily="34" charset="0"/>
              </a:rPr>
              <a:t>Falling inflation expectations and a looser labour market have contributed to lower wage growth</a:t>
            </a:r>
            <a:br>
              <a:rPr lang="en-GB" dirty="0">
                <a:latin typeface="Arial" panose="020B0604020202020204" pitchFamily="34" charset="0"/>
                <a:cs typeface="Arial" panose="020B0604020202020204" pitchFamily="34" charset="0"/>
              </a:rPr>
            </a:br>
            <a:r>
              <a:rPr lang="en-GB" sz="1400" b="0" dirty="0">
                <a:latin typeface="Arial" panose="020B0604020202020204" pitchFamily="34" charset="0"/>
                <a:cs typeface="Arial" panose="020B0604020202020204" pitchFamily="34" charset="0"/>
              </a:rPr>
              <a:t>Contributions to annual private sector regular pay growth</a:t>
            </a:r>
            <a:r>
              <a:rPr lang="en-GB" sz="1200" b="0" baseline="30000" dirty="0">
                <a:latin typeface="Arial" panose="020B0604020202020204" pitchFamily="34" charset="0"/>
                <a:cs typeface="Arial" panose="020B0604020202020204" pitchFamily="34" charset="0"/>
              </a:rPr>
              <a:t>(a)</a:t>
            </a:r>
          </a:p>
        </p:txBody>
      </p:sp>
      <p:pic>
        <p:nvPicPr>
          <p:cNvPr id="4" name="Picture 3" descr="One model interpretation suggests that recent wage growth can be largely explained by elevated inflation expectations and labour market tightness.">
            <a:extLst>
              <a:ext uri="{FF2B5EF4-FFF2-40B4-BE49-F238E27FC236}">
                <a16:creationId xmlns:a16="http://schemas.microsoft.com/office/drawing/2014/main" id="{685FC050-FE0C-F638-268D-54AD302A1B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710" y="1249199"/>
            <a:ext cx="11299149" cy="4042782"/>
          </a:xfrm>
          <a:prstGeom prst="rect">
            <a:avLst/>
          </a:prstGeom>
        </p:spPr>
      </p:pic>
      <p:sp>
        <p:nvSpPr>
          <p:cNvPr id="5" name="TextBox 4">
            <a:extLst>
              <a:ext uri="{FF2B5EF4-FFF2-40B4-BE49-F238E27FC236}">
                <a16:creationId xmlns:a16="http://schemas.microsoft.com/office/drawing/2014/main" id="{F6CF8B01-12DE-CE01-46F7-AC0E07DAFBB7}"/>
              </a:ext>
            </a:extLst>
          </p:cNvPr>
          <p:cNvSpPr txBox="1"/>
          <p:nvPr/>
        </p:nvSpPr>
        <p:spPr>
          <a:xfrm>
            <a:off x="313618" y="5608801"/>
            <a:ext cx="11597331" cy="73866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Wage growth since 2021 can largely be explained by the rise in inflation expectations and tightness in the labour market</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easing in the labour market and normalisation of inflation expectations will moderate wage growth in coming quarters</a:t>
            </a:r>
          </a:p>
        </p:txBody>
      </p:sp>
    </p:spTree>
    <p:extLst>
      <p:ext uri="{BB962C8B-B14F-4D97-AF65-F5344CB8AC3E}">
        <p14:creationId xmlns:p14="http://schemas.microsoft.com/office/powerpoint/2010/main" val="1308854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7A9EA8-6B15-D6C0-47A1-3998E967B273}"/>
              </a:ext>
            </a:extLst>
          </p:cNvPr>
          <p:cNvSpPr txBox="1"/>
          <p:nvPr/>
        </p:nvSpPr>
        <p:spPr>
          <a:xfrm>
            <a:off x="437108" y="1445742"/>
            <a:ext cx="10954264" cy="375487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National Living Wage (NLW) to increase 6.7% on April 2025 (April 2024 was 9.8%)</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Increase in public sector pay announced in July (timing and implementation uncertain) -&gt; 1/5 of the whole UK employment, so it is impactful on the overall market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The increase in employer NICs announced at Autumn Budget 2024 is expected to have a small downward effect on wages (but not on labour costs), but there is uncertainty over the size and timing of this effect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On the impact of the NICs, there are at least four potential margins of adjustment:</a:t>
            </a:r>
          </a:p>
          <a:p>
            <a:pPr marL="742950" marR="0" lvl="1" indent="-28575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Firms could pass on higher costs to consumer prices</a:t>
            </a:r>
          </a:p>
          <a:p>
            <a:pPr marL="742950" marR="0" lvl="1" indent="-28575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Firms could absorb the increase through lower margins or higher productivity</a:t>
            </a:r>
          </a:p>
          <a:p>
            <a:pPr marL="742950" marR="0" lvl="1" indent="-28575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Firms could increase wages by less</a:t>
            </a:r>
          </a:p>
          <a:p>
            <a:pPr marL="742950" marR="0" lvl="1" indent="-285750" algn="l" defTabSz="9144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Firms could respond by reducing employment.</a:t>
            </a:r>
          </a:p>
        </p:txBody>
      </p:sp>
      <p:sp>
        <p:nvSpPr>
          <p:cNvPr id="8" name="Title 1">
            <a:extLst>
              <a:ext uri="{FF2B5EF4-FFF2-40B4-BE49-F238E27FC236}">
                <a16:creationId xmlns:a16="http://schemas.microsoft.com/office/drawing/2014/main" id="{6B3EF146-6E3E-87C0-D17E-CCF0DC01769B}"/>
              </a:ext>
            </a:extLst>
          </p:cNvPr>
          <p:cNvSpPr>
            <a:spLocks noGrp="1"/>
          </p:cNvSpPr>
          <p:nvPr>
            <p:ph type="title"/>
          </p:nvPr>
        </p:nvSpPr>
        <p:spPr>
          <a:xfrm>
            <a:off x="437108" y="700889"/>
            <a:ext cx="10303680" cy="457201"/>
          </a:xfrm>
        </p:spPr>
        <p:txBody>
          <a:bodyPr/>
          <a:lstStyle/>
          <a:p>
            <a:r>
              <a:rPr lang="en-GB" dirty="0">
                <a:latin typeface="Arial" panose="020B0604020202020204" pitchFamily="34" charset="0"/>
                <a:cs typeface="Arial" panose="020B0604020202020204" pitchFamily="34" charset="0"/>
              </a:rPr>
              <a:t>Some regulatory/public sector driven pressures on labour costs</a:t>
            </a:r>
            <a:endParaRPr lang="en-GB" b="0" baseline="30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F3AD3F6-1FC3-2C26-322B-EE8F81FAD64F}"/>
              </a:ext>
            </a:extLst>
          </p:cNvPr>
          <p:cNvSpPr txBox="1"/>
          <p:nvPr/>
        </p:nvSpPr>
        <p:spPr>
          <a:xfrm>
            <a:off x="437108" y="5488268"/>
            <a:ext cx="1069477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Overall, private sector pay growth is projected to rise slightly in Q4 24, at an annualised rate of 3.6% and then to just over 3.2% by the end of 2025, as past falls in inflation expectations and the easing in the labour market feed through to lower wage growth</a:t>
            </a:r>
          </a:p>
        </p:txBody>
      </p:sp>
    </p:spTree>
    <p:extLst>
      <p:ext uri="{BB962C8B-B14F-4D97-AF65-F5344CB8AC3E}">
        <p14:creationId xmlns:p14="http://schemas.microsoft.com/office/powerpoint/2010/main" val="340634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GB" dirty="0"/>
          </a:p>
          <a:p>
            <a:r>
              <a:rPr lang="en-GB" b="1" dirty="0"/>
              <a:t>Inflation</a:t>
            </a:r>
          </a:p>
          <a:p>
            <a:endParaRPr lang="en-GB" dirty="0"/>
          </a:p>
        </p:txBody>
      </p:sp>
    </p:spTree>
    <p:extLst>
      <p:ext uri="{BB962C8B-B14F-4D97-AF65-F5344CB8AC3E}">
        <p14:creationId xmlns:p14="http://schemas.microsoft.com/office/powerpoint/2010/main" val="3728936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D1FFB4-8E91-8422-7713-4DB9D6B3BA70}"/>
              </a:ext>
            </a:extLst>
          </p:cNvPr>
          <p:cNvSpPr>
            <a:spLocks noGrp="1"/>
          </p:cNvSpPr>
          <p:nvPr>
            <p:ph type="title"/>
          </p:nvPr>
        </p:nvSpPr>
        <p:spPr>
          <a:xfrm>
            <a:off x="515767" y="432742"/>
            <a:ext cx="11277600" cy="912814"/>
          </a:xfrm>
        </p:spPr>
        <p:txBody>
          <a:bodyPr/>
          <a:lstStyle/>
          <a:p>
            <a:r>
              <a:rPr lang="en-GB" sz="2400" dirty="0">
                <a:latin typeface="Arial" panose="020B0604020202020204" pitchFamily="34" charset="0"/>
                <a:cs typeface="Arial" panose="020B0604020202020204" pitchFamily="34" charset="0"/>
              </a:rPr>
              <a:t>Policies included in the Budget are expected to raise CPI inflation by just under ½ of a percentage point at their peak</a:t>
            </a:r>
            <a:br>
              <a:rPr lang="en-GB" sz="2400" b="0" dirty="0">
                <a:latin typeface="Arial" panose="020B0604020202020204" pitchFamily="34" charset="0"/>
                <a:cs typeface="Arial" panose="020B0604020202020204" pitchFamily="34" charset="0"/>
              </a:rPr>
            </a:br>
            <a:r>
              <a:rPr lang="en-GB" sz="1800" b="0" dirty="0">
                <a:latin typeface="Arial" panose="020B0604020202020204" pitchFamily="34" charset="0"/>
                <a:cs typeface="Arial" panose="020B0604020202020204" pitchFamily="34" charset="0"/>
              </a:rPr>
              <a:t>Impact of Budget on CPI inflation forecast</a:t>
            </a:r>
            <a:r>
              <a:rPr lang="en-GB" sz="1800" b="0" baseline="30000" dirty="0">
                <a:latin typeface="Arial" panose="020B0604020202020204" pitchFamily="34" charset="0"/>
                <a:cs typeface="Arial" panose="020B0604020202020204" pitchFamily="34" charset="0"/>
              </a:rPr>
              <a:t>(a)</a:t>
            </a:r>
          </a:p>
        </p:txBody>
      </p:sp>
      <p:pic>
        <p:nvPicPr>
          <p:cNvPr id="6" name="Picture 5" descr="Budget measures increase inflation over the next three years. Initially lower fuel duty is more than offset by the positive contribution of other Budget measures. Later, changes to spare capacity in the economy are the main upward contributor to inflation.">
            <a:extLst>
              <a:ext uri="{FF2B5EF4-FFF2-40B4-BE49-F238E27FC236}">
                <a16:creationId xmlns:a16="http://schemas.microsoft.com/office/drawing/2014/main" id="{2FF76AF8-ACC3-B23A-6832-90C7DFBEA3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70" b="5013"/>
          <a:stretch/>
        </p:blipFill>
        <p:spPr>
          <a:xfrm>
            <a:off x="695307" y="1518938"/>
            <a:ext cx="10079599" cy="3820123"/>
          </a:xfrm>
          <a:prstGeom prst="rect">
            <a:avLst/>
          </a:prstGeom>
        </p:spPr>
      </p:pic>
      <p:sp>
        <p:nvSpPr>
          <p:cNvPr id="2" name="TextBox 1">
            <a:extLst>
              <a:ext uri="{FF2B5EF4-FFF2-40B4-BE49-F238E27FC236}">
                <a16:creationId xmlns:a16="http://schemas.microsoft.com/office/drawing/2014/main" id="{224BC108-DC23-72AE-5F3A-D3950280D38C}"/>
              </a:ext>
            </a:extLst>
          </p:cNvPr>
          <p:cNvSpPr txBox="1"/>
          <p:nvPr/>
        </p:nvSpPr>
        <p:spPr>
          <a:xfrm>
            <a:off x="0" y="5684300"/>
            <a:ext cx="12192000" cy="1169551"/>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(a) The ‘other Budget effects’ bars account for the effects of the rise in the cap on single bus fares (£2 to £3), the rise in vehicle excise duty, the introduction of VAT on private school fees and Bank staff’s estimates for the CPI impact of the change in  employer NICs. The ‘fuel duty’ bars account for the extension of the freeze and the 5p cut to fuel duty rates, followed by the assumption that the 5p cut will expire and fuel duty will rise in line with RPI from 2026 Q2. The ‘spare capacity’ bars capture the impact on inflation of changes to excess supply as a result of fiscal policy. </a:t>
            </a:r>
            <a:r>
              <a:rPr kumimoji="0" lang="en-GB" sz="1400" b="0" i="1" u="none" strike="noStrike" kern="1200" cap="none" spc="0" normalizeH="0" baseline="0" noProof="0" dirty="0">
                <a:ln>
                  <a:noFill/>
                </a:ln>
                <a:solidFill>
                  <a:srgbClr val="000000"/>
                </a:solidFill>
                <a:effectLst/>
                <a:uLnTx/>
                <a:uFillTx/>
                <a:latin typeface="Calibri" panose="020F0502020204030204"/>
                <a:ea typeface="+mn-ea"/>
                <a:cs typeface="+mn-cs"/>
              </a:rPr>
              <a:t>[Higher NICs -&gt; lower wages -&gt; lower labour market participation -&gt; lower supply capacity -&gt; less spare capacity -&gt; more inflationary pressures]</a:t>
            </a:r>
          </a:p>
        </p:txBody>
      </p:sp>
    </p:spTree>
    <p:extLst>
      <p:ext uri="{BB962C8B-B14F-4D97-AF65-F5344CB8AC3E}">
        <p14:creationId xmlns:p14="http://schemas.microsoft.com/office/powerpoint/2010/main" val="142520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B10F8-E4CE-4430-96D5-95903D9A3E6B}"/>
              </a:ext>
            </a:extLst>
          </p:cNvPr>
          <p:cNvSpPr>
            <a:spLocks noGrp="1"/>
          </p:cNvSpPr>
          <p:nvPr>
            <p:ph type="title"/>
          </p:nvPr>
        </p:nvSpPr>
        <p:spPr>
          <a:xfrm>
            <a:off x="468000" y="457200"/>
            <a:ext cx="11288571" cy="757452"/>
          </a:xfrm>
        </p:spPr>
        <p:txBody>
          <a:bodyPr/>
          <a:lstStyle/>
          <a:p>
            <a:r>
              <a:rPr lang="en-GB" sz="2100" dirty="0">
                <a:latin typeface="Arial" panose="020B0604020202020204" pitchFamily="34" charset="0"/>
                <a:cs typeface="Arial" panose="020B0604020202020204" pitchFamily="34" charset="0"/>
              </a:rPr>
              <a:t>CPI was at 2.3% in October and expected to rise before the end of the year </a:t>
            </a:r>
            <a:br>
              <a:rPr lang="en-GB" sz="2100" dirty="0">
                <a:latin typeface="Arial" panose="020B0604020202020204" pitchFamily="34" charset="0"/>
                <a:cs typeface="Arial" panose="020B0604020202020204" pitchFamily="34" charset="0"/>
              </a:rPr>
            </a:br>
            <a:r>
              <a:rPr lang="en-GB" sz="2100" b="0" dirty="0">
                <a:latin typeface="Arial" panose="020B0604020202020204" pitchFamily="34" charset="0"/>
                <a:cs typeface="Arial" panose="020B0604020202020204" pitchFamily="34" charset="0"/>
              </a:rPr>
              <a:t>Contributions to CPI inflation</a:t>
            </a:r>
            <a:endParaRPr lang="en-GB" sz="2100" b="0" baseline="30000" dirty="0">
              <a:latin typeface="Arial" panose="020B0604020202020204" pitchFamily="34" charset="0"/>
              <a:cs typeface="Arial" panose="020B0604020202020204" pitchFamily="34" charset="0"/>
            </a:endParaRPr>
          </a:p>
        </p:txBody>
      </p:sp>
      <p:pic>
        <p:nvPicPr>
          <p:cNvPr id="4" name="Picture 3" descr="Inflation is currently below the 2% target. It is projected to rise above target in 2024 Q4, largely due to higher household energy bills.">
            <a:extLst>
              <a:ext uri="{FF2B5EF4-FFF2-40B4-BE49-F238E27FC236}">
                <a16:creationId xmlns:a16="http://schemas.microsoft.com/office/drawing/2014/main" id="{006A18B6-DA05-A5B4-6874-2B99C6B0CA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566" b="4740"/>
          <a:stretch/>
        </p:blipFill>
        <p:spPr>
          <a:xfrm>
            <a:off x="355321" y="1549021"/>
            <a:ext cx="11307264" cy="3957850"/>
          </a:xfrm>
          <a:prstGeom prst="rect">
            <a:avLst/>
          </a:prstGeom>
        </p:spPr>
      </p:pic>
    </p:spTree>
    <p:extLst>
      <p:ext uri="{BB962C8B-B14F-4D97-AF65-F5344CB8AC3E}">
        <p14:creationId xmlns:p14="http://schemas.microsoft.com/office/powerpoint/2010/main" val="2646523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66B098-C3D6-72F2-44AA-C3274730EE0D}"/>
              </a:ext>
            </a:extLst>
          </p:cNvPr>
          <p:cNvSpPr>
            <a:spLocks noGrp="1"/>
          </p:cNvSpPr>
          <p:nvPr>
            <p:ph type="title"/>
          </p:nvPr>
        </p:nvSpPr>
        <p:spPr>
          <a:xfrm>
            <a:off x="468000" y="457200"/>
            <a:ext cx="11277600" cy="364524"/>
          </a:xfrm>
        </p:spPr>
        <p:txBody>
          <a:bodyPr/>
          <a:lstStyle/>
          <a:p>
            <a:r>
              <a:rPr lang="en-GB" dirty="0">
                <a:latin typeface="Arial" panose="020B0604020202020204" pitchFamily="34" charset="0"/>
                <a:cs typeface="Arial" panose="020B0604020202020204" pitchFamily="34" charset="0"/>
              </a:rPr>
              <a:t>CPI inflation projection</a:t>
            </a:r>
            <a:endParaRPr lang="en-GB" baseline="30000" dirty="0">
              <a:latin typeface="Arial" panose="020B0604020202020204" pitchFamily="34" charset="0"/>
              <a:cs typeface="Arial" panose="020B0604020202020204" pitchFamily="34" charset="0"/>
            </a:endParaRPr>
          </a:p>
        </p:txBody>
      </p:sp>
      <p:pic>
        <p:nvPicPr>
          <p:cNvPr id="3" name="Picture 2" descr="Shaded fan chart for the C P I inflation projection (wide bands). The distribution widens over the forecast period to reflect uncertainty around the inflation projection.">
            <a:extLst>
              <a:ext uri="{FF2B5EF4-FFF2-40B4-BE49-F238E27FC236}">
                <a16:creationId xmlns:a16="http://schemas.microsoft.com/office/drawing/2014/main" id="{855C6186-8179-9698-10E1-AC41E4F7A7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348" b="3217"/>
          <a:stretch/>
        </p:blipFill>
        <p:spPr>
          <a:xfrm>
            <a:off x="458335" y="1146089"/>
            <a:ext cx="10800000" cy="4565822"/>
          </a:xfrm>
          <a:prstGeom prst="rect">
            <a:avLst/>
          </a:prstGeom>
        </p:spPr>
      </p:pic>
    </p:spTree>
    <p:extLst>
      <p:ext uri="{BB962C8B-B14F-4D97-AF65-F5344CB8AC3E}">
        <p14:creationId xmlns:p14="http://schemas.microsoft.com/office/powerpoint/2010/main" val="2131497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57B9A3-90B3-6B0F-1F9A-76F2C9AEB4D4}"/>
              </a:ext>
            </a:extLst>
          </p:cNvPr>
          <p:cNvSpPr>
            <a:spLocks noGrp="1"/>
          </p:cNvSpPr>
          <p:nvPr>
            <p:ph type="body" sz="quarter" idx="16"/>
          </p:nvPr>
        </p:nvSpPr>
        <p:spPr/>
        <p:txBody>
          <a:bodyPr/>
          <a:lstStyle/>
          <a:p>
            <a:r>
              <a:rPr lang="en-GB" dirty="0"/>
              <a:t>December 2024</a:t>
            </a:r>
            <a:br>
              <a:rPr lang="en-GB" dirty="0"/>
            </a:br>
            <a:endParaRPr lang="en-GB" dirty="0"/>
          </a:p>
          <a:p>
            <a:r>
              <a:rPr lang="en-GB" sz="4000" b="1" dirty="0"/>
              <a:t>1947 Club</a:t>
            </a:r>
          </a:p>
        </p:txBody>
      </p:sp>
      <p:sp>
        <p:nvSpPr>
          <p:cNvPr id="4" name="TextBox 3">
            <a:extLst>
              <a:ext uri="{FF2B5EF4-FFF2-40B4-BE49-F238E27FC236}">
                <a16:creationId xmlns:a16="http://schemas.microsoft.com/office/drawing/2014/main" id="{103A4059-6C43-A072-0C7A-17EF5B9BA6CE}"/>
              </a:ext>
            </a:extLst>
          </p:cNvPr>
          <p:cNvSpPr txBox="1"/>
          <p:nvPr/>
        </p:nvSpPr>
        <p:spPr>
          <a:xfrm>
            <a:off x="457199" y="4841656"/>
            <a:ext cx="609738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Gareth </a:t>
            </a:r>
            <a:r>
              <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Harrison</a:t>
            </a:r>
          </a:p>
        </p:txBody>
      </p:sp>
      <p:sp>
        <p:nvSpPr>
          <p:cNvPr id="6" name="TextBox 5">
            <a:extLst>
              <a:ext uri="{FF2B5EF4-FFF2-40B4-BE49-F238E27FC236}">
                <a16:creationId xmlns:a16="http://schemas.microsoft.com/office/drawing/2014/main" id="{6B741884-F758-E7D1-943D-59937360042E}"/>
              </a:ext>
            </a:extLst>
          </p:cNvPr>
          <p:cNvSpPr txBox="1"/>
          <p:nvPr/>
        </p:nvSpPr>
        <p:spPr>
          <a:xfrm>
            <a:off x="457199" y="5889018"/>
            <a:ext cx="609738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E7E6E6"/>
                </a:solidFill>
                <a:effectLst/>
                <a:uLnTx/>
                <a:uFillTx/>
                <a:latin typeface="Century Gothic" panose="020B0502020202020204" pitchFamily="34" charset="0"/>
                <a:ea typeface="+mn-ea"/>
                <a:cs typeface="Arial" panose="020B0604020202020204" pitchFamily="34" charset="0"/>
              </a:rPr>
              <a:t>Bank of England – Agency for the North East</a:t>
            </a:r>
          </a:p>
        </p:txBody>
      </p:sp>
    </p:spTree>
    <p:extLst>
      <p:ext uri="{BB962C8B-B14F-4D97-AF65-F5344CB8AC3E}">
        <p14:creationId xmlns:p14="http://schemas.microsoft.com/office/powerpoint/2010/main" val="3848323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7200" y="1310851"/>
            <a:ext cx="11268643" cy="4629150"/>
          </a:xfrm>
        </p:spPr>
        <p:txBody>
          <a:bodyPr/>
          <a:lstStyle/>
          <a:p>
            <a:r>
              <a:rPr lang="en-GB" sz="2600" dirty="0"/>
              <a:t>MPC voted 8-1 to cut Bank Rate to 4.75% and signalled a gradual approach to rate cuts</a:t>
            </a:r>
          </a:p>
          <a:p>
            <a:pPr marL="0" indent="0">
              <a:buNone/>
            </a:pPr>
            <a:endParaRPr lang="en-GB" sz="2600" dirty="0"/>
          </a:p>
          <a:p>
            <a:r>
              <a:rPr lang="en-GB" sz="2600" dirty="0"/>
              <a:t>Inflation is just above target and will increase slightly in the coming months</a:t>
            </a:r>
          </a:p>
          <a:p>
            <a:pPr marL="0" indent="0">
              <a:buNone/>
            </a:pPr>
            <a:endParaRPr lang="en-GB" sz="2600" dirty="0"/>
          </a:p>
          <a:p>
            <a:r>
              <a:rPr lang="en-GB" sz="2600" dirty="0"/>
              <a:t>Labour market showing signs of loosening and wage increases moderating</a:t>
            </a:r>
          </a:p>
          <a:p>
            <a:pPr marL="0" indent="0">
              <a:buNone/>
            </a:pPr>
            <a:endParaRPr lang="en-GB" sz="2600" dirty="0"/>
          </a:p>
          <a:p>
            <a:r>
              <a:rPr lang="en-GB" sz="2600" dirty="0"/>
              <a:t>Growth outlook next year is stronger on the back of the Budget, but that will also affect the labour market and inflation</a:t>
            </a:r>
          </a:p>
          <a:p>
            <a:pPr marL="0" indent="0">
              <a:buNone/>
            </a:pPr>
            <a:endParaRPr lang="en-GB" dirty="0"/>
          </a:p>
        </p:txBody>
      </p:sp>
      <p:sp>
        <p:nvSpPr>
          <p:cNvPr id="4" name="Title 3"/>
          <p:cNvSpPr>
            <a:spLocks noGrp="1"/>
          </p:cNvSpPr>
          <p:nvPr>
            <p:ph type="title"/>
          </p:nvPr>
        </p:nvSpPr>
        <p:spPr>
          <a:xfrm>
            <a:off x="457200" y="343839"/>
            <a:ext cx="11277600" cy="912814"/>
          </a:xfrm>
        </p:spPr>
        <p:txBody>
          <a:bodyPr/>
          <a:lstStyle/>
          <a:p>
            <a:r>
              <a:rPr lang="en-GB" dirty="0"/>
              <a:t>Main points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rPr>
              <a:t>November 24</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B34E4B-25F1-4D72-B319-B9B5A0ABC919}" type="slidenum">
              <a:rPr kumimoji="0" lang="en-GB"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36043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GB" b="1" dirty="0"/>
          </a:p>
          <a:p>
            <a:r>
              <a:rPr lang="en-GB" b="1" dirty="0"/>
              <a:t>Demand and Output</a:t>
            </a:r>
          </a:p>
          <a:p>
            <a:endParaRPr lang="en-GB" dirty="0"/>
          </a:p>
        </p:txBody>
      </p:sp>
    </p:spTree>
    <p:extLst>
      <p:ext uri="{BB962C8B-B14F-4D97-AF65-F5344CB8AC3E}">
        <p14:creationId xmlns:p14="http://schemas.microsoft.com/office/powerpoint/2010/main" val="684726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B10F8-E4CE-4430-96D5-95903D9A3E6B}"/>
              </a:ext>
            </a:extLst>
          </p:cNvPr>
          <p:cNvSpPr>
            <a:spLocks noGrp="1"/>
          </p:cNvSpPr>
          <p:nvPr>
            <p:ph type="title"/>
          </p:nvPr>
        </p:nvSpPr>
        <p:spPr>
          <a:xfrm>
            <a:off x="468000" y="457199"/>
            <a:ext cx="11288571" cy="1908629"/>
          </a:xfrm>
        </p:spPr>
        <p:txBody>
          <a:bodyPr/>
          <a:lstStyle/>
          <a:p>
            <a:r>
              <a:rPr lang="en-GB" dirty="0">
                <a:latin typeface="Arial" panose="020B0604020202020204" pitchFamily="34" charset="0"/>
                <a:cs typeface="Arial" panose="020B0604020202020204" pitchFamily="34" charset="0"/>
              </a:rPr>
              <a:t>GDP growth has been positive in 2024 but has weakened in the second half of the year</a:t>
            </a:r>
            <a:br>
              <a:rPr lang="en-GB" dirty="0">
                <a:latin typeface="Arial" panose="020B0604020202020204" pitchFamily="34" charset="0"/>
                <a:cs typeface="Arial" panose="020B0604020202020204" pitchFamily="34" charset="0"/>
              </a:rPr>
            </a:br>
            <a:r>
              <a:rPr lang="en-GB" sz="1600" b="0" dirty="0">
                <a:latin typeface="Arial" panose="020B0604020202020204" pitchFamily="34" charset="0"/>
                <a:cs typeface="Arial" panose="020B0604020202020204" pitchFamily="34" charset="0"/>
              </a:rPr>
              <a:t>Contributions to quarterly GDP growth</a:t>
            </a:r>
            <a:r>
              <a:rPr lang="en-GB" sz="1600" b="0" baseline="30000" dirty="0">
                <a:latin typeface="Arial" panose="020B0604020202020204" pitchFamily="34" charset="0"/>
                <a:cs typeface="Arial" panose="020B0604020202020204" pitchFamily="34" charset="0"/>
              </a:rPr>
              <a:t>(a)</a:t>
            </a:r>
          </a:p>
        </p:txBody>
      </p:sp>
      <p:pic>
        <p:nvPicPr>
          <p:cNvPr id="4" name="Picture 3" descr="Growth is expected to slow in the second half of the year. Government expenditure and consumption provide the largest upward contribution to growth.">
            <a:extLst>
              <a:ext uri="{FF2B5EF4-FFF2-40B4-BE49-F238E27FC236}">
                <a16:creationId xmlns:a16="http://schemas.microsoft.com/office/drawing/2014/main" id="{D5729675-C0CF-50CC-9299-6BAF11C221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747" y="1713684"/>
            <a:ext cx="10696506" cy="4808582"/>
          </a:xfrm>
          <a:prstGeom prst="rect">
            <a:avLst/>
          </a:prstGeom>
        </p:spPr>
      </p:pic>
    </p:spTree>
    <p:extLst>
      <p:ext uri="{BB962C8B-B14F-4D97-AF65-F5344CB8AC3E}">
        <p14:creationId xmlns:p14="http://schemas.microsoft.com/office/powerpoint/2010/main" val="969651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66B098-C3D6-72F2-44AA-C3274730EE0D}"/>
              </a:ext>
            </a:extLst>
          </p:cNvPr>
          <p:cNvSpPr>
            <a:spLocks noGrp="1"/>
          </p:cNvSpPr>
          <p:nvPr>
            <p:ph type="title"/>
          </p:nvPr>
        </p:nvSpPr>
        <p:spPr/>
        <p:txBody>
          <a:bodyPr/>
          <a:lstStyle/>
          <a:p>
            <a:r>
              <a:rPr lang="en-GB" dirty="0"/>
              <a:t>GDP growth projection</a:t>
            </a:r>
            <a:endParaRPr lang="en-GB" baseline="30000" dirty="0"/>
          </a:p>
        </p:txBody>
      </p:sp>
      <p:pic>
        <p:nvPicPr>
          <p:cNvPr id="3" name="Picture 2" descr="Shaded fan chart for the four-quarter G D P growth projection (wide bands). There is uncertainty around the O N S data, because they may be revised over time. The distribution widens over the forecast period to reflect uncertainty around the outlook for G D P.">
            <a:extLst>
              <a:ext uri="{FF2B5EF4-FFF2-40B4-BE49-F238E27FC236}">
                <a16:creationId xmlns:a16="http://schemas.microsoft.com/office/drawing/2014/main" id="{8308108A-2BE2-8BE0-FCA8-CE32490C51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800" y="1598440"/>
            <a:ext cx="10800000" cy="4996913"/>
          </a:xfrm>
          <a:prstGeom prst="rect">
            <a:avLst/>
          </a:prstGeom>
        </p:spPr>
      </p:pic>
    </p:spTree>
    <p:extLst>
      <p:ext uri="{BB962C8B-B14F-4D97-AF65-F5344CB8AC3E}">
        <p14:creationId xmlns:p14="http://schemas.microsoft.com/office/powerpoint/2010/main" val="183360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B10F8-E4CE-4430-96D5-95903D9A3E6B}"/>
              </a:ext>
            </a:extLst>
          </p:cNvPr>
          <p:cNvSpPr>
            <a:spLocks noGrp="1"/>
          </p:cNvSpPr>
          <p:nvPr>
            <p:ph type="title"/>
          </p:nvPr>
        </p:nvSpPr>
        <p:spPr>
          <a:xfrm>
            <a:off x="468000" y="457200"/>
            <a:ext cx="11288571" cy="1598084"/>
          </a:xfrm>
        </p:spPr>
        <p:txBody>
          <a:bodyPr/>
          <a:lstStyle/>
          <a:p>
            <a:r>
              <a:rPr lang="en-GB" dirty="0">
                <a:latin typeface="Arial" panose="020B0604020202020204" pitchFamily="34" charset="0"/>
                <a:cs typeface="Arial" panose="020B0604020202020204" pitchFamily="34" charset="0"/>
              </a:rPr>
              <a:t>Few households report that it is a good time to make a major purchase</a:t>
            </a:r>
            <a:br>
              <a:rPr lang="en-GB" dirty="0">
                <a:latin typeface="Arial" panose="020B0604020202020204" pitchFamily="34" charset="0"/>
                <a:cs typeface="Arial" panose="020B0604020202020204" pitchFamily="34" charset="0"/>
              </a:rPr>
            </a:br>
            <a:r>
              <a:rPr lang="en-GB" sz="1600" b="0" dirty="0">
                <a:latin typeface="Arial" panose="020B0604020202020204" pitchFamily="34" charset="0"/>
                <a:cs typeface="Arial" panose="020B0604020202020204" pitchFamily="34" charset="0"/>
              </a:rPr>
              <a:t>Household views on whether it is a good time to make a major purchase, by change in savings</a:t>
            </a:r>
            <a:r>
              <a:rPr lang="en-GB" sz="1600" b="0" baseline="30000" dirty="0">
                <a:latin typeface="Arial" panose="020B0604020202020204" pitchFamily="34" charset="0"/>
                <a:cs typeface="Arial" panose="020B0604020202020204" pitchFamily="34" charset="0"/>
              </a:rPr>
              <a:t>(a)</a:t>
            </a:r>
          </a:p>
        </p:txBody>
      </p:sp>
      <p:pic>
        <p:nvPicPr>
          <p:cNvPr id="4" name="Picture 3" descr="Most people report it is neither a good nor bad time to make a major purchase. Those whose savings has increased over the past year are more positive and those whose savings have decreased are more pessimistic.">
            <a:extLst>
              <a:ext uri="{FF2B5EF4-FFF2-40B4-BE49-F238E27FC236}">
                <a16:creationId xmlns:a16="http://schemas.microsoft.com/office/drawing/2014/main" id="{C0493DEB-8369-5421-BF0F-9999D08285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2789" y="1526797"/>
            <a:ext cx="8535792" cy="5065018"/>
          </a:xfrm>
          <a:prstGeom prst="rect">
            <a:avLst/>
          </a:prstGeom>
        </p:spPr>
      </p:pic>
    </p:spTree>
    <p:extLst>
      <p:ext uri="{BB962C8B-B14F-4D97-AF65-F5344CB8AC3E}">
        <p14:creationId xmlns:p14="http://schemas.microsoft.com/office/powerpoint/2010/main" val="825661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B10F8-E4CE-4430-96D5-95903D9A3E6B}"/>
              </a:ext>
            </a:extLst>
          </p:cNvPr>
          <p:cNvSpPr>
            <a:spLocks noGrp="1"/>
          </p:cNvSpPr>
          <p:nvPr>
            <p:ph type="title"/>
          </p:nvPr>
        </p:nvSpPr>
        <p:spPr>
          <a:xfrm>
            <a:off x="468000" y="457199"/>
            <a:ext cx="11288571" cy="1908629"/>
          </a:xfrm>
        </p:spPr>
        <p:txBody>
          <a:bodyPr/>
          <a:lstStyle/>
          <a:p>
            <a:r>
              <a:rPr lang="en-GB" dirty="0">
                <a:latin typeface="Arial" panose="020B0604020202020204" pitchFamily="34" charset="0"/>
                <a:cs typeface="Arial" panose="020B0604020202020204" pitchFamily="34" charset="0"/>
              </a:rPr>
              <a:t>Mortgagor households expecting higher mortgage interest payments are saving in anticipation of future payment increases</a:t>
            </a:r>
            <a:br>
              <a:rPr lang="en-GB" dirty="0">
                <a:latin typeface="Arial" panose="020B0604020202020204" pitchFamily="34" charset="0"/>
                <a:cs typeface="Arial" panose="020B0604020202020204" pitchFamily="34" charset="0"/>
              </a:rPr>
            </a:br>
            <a:r>
              <a:rPr lang="en-GB" sz="1600" b="0" dirty="0">
                <a:latin typeface="Arial" panose="020B0604020202020204" pitchFamily="34" charset="0"/>
                <a:cs typeface="Arial" panose="020B0604020202020204" pitchFamily="34" charset="0"/>
              </a:rPr>
              <a:t>Estimated average change in consumption as a share of changes in mortgage payments</a:t>
            </a:r>
            <a:r>
              <a:rPr lang="en-GB" sz="1600" b="0" baseline="30000" dirty="0">
                <a:latin typeface="Arial" panose="020B0604020202020204" pitchFamily="34" charset="0"/>
                <a:cs typeface="Arial" panose="020B0604020202020204" pitchFamily="34" charset="0"/>
              </a:rPr>
              <a:t>(a)</a:t>
            </a:r>
          </a:p>
        </p:txBody>
      </p:sp>
      <p:pic>
        <p:nvPicPr>
          <p:cNvPr id="4" name="Picture 3" descr="On average, households have cut spending by 60% of the value of increased mortgage payments. For expected future increases in mortgage payments the same figure is 30% and for expected decreases it is 20%.">
            <a:extLst>
              <a:ext uri="{FF2B5EF4-FFF2-40B4-BE49-F238E27FC236}">
                <a16:creationId xmlns:a16="http://schemas.microsoft.com/office/drawing/2014/main" id="{82A126C7-A6AB-BDA9-B207-A4D066ADCF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429" y="2126624"/>
            <a:ext cx="11322581" cy="4193812"/>
          </a:xfrm>
          <a:prstGeom prst="rect">
            <a:avLst/>
          </a:prstGeom>
        </p:spPr>
      </p:pic>
    </p:spTree>
    <p:extLst>
      <p:ext uri="{BB962C8B-B14F-4D97-AF65-F5344CB8AC3E}">
        <p14:creationId xmlns:p14="http://schemas.microsoft.com/office/powerpoint/2010/main" val="4259601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GB" dirty="0"/>
          </a:p>
          <a:p>
            <a:r>
              <a:rPr lang="en-GB" b="1" dirty="0"/>
              <a:t>Labour Market</a:t>
            </a:r>
          </a:p>
          <a:p>
            <a:endParaRPr lang="en-GB" dirty="0"/>
          </a:p>
        </p:txBody>
      </p:sp>
    </p:spTree>
    <p:extLst>
      <p:ext uri="{BB962C8B-B14F-4D97-AF65-F5344CB8AC3E}">
        <p14:creationId xmlns:p14="http://schemas.microsoft.com/office/powerpoint/2010/main" val="4224394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B10F8-E4CE-4430-96D5-95903D9A3E6B}"/>
              </a:ext>
            </a:extLst>
          </p:cNvPr>
          <p:cNvSpPr>
            <a:spLocks noGrp="1"/>
          </p:cNvSpPr>
          <p:nvPr>
            <p:ph type="title"/>
          </p:nvPr>
        </p:nvSpPr>
        <p:spPr>
          <a:xfrm>
            <a:off x="468000" y="457199"/>
            <a:ext cx="11288571" cy="1908629"/>
          </a:xfrm>
        </p:spPr>
        <p:txBody>
          <a:bodyPr/>
          <a:lstStyle/>
          <a:p>
            <a:r>
              <a:rPr lang="en-GB" dirty="0">
                <a:latin typeface="Arial" panose="020B0604020202020204" pitchFamily="34" charset="0"/>
                <a:cs typeface="Arial" panose="020B0604020202020204" pitchFamily="34" charset="0"/>
              </a:rPr>
              <a:t>Tightness in the labour market continues to ease, although at a slower pace than in 2023</a:t>
            </a:r>
            <a:br>
              <a:rPr lang="en-GB" dirty="0">
                <a:latin typeface="Arial" panose="020B0604020202020204" pitchFamily="34" charset="0"/>
                <a:cs typeface="Arial" panose="020B0604020202020204" pitchFamily="34" charset="0"/>
              </a:rPr>
            </a:br>
            <a:r>
              <a:rPr lang="en-GB" sz="1600" b="0" dirty="0">
                <a:latin typeface="Arial" panose="020B0604020202020204" pitchFamily="34" charset="0"/>
                <a:cs typeface="Arial" panose="020B0604020202020204" pitchFamily="34" charset="0"/>
              </a:rPr>
              <a:t>Vacancies to unemployment ratio</a:t>
            </a:r>
            <a:endParaRPr lang="en-GB" sz="1600" b="0" baseline="30000" dirty="0">
              <a:latin typeface="Arial" panose="020B0604020202020204" pitchFamily="34" charset="0"/>
              <a:cs typeface="Arial" panose="020B0604020202020204" pitchFamily="34" charset="0"/>
            </a:endParaRPr>
          </a:p>
        </p:txBody>
      </p:sp>
      <p:pic>
        <p:nvPicPr>
          <p:cNvPr id="5" name="Picture 4" descr="The labour market was looser than average following the 2008 financial crisis, before gradually normalising and then reaching a relatively tight level in 2019. It loosened in 2020, before a steep rise in 2021, and subsequently a gradual return to 2019 levels.">
            <a:extLst>
              <a:ext uri="{FF2B5EF4-FFF2-40B4-BE49-F238E27FC236}">
                <a16:creationId xmlns:a16="http://schemas.microsoft.com/office/drawing/2014/main" id="{47CC804B-C77D-42BE-6B03-BA90961432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755" y="1988191"/>
            <a:ext cx="11532331" cy="3958698"/>
          </a:xfrm>
          <a:prstGeom prst="rect">
            <a:avLst/>
          </a:prstGeom>
        </p:spPr>
      </p:pic>
    </p:spTree>
    <p:extLst>
      <p:ext uri="{BB962C8B-B14F-4D97-AF65-F5344CB8AC3E}">
        <p14:creationId xmlns:p14="http://schemas.microsoft.com/office/powerpoint/2010/main" val="867348853"/>
      </p:ext>
    </p:extLst>
  </p:cSld>
  <p:clrMapOvr>
    <a:masterClrMapping/>
  </p:clrMapOvr>
</p:sld>
</file>

<file path=ppt/theme/theme1.xml><?xml version="1.0" encoding="utf-8"?>
<a:theme xmlns:a="http://schemas.openxmlformats.org/drawingml/2006/main" name="1_Bank LINKS Template">
  <a:themeElements>
    <a:clrScheme name="Custom 36">
      <a:dk1>
        <a:srgbClr val="000000"/>
      </a:dk1>
      <a:lt1>
        <a:srgbClr val="FFFFFF"/>
      </a:lt1>
      <a:dk2>
        <a:srgbClr val="12273F"/>
      </a:dk2>
      <a:lt2>
        <a:srgbClr val="C4C9CF"/>
      </a:lt2>
      <a:accent1>
        <a:srgbClr val="3CD7D9"/>
      </a:accent1>
      <a:accent2>
        <a:srgbClr val="FF7300"/>
      </a:accent2>
      <a:accent3>
        <a:srgbClr val="9E71FE"/>
      </a:accent3>
      <a:accent4>
        <a:srgbClr val="D4AF37"/>
      </a:accent4>
      <a:accent5>
        <a:srgbClr val="A5D700"/>
      </a:accent5>
      <a:accent6>
        <a:srgbClr val="FF50C8"/>
      </a:accent6>
      <a:hlink>
        <a:srgbClr val="12273F"/>
      </a:hlink>
      <a:folHlink>
        <a:srgbClr val="12273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E-Official Template A.pptx" id="{6C723B9E-9DD5-46FA-B786-10E886AA26E0}" vid="{1198EFE4-F1FD-4746-924A-D88A0C6C7D77}"/>
    </a:ext>
  </a:extLst>
</a:theme>
</file>

<file path=ppt/theme/theme2.xml><?xml version="1.0" encoding="utf-8"?>
<a:theme xmlns:a="http://schemas.openxmlformats.org/drawingml/2006/main" name="Bank LINKS Template">
  <a:themeElements>
    <a:clrScheme name="Custom 36">
      <a:dk1>
        <a:srgbClr val="000000"/>
      </a:dk1>
      <a:lt1>
        <a:srgbClr val="FFFFFF"/>
      </a:lt1>
      <a:dk2>
        <a:srgbClr val="12273F"/>
      </a:dk2>
      <a:lt2>
        <a:srgbClr val="C4C9CF"/>
      </a:lt2>
      <a:accent1>
        <a:srgbClr val="3CD7D9"/>
      </a:accent1>
      <a:accent2>
        <a:srgbClr val="FF7300"/>
      </a:accent2>
      <a:accent3>
        <a:srgbClr val="9E71FE"/>
      </a:accent3>
      <a:accent4>
        <a:srgbClr val="D4AF37"/>
      </a:accent4>
      <a:accent5>
        <a:srgbClr val="A5D700"/>
      </a:accent5>
      <a:accent6>
        <a:srgbClr val="FF50C8"/>
      </a:accent6>
      <a:hlink>
        <a:srgbClr val="12273F"/>
      </a:hlink>
      <a:folHlink>
        <a:srgbClr val="12273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E-Official Template B.pptx" id="{B8CE97C8-E9A2-44EF-B4B0-9E797240FBCE}" vid="{D0F9CFA9-7116-4601-9F26-75886DEBE327}"/>
    </a:ext>
  </a:extLst>
</a:theme>
</file>

<file path=ppt/theme/theme3.xml><?xml version="1.0" encoding="utf-8"?>
<a:theme xmlns:a="http://schemas.openxmlformats.org/drawingml/2006/main" name="2_Bank LINKS Template">
  <a:themeElements>
    <a:clrScheme name="Custom 36">
      <a:dk1>
        <a:srgbClr val="000000"/>
      </a:dk1>
      <a:lt1>
        <a:srgbClr val="FFFFFF"/>
      </a:lt1>
      <a:dk2>
        <a:srgbClr val="12273F"/>
      </a:dk2>
      <a:lt2>
        <a:srgbClr val="C4C9CF"/>
      </a:lt2>
      <a:accent1>
        <a:srgbClr val="3CD7D9"/>
      </a:accent1>
      <a:accent2>
        <a:srgbClr val="FF7300"/>
      </a:accent2>
      <a:accent3>
        <a:srgbClr val="9E71FE"/>
      </a:accent3>
      <a:accent4>
        <a:srgbClr val="D4AF37"/>
      </a:accent4>
      <a:accent5>
        <a:srgbClr val="A5D700"/>
      </a:accent5>
      <a:accent6>
        <a:srgbClr val="FF50C8"/>
      </a:accent6>
      <a:hlink>
        <a:srgbClr val="12273F"/>
      </a:hlink>
      <a:folHlink>
        <a:srgbClr val="12273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E-Official Template A.pptx" id="{6C723B9E-9DD5-46FA-B786-10E886AA26E0}" vid="{1198EFE4-F1FD-4746-924A-D88A0C6C7D77}"/>
    </a:ext>
  </a:extLst>
</a:theme>
</file>

<file path=ppt/theme/theme4.xml><?xml version="1.0" encoding="utf-8"?>
<a:theme xmlns:a="http://schemas.openxmlformats.org/drawingml/2006/main" name="3_Bank LINKS Template">
  <a:themeElements>
    <a:clrScheme name="Custom 36">
      <a:dk1>
        <a:srgbClr val="000000"/>
      </a:dk1>
      <a:lt1>
        <a:srgbClr val="FFFFFF"/>
      </a:lt1>
      <a:dk2>
        <a:srgbClr val="12273F"/>
      </a:dk2>
      <a:lt2>
        <a:srgbClr val="C4C9CF"/>
      </a:lt2>
      <a:accent1>
        <a:srgbClr val="3CD7D9"/>
      </a:accent1>
      <a:accent2>
        <a:srgbClr val="FF7300"/>
      </a:accent2>
      <a:accent3>
        <a:srgbClr val="9E71FE"/>
      </a:accent3>
      <a:accent4>
        <a:srgbClr val="D4AF37"/>
      </a:accent4>
      <a:accent5>
        <a:srgbClr val="A5D700"/>
      </a:accent5>
      <a:accent6>
        <a:srgbClr val="FF50C8"/>
      </a:accent6>
      <a:hlink>
        <a:srgbClr val="12273F"/>
      </a:hlink>
      <a:folHlink>
        <a:srgbClr val="12273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E-Official Template B.pptx" id="{B8CE97C8-E9A2-44EF-B4B0-9E797240FBCE}" vid="{D0F9CFA9-7116-4601-9F26-75886DEBE32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2401</Words>
  <Application>Microsoft Office PowerPoint</Application>
  <PresentationFormat>Widescreen</PresentationFormat>
  <Paragraphs>102</Paragraphs>
  <Slides>19</Slides>
  <Notes>18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19</vt:i4>
      </vt:variant>
    </vt:vector>
  </HeadingPairs>
  <TitlesOfParts>
    <vt:vector size="27" baseType="lpstr">
      <vt:lpstr>Arial</vt:lpstr>
      <vt:lpstr>Calibri</vt:lpstr>
      <vt:lpstr>Century Gothic</vt:lpstr>
      <vt:lpstr>Courier New</vt:lpstr>
      <vt:lpstr>1_Bank LINKS Template</vt:lpstr>
      <vt:lpstr>Bank LINKS Template</vt:lpstr>
      <vt:lpstr>2_Bank LINKS Template</vt:lpstr>
      <vt:lpstr>3_Bank LINKS Template</vt:lpstr>
      <vt:lpstr>PowerPoint Presentation</vt:lpstr>
      <vt:lpstr>Main points</vt:lpstr>
      <vt:lpstr>PowerPoint Presentation</vt:lpstr>
      <vt:lpstr>GDP growth has been positive in 2024 but has weakened in the second half of the year Contributions to quarterly GDP growth(a)</vt:lpstr>
      <vt:lpstr>GDP growth projection</vt:lpstr>
      <vt:lpstr>Few households report that it is a good time to make a major purchase Household views on whether it is a good time to make a major purchase, by change in savings(a)</vt:lpstr>
      <vt:lpstr>Mortgagor households expecting higher mortgage interest payments are saving in anticipation of future payment increases Estimated average change in consumption as a share of changes in mortgage payments(a)</vt:lpstr>
      <vt:lpstr>PowerPoint Presentation</vt:lpstr>
      <vt:lpstr>Tightness in the labour market continues to ease, although at a slower pace than in 2023 Vacancies to unemployment ratio</vt:lpstr>
      <vt:lpstr>Increasing levels of reported sickness since the pandemic have driven a fall in the economic activity rate, based on LFS estimates Contribution to change in economic activity rate since 2019 Q4, by main reason for economic inactivity(a)</vt:lpstr>
      <vt:lpstr>Unemployment rate projection based on market interest rate expectations, other policy measures as announced</vt:lpstr>
      <vt:lpstr>PowerPoint Presentation</vt:lpstr>
      <vt:lpstr>Falling inflation expectations and a looser labour market have contributed to lower wage growth Contributions to annual private sector regular pay growth(a)</vt:lpstr>
      <vt:lpstr>Some regulatory/public sector driven pressures on labour costs</vt:lpstr>
      <vt:lpstr>PowerPoint Presentation</vt:lpstr>
      <vt:lpstr>Policies included in the Budget are expected to raise CPI inflation by just under ½ of a percentage point at their peak Impact of Budget on CPI inflation forecast(a)</vt:lpstr>
      <vt:lpstr>CPI was at 2.3% in October and expected to rise before the end of the year  Contributions to CPI inflation</vt:lpstr>
      <vt:lpstr>CPI inflation projection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Gareth</dc:creator>
  <cp:lastModifiedBy>Harrison, Gareth</cp:lastModifiedBy>
  <cp:revision>1</cp:revision>
  <dcterms:created xsi:type="dcterms:W3CDTF">2024-12-04T13:52:44Z</dcterms:created>
  <dcterms:modified xsi:type="dcterms:W3CDTF">2024-12-04T13:54:55Z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