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4"/>
    <p:sldMasterId id="2147483648" r:id="rId5"/>
  </p:sldMasterIdLst>
  <p:notesMasterIdLst>
    <p:notesMasterId r:id="rId31"/>
  </p:notesMasterIdLst>
  <p:sldIdLst>
    <p:sldId id="333" r:id="rId6"/>
    <p:sldId id="371" r:id="rId7"/>
    <p:sldId id="387" r:id="rId8"/>
    <p:sldId id="372" r:id="rId9"/>
    <p:sldId id="342" r:id="rId10"/>
    <p:sldId id="335" r:id="rId11"/>
    <p:sldId id="336" r:id="rId12"/>
    <p:sldId id="373" r:id="rId13"/>
    <p:sldId id="337" r:id="rId14"/>
    <p:sldId id="338" r:id="rId15"/>
    <p:sldId id="374" r:id="rId16"/>
    <p:sldId id="375" r:id="rId17"/>
    <p:sldId id="389" r:id="rId18"/>
    <p:sldId id="376" r:id="rId19"/>
    <p:sldId id="377" r:id="rId20"/>
    <p:sldId id="378" r:id="rId21"/>
    <p:sldId id="379" r:id="rId22"/>
    <p:sldId id="380" r:id="rId23"/>
    <p:sldId id="381" r:id="rId24"/>
    <p:sldId id="388" r:id="rId25"/>
    <p:sldId id="386" r:id="rId26"/>
    <p:sldId id="382" r:id="rId27"/>
    <p:sldId id="384" r:id="rId28"/>
    <p:sldId id="385" r:id="rId29"/>
    <p:sldId id="26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32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3" autoAdjust="0"/>
    <p:restoredTop sz="66784" autoAdjust="0"/>
  </p:normalViewPr>
  <p:slideViewPr>
    <p:cSldViewPr snapToGrid="0">
      <p:cViewPr varScale="1">
        <p:scale>
          <a:sx n="33" d="100"/>
          <a:sy n="33" d="100"/>
        </p:scale>
        <p:origin x="528" y="48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161210-0A4E-4F58-BD75-FD07BACD0C9A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A4E076A-77D7-4DF2-A769-4BE40D9EAB23}">
      <dgm:prSet phldrT="[Text]" custT="1"/>
      <dgm:spPr>
        <a:solidFill>
          <a:srgbClr val="AFAFAF"/>
        </a:solidFill>
      </dgm:spPr>
      <dgm:t>
        <a:bodyPr/>
        <a:lstStyle/>
        <a:p>
          <a:r>
            <a:rPr lang="en-GB" sz="3200" b="1" dirty="0">
              <a:latin typeface="DM Sans" pitchFamily="2" charset="0"/>
            </a:rPr>
            <a:t>Stages we support</a:t>
          </a:r>
        </a:p>
      </dgm:t>
    </dgm:pt>
    <dgm:pt modelId="{F17A93F2-8D3D-459C-8013-F6BB86B7A882}" type="parTrans" cxnId="{37420174-F7E5-4D6D-A834-DDEB256865DE}">
      <dgm:prSet/>
      <dgm:spPr/>
      <dgm:t>
        <a:bodyPr/>
        <a:lstStyle/>
        <a:p>
          <a:endParaRPr lang="en-GB"/>
        </a:p>
      </dgm:t>
    </dgm:pt>
    <dgm:pt modelId="{A61A1741-9F13-4757-B5DC-810FF911A61D}" type="sibTrans" cxnId="{37420174-F7E5-4D6D-A834-DDEB256865DE}">
      <dgm:prSet/>
      <dgm:spPr/>
      <dgm:t>
        <a:bodyPr/>
        <a:lstStyle/>
        <a:p>
          <a:endParaRPr lang="en-GB"/>
        </a:p>
      </dgm:t>
    </dgm:pt>
    <dgm:pt modelId="{E6251EC4-BAEA-4CBB-918C-D8BA381F7A62}">
      <dgm:prSet phldrT="[Text]" custT="1"/>
      <dgm:spPr>
        <a:solidFill>
          <a:srgbClr val="FF8080">
            <a:alpha val="74000"/>
          </a:srgbClr>
        </a:solidFill>
      </dgm:spPr>
      <dgm:t>
        <a:bodyPr/>
        <a:lstStyle/>
        <a:p>
          <a:pPr marL="0"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100" b="1" kern="1200" dirty="0">
              <a:solidFill>
                <a:prstClr val="black"/>
              </a:solidFill>
              <a:latin typeface="DM Sans" pitchFamily="2" charset="0"/>
              <a:ea typeface="+mn-ea"/>
              <a:cs typeface="+mn-cs"/>
            </a:rPr>
            <a:t>Project</a:t>
          </a:r>
          <a:r>
            <a:rPr lang="en-GB" sz="1100" kern="1200" dirty="0">
              <a:solidFill>
                <a:prstClr val="black"/>
              </a:solidFill>
              <a:latin typeface="DM Sans" pitchFamily="2" charset="0"/>
              <a:ea typeface="+mn-ea"/>
              <a:cs typeface="+mn-cs"/>
            </a:rPr>
            <a:t> </a:t>
          </a:r>
          <a:r>
            <a:rPr lang="en-GB" sz="1100" b="1" kern="1200" dirty="0">
              <a:solidFill>
                <a:prstClr val="black"/>
              </a:solidFill>
              <a:latin typeface="DM Sans" pitchFamily="2" charset="0"/>
              <a:ea typeface="+mn-ea"/>
              <a:cs typeface="+mn-cs"/>
            </a:rPr>
            <a:t>Inception</a:t>
          </a:r>
        </a:p>
      </dgm:t>
    </dgm:pt>
    <dgm:pt modelId="{66EA9914-B27F-4EB6-9C47-4893094F1DCC}" type="parTrans" cxnId="{58706F61-97D1-4C07-9D45-F2B108955624}">
      <dgm:prSet/>
      <dgm:spPr/>
      <dgm:t>
        <a:bodyPr/>
        <a:lstStyle/>
        <a:p>
          <a:endParaRPr lang="en-GB"/>
        </a:p>
      </dgm:t>
    </dgm:pt>
    <dgm:pt modelId="{252E701A-C39C-43D3-A04A-B3673D858CB2}" type="sibTrans" cxnId="{58706F61-97D1-4C07-9D45-F2B108955624}">
      <dgm:prSet/>
      <dgm:spPr/>
      <dgm:t>
        <a:bodyPr/>
        <a:lstStyle/>
        <a:p>
          <a:endParaRPr lang="en-GB"/>
        </a:p>
      </dgm:t>
    </dgm:pt>
    <dgm:pt modelId="{1BBD93AF-89F3-43E0-8759-E11EE67BE639}">
      <dgm:prSet phldrT="[Text]" custT="1"/>
      <dgm:spPr>
        <a:solidFill>
          <a:srgbClr val="FFDF7F">
            <a:alpha val="74000"/>
          </a:srgbClr>
        </a:solidFill>
      </dgm:spPr>
      <dgm:t>
        <a:bodyPr/>
        <a:lstStyle/>
        <a:p>
          <a:pPr marL="0"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100" b="1" kern="1200" dirty="0">
              <a:solidFill>
                <a:prstClr val="black"/>
              </a:solidFill>
              <a:latin typeface="DM Sans" pitchFamily="2" charset="0"/>
              <a:ea typeface="+mn-ea"/>
              <a:cs typeface="+mn-cs"/>
            </a:rPr>
            <a:t>Detailed</a:t>
          </a:r>
        </a:p>
        <a:p>
          <a:pPr marL="0"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100" b="1" kern="1200" dirty="0">
              <a:solidFill>
                <a:prstClr val="black"/>
              </a:solidFill>
              <a:latin typeface="DM Sans" pitchFamily="2" charset="0"/>
              <a:ea typeface="+mn-ea"/>
              <a:cs typeface="+mn-cs"/>
            </a:rPr>
            <a:t>Design</a:t>
          </a:r>
        </a:p>
      </dgm:t>
    </dgm:pt>
    <dgm:pt modelId="{E384E6FB-E6B6-49F3-A294-4E3CE09C63FB}" type="parTrans" cxnId="{9A5D814A-7D83-4A46-BA76-35785670DD00}">
      <dgm:prSet/>
      <dgm:spPr/>
      <dgm:t>
        <a:bodyPr/>
        <a:lstStyle/>
        <a:p>
          <a:endParaRPr lang="en-GB"/>
        </a:p>
      </dgm:t>
    </dgm:pt>
    <dgm:pt modelId="{877A4561-237B-4C2A-A4A6-4F1AAE906824}" type="sibTrans" cxnId="{9A5D814A-7D83-4A46-BA76-35785670DD00}">
      <dgm:prSet/>
      <dgm:spPr/>
      <dgm:t>
        <a:bodyPr/>
        <a:lstStyle/>
        <a:p>
          <a:endParaRPr lang="en-GB"/>
        </a:p>
      </dgm:t>
    </dgm:pt>
    <dgm:pt modelId="{DAFCD33A-3CAD-4101-A6D5-B7A56ADC64B9}">
      <dgm:prSet phldrT="[Text]" custT="1"/>
      <dgm:spPr>
        <a:solidFill>
          <a:srgbClr val="FFDF7F">
            <a:alpha val="74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3970" tIns="13970" rIns="13970" bIns="13970" numCol="1" spcCol="1270" anchor="ctr" anchorCtr="0"/>
        <a:lstStyle/>
        <a:p>
          <a:pPr marL="0"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100" b="1" kern="1200" dirty="0">
              <a:solidFill>
                <a:prstClr val="black"/>
              </a:solidFill>
              <a:latin typeface="DM Sans" pitchFamily="2" charset="0"/>
              <a:ea typeface="+mn-ea"/>
              <a:cs typeface="+mn-cs"/>
            </a:rPr>
            <a:t>Tender and Contract Procurement</a:t>
          </a:r>
        </a:p>
      </dgm:t>
    </dgm:pt>
    <dgm:pt modelId="{77122AF6-3A62-407E-A033-82ABA6F06E53}" type="parTrans" cxnId="{F8BAAB57-83E1-48DA-A232-B9404C7F8EEF}">
      <dgm:prSet/>
      <dgm:spPr/>
      <dgm:t>
        <a:bodyPr/>
        <a:lstStyle/>
        <a:p>
          <a:endParaRPr lang="en-GB"/>
        </a:p>
      </dgm:t>
    </dgm:pt>
    <dgm:pt modelId="{8007B665-9C4D-4CB2-93A5-5096F7C18685}" type="sibTrans" cxnId="{F8BAAB57-83E1-48DA-A232-B9404C7F8EEF}">
      <dgm:prSet/>
      <dgm:spPr/>
      <dgm:t>
        <a:bodyPr/>
        <a:lstStyle/>
        <a:p>
          <a:endParaRPr lang="en-GB"/>
        </a:p>
      </dgm:t>
    </dgm:pt>
    <dgm:pt modelId="{4F90C320-CCF4-4D18-BBFC-3E933F4660FB}">
      <dgm:prSet phldrT="[Text]" custT="1"/>
      <dgm:spPr>
        <a:solidFill>
          <a:srgbClr val="FFFF80">
            <a:alpha val="74000"/>
          </a:srgbClr>
        </a:solidFill>
      </dgm:spPr>
      <dgm:t>
        <a:bodyPr/>
        <a:lstStyle/>
        <a:p>
          <a:pPr marL="0"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100" b="1" kern="1200" dirty="0">
              <a:solidFill>
                <a:prstClr val="black"/>
              </a:solidFill>
              <a:latin typeface="DM Sans" pitchFamily="2" charset="0"/>
              <a:ea typeface="+mn-ea"/>
              <a:cs typeface="+mn-cs"/>
            </a:rPr>
            <a:t>Pre-construction Planning</a:t>
          </a:r>
        </a:p>
      </dgm:t>
    </dgm:pt>
    <dgm:pt modelId="{BC4B612C-0567-404D-8053-2DC3831B48E5}" type="parTrans" cxnId="{DFCFF27F-6A5C-4868-B3C4-64994C12356A}">
      <dgm:prSet/>
      <dgm:spPr/>
      <dgm:t>
        <a:bodyPr/>
        <a:lstStyle/>
        <a:p>
          <a:endParaRPr lang="en-GB"/>
        </a:p>
      </dgm:t>
    </dgm:pt>
    <dgm:pt modelId="{F3F09453-D898-490D-BE4A-D8604B81DB09}" type="sibTrans" cxnId="{DFCFF27F-6A5C-4868-B3C4-64994C12356A}">
      <dgm:prSet/>
      <dgm:spPr/>
      <dgm:t>
        <a:bodyPr/>
        <a:lstStyle/>
        <a:p>
          <a:endParaRPr lang="en-GB"/>
        </a:p>
      </dgm:t>
    </dgm:pt>
    <dgm:pt modelId="{D9DCC22E-2BE7-438A-9C79-6E19E26825C9}">
      <dgm:prSet phldrT="[Text]" custT="1"/>
      <dgm:spPr>
        <a:solidFill>
          <a:srgbClr val="E6FF99">
            <a:alpha val="74000"/>
          </a:srgbClr>
        </a:solidFill>
      </dgm:spPr>
      <dgm:t>
        <a:bodyPr/>
        <a:lstStyle/>
        <a:p>
          <a:r>
            <a:rPr lang="en-GB" sz="1100" b="1" kern="1200" dirty="0">
              <a:solidFill>
                <a:prstClr val="black"/>
              </a:solidFill>
              <a:latin typeface="DM Sans" pitchFamily="2" charset="0"/>
              <a:ea typeface="+mn-ea"/>
              <a:cs typeface="+mn-cs"/>
            </a:rPr>
            <a:t>Construction</a:t>
          </a:r>
        </a:p>
      </dgm:t>
    </dgm:pt>
    <dgm:pt modelId="{19D4A310-76DC-46B7-B9D8-BB858ABA451E}" type="parTrans" cxnId="{4E6FD36B-D418-49AA-BA16-AB455BEE7FDC}">
      <dgm:prSet/>
      <dgm:spPr/>
      <dgm:t>
        <a:bodyPr/>
        <a:lstStyle/>
        <a:p>
          <a:endParaRPr lang="en-GB"/>
        </a:p>
      </dgm:t>
    </dgm:pt>
    <dgm:pt modelId="{1A1BCDBC-D87F-4E11-B468-90537E418239}" type="sibTrans" cxnId="{4E6FD36B-D418-49AA-BA16-AB455BEE7FDC}">
      <dgm:prSet/>
      <dgm:spPr/>
      <dgm:t>
        <a:bodyPr/>
        <a:lstStyle/>
        <a:p>
          <a:endParaRPr lang="en-GB"/>
        </a:p>
      </dgm:t>
    </dgm:pt>
    <dgm:pt modelId="{F95B5CE5-EE91-43ED-B758-1C2E621E17FE}">
      <dgm:prSet phldrT="[Text]" custT="1"/>
      <dgm:spPr>
        <a:solidFill>
          <a:srgbClr val="CCFF99">
            <a:alpha val="74000"/>
          </a:srgbClr>
        </a:solidFill>
      </dgm:spPr>
      <dgm:t>
        <a:bodyPr/>
        <a:lstStyle/>
        <a:p>
          <a:pPr marL="0"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100" b="1" kern="1200" dirty="0">
              <a:solidFill>
                <a:prstClr val="black"/>
              </a:solidFill>
              <a:latin typeface="DM Sans" pitchFamily="2" charset="0"/>
              <a:ea typeface="+mn-ea"/>
              <a:cs typeface="+mn-cs"/>
            </a:rPr>
            <a:t>Handover, Maintenance </a:t>
          </a:r>
        </a:p>
        <a:p>
          <a:pPr marL="0"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100" b="1" kern="1200" dirty="0">
              <a:solidFill>
                <a:prstClr val="black"/>
              </a:solidFill>
              <a:latin typeface="DM Sans" pitchFamily="2" charset="0"/>
              <a:ea typeface="+mn-ea"/>
              <a:cs typeface="+mn-cs"/>
            </a:rPr>
            <a:t>&amp; Operation</a:t>
          </a:r>
        </a:p>
      </dgm:t>
    </dgm:pt>
    <dgm:pt modelId="{FAA7D75D-BD48-497B-8C25-2C7FB6988D8E}" type="parTrans" cxnId="{60FCD109-0152-4196-BB72-BE1D568798CB}">
      <dgm:prSet/>
      <dgm:spPr/>
      <dgm:t>
        <a:bodyPr/>
        <a:lstStyle/>
        <a:p>
          <a:endParaRPr lang="en-GB"/>
        </a:p>
      </dgm:t>
    </dgm:pt>
    <dgm:pt modelId="{F1E8B8E3-3C46-46A7-B113-71BD559947FD}" type="sibTrans" cxnId="{60FCD109-0152-4196-BB72-BE1D568798CB}">
      <dgm:prSet/>
      <dgm:spPr/>
      <dgm:t>
        <a:bodyPr/>
        <a:lstStyle/>
        <a:p>
          <a:endParaRPr lang="en-GB"/>
        </a:p>
      </dgm:t>
    </dgm:pt>
    <dgm:pt modelId="{AE8C687A-FDC8-4E93-B598-BA2ED9924120}">
      <dgm:prSet phldrT="[Text]" custT="1"/>
      <dgm:spPr>
        <a:solidFill>
          <a:srgbClr val="FF8080">
            <a:alpha val="74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3970" tIns="13970" rIns="13970" bIns="13970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100" b="1" kern="1200" dirty="0">
              <a:solidFill>
                <a:prstClr val="black"/>
              </a:solidFill>
              <a:latin typeface="DM Sans" pitchFamily="2" charset="0"/>
              <a:ea typeface="+mn-ea"/>
              <a:cs typeface="+mn-cs"/>
            </a:rPr>
            <a:t>Concept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100" b="1" kern="1200" dirty="0">
              <a:solidFill>
                <a:prstClr val="black"/>
              </a:solidFill>
              <a:latin typeface="DM Sans" pitchFamily="2" charset="0"/>
              <a:ea typeface="+mn-ea"/>
              <a:cs typeface="+mn-cs"/>
            </a:rPr>
            <a:t>Design,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100" b="1" kern="1200" dirty="0">
              <a:solidFill>
                <a:prstClr val="black"/>
              </a:solidFill>
              <a:latin typeface="DM Sans" pitchFamily="2" charset="0"/>
              <a:ea typeface="+mn-ea"/>
              <a:cs typeface="+mn-cs"/>
            </a:rPr>
            <a:t>Feasibility and Viability</a:t>
          </a:r>
        </a:p>
      </dgm:t>
    </dgm:pt>
    <dgm:pt modelId="{424CF2B8-679E-48FF-B4A8-2E1FF9CC2FE4}" type="parTrans" cxnId="{55654D87-C974-4A50-BD46-0816E4E5E9B4}">
      <dgm:prSet/>
      <dgm:spPr/>
      <dgm:t>
        <a:bodyPr/>
        <a:lstStyle/>
        <a:p>
          <a:endParaRPr lang="en-GB"/>
        </a:p>
      </dgm:t>
    </dgm:pt>
    <dgm:pt modelId="{5EADBBC0-6120-462D-A511-5049BF5C12DD}" type="sibTrans" cxnId="{55654D87-C974-4A50-BD46-0816E4E5E9B4}">
      <dgm:prSet/>
      <dgm:spPr/>
      <dgm:t>
        <a:bodyPr/>
        <a:lstStyle/>
        <a:p>
          <a:endParaRPr lang="en-GB"/>
        </a:p>
      </dgm:t>
    </dgm:pt>
    <dgm:pt modelId="{490AE54F-D0A6-483E-A547-6750DBD590BB}">
      <dgm:prSet phldrT="[Text]" custT="1"/>
      <dgm:spPr>
        <a:solidFill>
          <a:srgbClr val="FF8080">
            <a:alpha val="74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3970" tIns="13970" rIns="13970" bIns="13970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050" b="1" kern="1200" dirty="0">
              <a:solidFill>
                <a:prstClr val="black"/>
              </a:solidFill>
              <a:latin typeface="DM Sans" pitchFamily="2" charset="0"/>
              <a:ea typeface="+mn-ea"/>
              <a:cs typeface="+mn-cs"/>
            </a:rPr>
            <a:t>Masterplanning</a:t>
          </a:r>
        </a:p>
      </dgm:t>
    </dgm:pt>
    <dgm:pt modelId="{ED5FEBF2-A06A-4F89-90F4-8EF218F5323F}" type="parTrans" cxnId="{4B7E396D-D650-406B-8DCE-C3FEA1673B5F}">
      <dgm:prSet/>
      <dgm:spPr/>
      <dgm:t>
        <a:bodyPr/>
        <a:lstStyle/>
        <a:p>
          <a:endParaRPr lang="en-GB"/>
        </a:p>
      </dgm:t>
    </dgm:pt>
    <dgm:pt modelId="{37CE8B08-BC0D-48B2-B64D-E64743C34FAB}" type="sibTrans" cxnId="{4B7E396D-D650-406B-8DCE-C3FEA1673B5F}">
      <dgm:prSet/>
      <dgm:spPr/>
      <dgm:t>
        <a:bodyPr/>
        <a:lstStyle/>
        <a:p>
          <a:endParaRPr lang="en-GB"/>
        </a:p>
      </dgm:t>
    </dgm:pt>
    <dgm:pt modelId="{0E2BDEB8-9740-47C5-B0D6-D54A7DF00566}">
      <dgm:prSet phldrT="[Text]" custT="1"/>
      <dgm:spPr>
        <a:solidFill>
          <a:srgbClr val="FFCC80">
            <a:alpha val="74000"/>
          </a:srgbClr>
        </a:solidFill>
      </dgm:spPr>
      <dgm:t>
        <a:bodyPr/>
        <a:lstStyle/>
        <a:p>
          <a:pPr marL="0"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100" b="1" kern="1200" dirty="0">
              <a:solidFill>
                <a:prstClr val="black"/>
              </a:solidFill>
              <a:latin typeface="DM Sans" pitchFamily="2" charset="0"/>
              <a:ea typeface="+mn-ea"/>
              <a:cs typeface="+mn-cs"/>
            </a:rPr>
            <a:t>Preliminary Design</a:t>
          </a:r>
        </a:p>
      </dgm:t>
    </dgm:pt>
    <dgm:pt modelId="{90A74FC6-AD60-4F71-9B88-92C5557BFB71}" type="parTrans" cxnId="{9038855F-6012-42B7-9AE5-9DB1453ADFB3}">
      <dgm:prSet/>
      <dgm:spPr/>
      <dgm:t>
        <a:bodyPr/>
        <a:lstStyle/>
        <a:p>
          <a:endParaRPr lang="en-GB"/>
        </a:p>
      </dgm:t>
    </dgm:pt>
    <dgm:pt modelId="{D51994B9-74A1-4F10-92F6-55E1AEDEFAEE}" type="sibTrans" cxnId="{9038855F-6012-42B7-9AE5-9DB1453ADFB3}">
      <dgm:prSet/>
      <dgm:spPr/>
      <dgm:t>
        <a:bodyPr/>
        <a:lstStyle/>
        <a:p>
          <a:endParaRPr lang="en-GB"/>
        </a:p>
      </dgm:t>
    </dgm:pt>
    <dgm:pt modelId="{9C7CB59D-1C3A-47F3-A1F2-04EA36AB7E59}">
      <dgm:prSet phldrT="[Text]" custT="1"/>
      <dgm:spPr>
        <a:solidFill>
          <a:srgbClr val="FFCC80">
            <a:alpha val="74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3970" tIns="13970" rIns="13970" bIns="13970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100" b="1" kern="1200" dirty="0">
              <a:solidFill>
                <a:prstClr val="black"/>
              </a:solidFill>
              <a:latin typeface="DM Sans" pitchFamily="2" charset="0"/>
              <a:ea typeface="+mn-ea"/>
              <a:cs typeface="+mn-cs"/>
            </a:rPr>
            <a:t>Outline &amp; Detailed Planning Applications</a:t>
          </a:r>
        </a:p>
      </dgm:t>
    </dgm:pt>
    <dgm:pt modelId="{558AA9DD-A7CB-488E-AE8D-5D477185D9DA}" type="parTrans" cxnId="{5167E6A0-76D5-4374-B8A0-50F31D4DD0F9}">
      <dgm:prSet/>
      <dgm:spPr/>
      <dgm:t>
        <a:bodyPr/>
        <a:lstStyle/>
        <a:p>
          <a:endParaRPr lang="en-GB"/>
        </a:p>
      </dgm:t>
    </dgm:pt>
    <dgm:pt modelId="{F42A11CD-2CF2-496B-86D0-A2B9A6306087}" type="sibTrans" cxnId="{5167E6A0-76D5-4374-B8A0-50F31D4DD0F9}">
      <dgm:prSet/>
      <dgm:spPr/>
      <dgm:t>
        <a:bodyPr/>
        <a:lstStyle/>
        <a:p>
          <a:endParaRPr lang="en-GB"/>
        </a:p>
      </dgm:t>
    </dgm:pt>
    <dgm:pt modelId="{18F7B1A7-C0BA-4650-A1E0-805DA8EE390D}" type="pres">
      <dgm:prSet presAssocID="{2B161210-0A4E-4F58-BD75-FD07BACD0C9A}" presName="composite" presStyleCnt="0">
        <dgm:presLayoutVars>
          <dgm:chMax val="1"/>
          <dgm:dir/>
          <dgm:resizeHandles val="exact"/>
        </dgm:presLayoutVars>
      </dgm:prSet>
      <dgm:spPr/>
    </dgm:pt>
    <dgm:pt modelId="{5C36D9DB-F2F7-42B9-9859-6CEEFEF95BB1}" type="pres">
      <dgm:prSet presAssocID="{2B161210-0A4E-4F58-BD75-FD07BACD0C9A}" presName="radial" presStyleCnt="0">
        <dgm:presLayoutVars>
          <dgm:animLvl val="ctr"/>
        </dgm:presLayoutVars>
      </dgm:prSet>
      <dgm:spPr/>
    </dgm:pt>
    <dgm:pt modelId="{3FF213CB-F2B9-4CC6-A758-83B90187B5EE}" type="pres">
      <dgm:prSet presAssocID="{0A4E076A-77D7-4DF2-A769-4BE40D9EAB23}" presName="centerShape" presStyleLbl="vennNode1" presStyleIdx="0" presStyleCnt="11" custScaleX="97643" custScaleY="97643"/>
      <dgm:spPr/>
    </dgm:pt>
    <dgm:pt modelId="{78B8A260-FD9B-4C0F-B233-A7135C76F83D}" type="pres">
      <dgm:prSet presAssocID="{E6251EC4-BAEA-4CBB-918C-D8BA381F7A62}" presName="node" presStyleLbl="vennNode1" presStyleIdx="1" presStyleCnt="11">
        <dgm:presLayoutVars>
          <dgm:bulletEnabled val="1"/>
        </dgm:presLayoutVars>
      </dgm:prSet>
      <dgm:spPr/>
    </dgm:pt>
    <dgm:pt modelId="{FA293AE1-D011-46FB-A3A4-7447186C7663}" type="pres">
      <dgm:prSet presAssocID="{AE8C687A-FDC8-4E93-B598-BA2ED9924120}" presName="node" presStyleLbl="vennNode1" presStyleIdx="2" presStyleCnt="11">
        <dgm:presLayoutVars>
          <dgm:bulletEnabled val="1"/>
        </dgm:presLayoutVars>
      </dgm:prSet>
      <dgm:spPr>
        <a:xfrm>
          <a:off x="4463102" y="374362"/>
          <a:ext cx="1502833" cy="1502833"/>
        </a:xfrm>
        <a:prstGeom prst="ellipse">
          <a:avLst/>
        </a:prstGeom>
      </dgm:spPr>
    </dgm:pt>
    <dgm:pt modelId="{6BFEE788-C4F3-4819-B025-1F235625BEBA}" type="pres">
      <dgm:prSet presAssocID="{490AE54F-D0A6-483E-A547-6750DBD590BB}" presName="node" presStyleLbl="vennNode1" presStyleIdx="3" presStyleCnt="11">
        <dgm:presLayoutVars>
          <dgm:bulletEnabled val="1"/>
        </dgm:presLayoutVars>
      </dgm:prSet>
      <dgm:spPr>
        <a:xfrm>
          <a:off x="5174162" y="1353053"/>
          <a:ext cx="1502833" cy="1502833"/>
        </a:xfrm>
        <a:prstGeom prst="ellipse">
          <a:avLst/>
        </a:prstGeom>
      </dgm:spPr>
    </dgm:pt>
    <dgm:pt modelId="{31D920E1-C4CD-4E82-9CDC-B998EF80D905}" type="pres">
      <dgm:prSet presAssocID="{0E2BDEB8-9740-47C5-B0D6-D54A7DF00566}" presName="node" presStyleLbl="vennNode1" presStyleIdx="4" presStyleCnt="11">
        <dgm:presLayoutVars>
          <dgm:bulletEnabled val="1"/>
        </dgm:presLayoutVars>
      </dgm:prSet>
      <dgm:spPr/>
    </dgm:pt>
    <dgm:pt modelId="{AAA1E86B-0F2D-490E-80EC-05EE76F9F401}" type="pres">
      <dgm:prSet presAssocID="{9C7CB59D-1C3A-47F3-A1F2-04EA36AB7E59}" presName="node" presStyleLbl="vennNode1" presStyleIdx="5" presStyleCnt="11">
        <dgm:presLayoutVars>
          <dgm:bulletEnabled val="1"/>
        </dgm:presLayoutVars>
      </dgm:prSet>
      <dgm:spPr>
        <a:xfrm>
          <a:off x="4463102" y="3541470"/>
          <a:ext cx="1502833" cy="1502833"/>
        </a:xfrm>
        <a:prstGeom prst="ellipse">
          <a:avLst/>
        </a:prstGeom>
      </dgm:spPr>
    </dgm:pt>
    <dgm:pt modelId="{885E4D69-ECDC-4B40-9C01-5D0C9C0E253E}" type="pres">
      <dgm:prSet presAssocID="{1BBD93AF-89F3-43E0-8759-E11EE67BE639}" presName="node" presStyleLbl="vennNode1" presStyleIdx="6" presStyleCnt="11">
        <dgm:presLayoutVars>
          <dgm:bulletEnabled val="1"/>
        </dgm:presLayoutVars>
      </dgm:prSet>
      <dgm:spPr/>
    </dgm:pt>
    <dgm:pt modelId="{E2FDB881-B772-46A8-949F-AB98B1E444CC}" type="pres">
      <dgm:prSet presAssocID="{DAFCD33A-3CAD-4101-A6D5-B7A56ADC64B9}" presName="node" presStyleLbl="vennNode1" presStyleIdx="7" presStyleCnt="11">
        <dgm:presLayoutVars>
          <dgm:bulletEnabled val="1"/>
        </dgm:presLayoutVars>
      </dgm:prSet>
      <dgm:spPr>
        <a:xfrm>
          <a:off x="2162064" y="3541470"/>
          <a:ext cx="1502833" cy="1502833"/>
        </a:xfrm>
        <a:prstGeom prst="ellipse">
          <a:avLst/>
        </a:prstGeom>
      </dgm:spPr>
    </dgm:pt>
    <dgm:pt modelId="{CD83CB32-2E18-4785-9A36-9205CF16C9AC}" type="pres">
      <dgm:prSet presAssocID="{4F90C320-CCF4-4D18-BBFC-3E933F4660FB}" presName="node" presStyleLbl="vennNode1" presStyleIdx="8" presStyleCnt="11">
        <dgm:presLayoutVars>
          <dgm:bulletEnabled val="1"/>
        </dgm:presLayoutVars>
      </dgm:prSet>
      <dgm:spPr/>
    </dgm:pt>
    <dgm:pt modelId="{1B53F835-F91B-48B5-B1D6-AC163DEDF5CE}" type="pres">
      <dgm:prSet presAssocID="{D9DCC22E-2BE7-438A-9C79-6E19E26825C9}" presName="node" presStyleLbl="vennNode1" presStyleIdx="9" presStyleCnt="11">
        <dgm:presLayoutVars>
          <dgm:bulletEnabled val="1"/>
        </dgm:presLayoutVars>
      </dgm:prSet>
      <dgm:spPr/>
    </dgm:pt>
    <dgm:pt modelId="{50ABB7DD-C82C-4959-B93A-553845B9F37E}" type="pres">
      <dgm:prSet presAssocID="{F95B5CE5-EE91-43ED-B758-1C2E621E17FE}" presName="node" presStyleLbl="vennNode1" presStyleIdx="10" presStyleCnt="11">
        <dgm:presLayoutVars>
          <dgm:bulletEnabled val="1"/>
        </dgm:presLayoutVars>
      </dgm:prSet>
      <dgm:spPr/>
    </dgm:pt>
  </dgm:ptLst>
  <dgm:cxnLst>
    <dgm:cxn modelId="{60FCD109-0152-4196-BB72-BE1D568798CB}" srcId="{0A4E076A-77D7-4DF2-A769-4BE40D9EAB23}" destId="{F95B5CE5-EE91-43ED-B758-1C2E621E17FE}" srcOrd="9" destOrd="0" parTransId="{FAA7D75D-BD48-497B-8C25-2C7FB6988D8E}" sibTransId="{F1E8B8E3-3C46-46A7-B113-71BD559947FD}"/>
    <dgm:cxn modelId="{41088317-20EA-4990-8597-23C95F9A8348}" type="presOf" srcId="{0A4E076A-77D7-4DF2-A769-4BE40D9EAB23}" destId="{3FF213CB-F2B9-4CC6-A758-83B90187B5EE}" srcOrd="0" destOrd="0" presId="urn:microsoft.com/office/officeart/2005/8/layout/radial3"/>
    <dgm:cxn modelId="{D391A02C-B653-4CF8-9511-334E2F0188DD}" type="presOf" srcId="{0E2BDEB8-9740-47C5-B0D6-D54A7DF00566}" destId="{31D920E1-C4CD-4E82-9CDC-B998EF80D905}" srcOrd="0" destOrd="0" presId="urn:microsoft.com/office/officeart/2005/8/layout/radial3"/>
    <dgm:cxn modelId="{FAE5143F-56C8-4F45-8123-9DC2EED5B976}" type="presOf" srcId="{F95B5CE5-EE91-43ED-B758-1C2E621E17FE}" destId="{50ABB7DD-C82C-4959-B93A-553845B9F37E}" srcOrd="0" destOrd="0" presId="urn:microsoft.com/office/officeart/2005/8/layout/radial3"/>
    <dgm:cxn modelId="{9373895D-A206-432E-A6B9-CF3A31DC187C}" type="presOf" srcId="{2B161210-0A4E-4F58-BD75-FD07BACD0C9A}" destId="{18F7B1A7-C0BA-4650-A1E0-805DA8EE390D}" srcOrd="0" destOrd="0" presId="urn:microsoft.com/office/officeart/2005/8/layout/radial3"/>
    <dgm:cxn modelId="{9038855F-6012-42B7-9AE5-9DB1453ADFB3}" srcId="{0A4E076A-77D7-4DF2-A769-4BE40D9EAB23}" destId="{0E2BDEB8-9740-47C5-B0D6-D54A7DF00566}" srcOrd="3" destOrd="0" parTransId="{90A74FC6-AD60-4F71-9B88-92C5557BFB71}" sibTransId="{D51994B9-74A1-4F10-92F6-55E1AEDEFAEE}"/>
    <dgm:cxn modelId="{58706F61-97D1-4C07-9D45-F2B108955624}" srcId="{0A4E076A-77D7-4DF2-A769-4BE40D9EAB23}" destId="{E6251EC4-BAEA-4CBB-918C-D8BA381F7A62}" srcOrd="0" destOrd="0" parTransId="{66EA9914-B27F-4EB6-9C47-4893094F1DCC}" sibTransId="{252E701A-C39C-43D3-A04A-B3673D858CB2}"/>
    <dgm:cxn modelId="{9A5D814A-7D83-4A46-BA76-35785670DD00}" srcId="{0A4E076A-77D7-4DF2-A769-4BE40D9EAB23}" destId="{1BBD93AF-89F3-43E0-8759-E11EE67BE639}" srcOrd="5" destOrd="0" parTransId="{E384E6FB-E6B6-49F3-A294-4E3CE09C63FB}" sibTransId="{877A4561-237B-4C2A-A4A6-4F1AAE906824}"/>
    <dgm:cxn modelId="{4E6FD36B-D418-49AA-BA16-AB455BEE7FDC}" srcId="{0A4E076A-77D7-4DF2-A769-4BE40D9EAB23}" destId="{D9DCC22E-2BE7-438A-9C79-6E19E26825C9}" srcOrd="8" destOrd="0" parTransId="{19D4A310-76DC-46B7-B9D8-BB858ABA451E}" sibTransId="{1A1BCDBC-D87F-4E11-B468-90537E418239}"/>
    <dgm:cxn modelId="{4B7E396D-D650-406B-8DCE-C3FEA1673B5F}" srcId="{0A4E076A-77D7-4DF2-A769-4BE40D9EAB23}" destId="{490AE54F-D0A6-483E-A547-6750DBD590BB}" srcOrd="2" destOrd="0" parTransId="{ED5FEBF2-A06A-4F89-90F4-8EF218F5323F}" sibTransId="{37CE8B08-BC0D-48B2-B64D-E64743C34FAB}"/>
    <dgm:cxn modelId="{37420174-F7E5-4D6D-A834-DDEB256865DE}" srcId="{2B161210-0A4E-4F58-BD75-FD07BACD0C9A}" destId="{0A4E076A-77D7-4DF2-A769-4BE40D9EAB23}" srcOrd="0" destOrd="0" parTransId="{F17A93F2-8D3D-459C-8013-F6BB86B7A882}" sibTransId="{A61A1741-9F13-4757-B5DC-810FF911A61D}"/>
    <dgm:cxn modelId="{20815157-6847-480B-8CF7-E627E26D9DBB}" type="presOf" srcId="{E6251EC4-BAEA-4CBB-918C-D8BA381F7A62}" destId="{78B8A260-FD9B-4C0F-B233-A7135C76F83D}" srcOrd="0" destOrd="0" presId="urn:microsoft.com/office/officeart/2005/8/layout/radial3"/>
    <dgm:cxn modelId="{F8BAAB57-83E1-48DA-A232-B9404C7F8EEF}" srcId="{0A4E076A-77D7-4DF2-A769-4BE40D9EAB23}" destId="{DAFCD33A-3CAD-4101-A6D5-B7A56ADC64B9}" srcOrd="6" destOrd="0" parTransId="{77122AF6-3A62-407E-A033-82ABA6F06E53}" sibTransId="{8007B665-9C4D-4CB2-93A5-5096F7C18685}"/>
    <dgm:cxn modelId="{1A5E9058-BC39-4791-937A-96FE6C9FB60B}" type="presOf" srcId="{AE8C687A-FDC8-4E93-B598-BA2ED9924120}" destId="{FA293AE1-D011-46FB-A3A4-7447186C7663}" srcOrd="0" destOrd="0" presId="urn:microsoft.com/office/officeart/2005/8/layout/radial3"/>
    <dgm:cxn modelId="{DFCFF27F-6A5C-4868-B3C4-64994C12356A}" srcId="{0A4E076A-77D7-4DF2-A769-4BE40D9EAB23}" destId="{4F90C320-CCF4-4D18-BBFC-3E933F4660FB}" srcOrd="7" destOrd="0" parTransId="{BC4B612C-0567-404D-8053-2DC3831B48E5}" sibTransId="{F3F09453-D898-490D-BE4A-D8604B81DB09}"/>
    <dgm:cxn modelId="{55654D87-C974-4A50-BD46-0816E4E5E9B4}" srcId="{0A4E076A-77D7-4DF2-A769-4BE40D9EAB23}" destId="{AE8C687A-FDC8-4E93-B598-BA2ED9924120}" srcOrd="1" destOrd="0" parTransId="{424CF2B8-679E-48FF-B4A8-2E1FF9CC2FE4}" sibTransId="{5EADBBC0-6120-462D-A511-5049BF5C12DD}"/>
    <dgm:cxn modelId="{425A4C88-84FA-4CBA-8509-3E8D0DDDC2A7}" type="presOf" srcId="{490AE54F-D0A6-483E-A547-6750DBD590BB}" destId="{6BFEE788-C4F3-4819-B025-1F235625BEBA}" srcOrd="0" destOrd="0" presId="urn:microsoft.com/office/officeart/2005/8/layout/radial3"/>
    <dgm:cxn modelId="{6F2F749B-BBA9-4C8F-8F6F-4E4D6F552E49}" type="presOf" srcId="{D9DCC22E-2BE7-438A-9C79-6E19E26825C9}" destId="{1B53F835-F91B-48B5-B1D6-AC163DEDF5CE}" srcOrd="0" destOrd="0" presId="urn:microsoft.com/office/officeart/2005/8/layout/radial3"/>
    <dgm:cxn modelId="{5167E6A0-76D5-4374-B8A0-50F31D4DD0F9}" srcId="{0A4E076A-77D7-4DF2-A769-4BE40D9EAB23}" destId="{9C7CB59D-1C3A-47F3-A1F2-04EA36AB7E59}" srcOrd="4" destOrd="0" parTransId="{558AA9DD-A7CB-488E-AE8D-5D477185D9DA}" sibTransId="{F42A11CD-2CF2-496B-86D0-A2B9A6306087}"/>
    <dgm:cxn modelId="{57EE82A8-652B-4923-931E-267A2E6E07A4}" type="presOf" srcId="{DAFCD33A-3CAD-4101-A6D5-B7A56ADC64B9}" destId="{E2FDB881-B772-46A8-949F-AB98B1E444CC}" srcOrd="0" destOrd="0" presId="urn:microsoft.com/office/officeart/2005/8/layout/radial3"/>
    <dgm:cxn modelId="{EC32A7AF-F33E-4084-A9B9-68ECE51BE1FF}" type="presOf" srcId="{9C7CB59D-1C3A-47F3-A1F2-04EA36AB7E59}" destId="{AAA1E86B-0F2D-490E-80EC-05EE76F9F401}" srcOrd="0" destOrd="0" presId="urn:microsoft.com/office/officeart/2005/8/layout/radial3"/>
    <dgm:cxn modelId="{B27AD0C6-9A1C-4DC0-A586-934328BAEBD7}" type="presOf" srcId="{1BBD93AF-89F3-43E0-8759-E11EE67BE639}" destId="{885E4D69-ECDC-4B40-9C01-5D0C9C0E253E}" srcOrd="0" destOrd="0" presId="urn:microsoft.com/office/officeart/2005/8/layout/radial3"/>
    <dgm:cxn modelId="{454C39D6-3C47-455F-B57F-72126C1C3B3C}" type="presOf" srcId="{4F90C320-CCF4-4D18-BBFC-3E933F4660FB}" destId="{CD83CB32-2E18-4785-9A36-9205CF16C9AC}" srcOrd="0" destOrd="0" presId="urn:microsoft.com/office/officeart/2005/8/layout/radial3"/>
    <dgm:cxn modelId="{712CE870-981F-4095-8EF2-19F356DCC29A}" type="presParOf" srcId="{18F7B1A7-C0BA-4650-A1E0-805DA8EE390D}" destId="{5C36D9DB-F2F7-42B9-9859-6CEEFEF95BB1}" srcOrd="0" destOrd="0" presId="urn:microsoft.com/office/officeart/2005/8/layout/radial3"/>
    <dgm:cxn modelId="{D62AB3FB-E6C2-4F33-8650-F9C4F762ED5D}" type="presParOf" srcId="{5C36D9DB-F2F7-42B9-9859-6CEEFEF95BB1}" destId="{3FF213CB-F2B9-4CC6-A758-83B90187B5EE}" srcOrd="0" destOrd="0" presId="urn:microsoft.com/office/officeart/2005/8/layout/radial3"/>
    <dgm:cxn modelId="{800A6D40-EBDE-4097-A7D9-0080C06DF9A6}" type="presParOf" srcId="{5C36D9DB-F2F7-42B9-9859-6CEEFEF95BB1}" destId="{78B8A260-FD9B-4C0F-B233-A7135C76F83D}" srcOrd="1" destOrd="0" presId="urn:microsoft.com/office/officeart/2005/8/layout/radial3"/>
    <dgm:cxn modelId="{BF754DE2-F813-458B-A3ED-27AE7BD3E043}" type="presParOf" srcId="{5C36D9DB-F2F7-42B9-9859-6CEEFEF95BB1}" destId="{FA293AE1-D011-46FB-A3A4-7447186C7663}" srcOrd="2" destOrd="0" presId="urn:microsoft.com/office/officeart/2005/8/layout/radial3"/>
    <dgm:cxn modelId="{0CDD40A8-2B18-4754-BB5F-D62D273C68B8}" type="presParOf" srcId="{5C36D9DB-F2F7-42B9-9859-6CEEFEF95BB1}" destId="{6BFEE788-C4F3-4819-B025-1F235625BEBA}" srcOrd="3" destOrd="0" presId="urn:microsoft.com/office/officeart/2005/8/layout/radial3"/>
    <dgm:cxn modelId="{6155E86E-C32E-4DE1-A91F-5960F3DFFDFA}" type="presParOf" srcId="{5C36D9DB-F2F7-42B9-9859-6CEEFEF95BB1}" destId="{31D920E1-C4CD-4E82-9CDC-B998EF80D905}" srcOrd="4" destOrd="0" presId="urn:microsoft.com/office/officeart/2005/8/layout/radial3"/>
    <dgm:cxn modelId="{BCF2264B-B2E8-4D8A-AE30-36180383E4E6}" type="presParOf" srcId="{5C36D9DB-F2F7-42B9-9859-6CEEFEF95BB1}" destId="{AAA1E86B-0F2D-490E-80EC-05EE76F9F401}" srcOrd="5" destOrd="0" presId="urn:microsoft.com/office/officeart/2005/8/layout/radial3"/>
    <dgm:cxn modelId="{DE9E057C-24B0-4F14-84C1-35A6616DDADA}" type="presParOf" srcId="{5C36D9DB-F2F7-42B9-9859-6CEEFEF95BB1}" destId="{885E4D69-ECDC-4B40-9C01-5D0C9C0E253E}" srcOrd="6" destOrd="0" presId="urn:microsoft.com/office/officeart/2005/8/layout/radial3"/>
    <dgm:cxn modelId="{E819B4F9-581B-46FA-95EF-E71356959B92}" type="presParOf" srcId="{5C36D9DB-F2F7-42B9-9859-6CEEFEF95BB1}" destId="{E2FDB881-B772-46A8-949F-AB98B1E444CC}" srcOrd="7" destOrd="0" presId="urn:microsoft.com/office/officeart/2005/8/layout/radial3"/>
    <dgm:cxn modelId="{DE12FFE1-A55F-4001-BCFE-409304520BD4}" type="presParOf" srcId="{5C36D9DB-F2F7-42B9-9859-6CEEFEF95BB1}" destId="{CD83CB32-2E18-4785-9A36-9205CF16C9AC}" srcOrd="8" destOrd="0" presId="urn:microsoft.com/office/officeart/2005/8/layout/radial3"/>
    <dgm:cxn modelId="{4A66CCD0-63D7-419C-A795-5063A2034403}" type="presParOf" srcId="{5C36D9DB-F2F7-42B9-9859-6CEEFEF95BB1}" destId="{1B53F835-F91B-48B5-B1D6-AC163DEDF5CE}" srcOrd="9" destOrd="0" presId="urn:microsoft.com/office/officeart/2005/8/layout/radial3"/>
    <dgm:cxn modelId="{979F177F-0E57-4CF4-AC54-E5D714FF9136}" type="presParOf" srcId="{5C36D9DB-F2F7-42B9-9859-6CEEFEF95BB1}" destId="{50ABB7DD-C82C-4959-B93A-553845B9F37E}" srcOrd="1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F213CB-F2B9-4CC6-A758-83B90187B5EE}">
      <dsp:nvSpPr>
        <dsp:cNvPr id="0" name=""/>
        <dsp:cNvSpPr/>
      </dsp:nvSpPr>
      <dsp:spPr>
        <a:xfrm>
          <a:off x="2596588" y="1241921"/>
          <a:ext cx="2934823" cy="2934823"/>
        </a:xfrm>
        <a:prstGeom prst="ellipse">
          <a:avLst/>
        </a:prstGeom>
        <a:solidFill>
          <a:srgbClr val="AFAFA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 dirty="0">
              <a:latin typeface="DM Sans" pitchFamily="2" charset="0"/>
            </a:rPr>
            <a:t>Stages we support</a:t>
          </a:r>
        </a:p>
      </dsp:txBody>
      <dsp:txXfrm>
        <a:off x="3026383" y="1671716"/>
        <a:ext cx="2075233" cy="2075233"/>
      </dsp:txXfrm>
    </dsp:sp>
    <dsp:sp modelId="{78B8A260-FD9B-4C0F-B233-A7135C76F83D}">
      <dsp:nvSpPr>
        <dsp:cNvPr id="0" name=""/>
        <dsp:cNvSpPr/>
      </dsp:nvSpPr>
      <dsp:spPr>
        <a:xfrm>
          <a:off x="3312583" y="536"/>
          <a:ext cx="1502833" cy="1502833"/>
        </a:xfrm>
        <a:prstGeom prst="ellipse">
          <a:avLst/>
        </a:prstGeom>
        <a:solidFill>
          <a:srgbClr val="FF8080">
            <a:alpha val="74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100" b="1" kern="1200" dirty="0">
              <a:solidFill>
                <a:prstClr val="black"/>
              </a:solidFill>
              <a:latin typeface="DM Sans" pitchFamily="2" charset="0"/>
              <a:ea typeface="+mn-ea"/>
              <a:cs typeface="+mn-cs"/>
            </a:rPr>
            <a:t>Project</a:t>
          </a:r>
          <a:r>
            <a:rPr lang="en-GB" sz="1100" kern="1200" dirty="0">
              <a:solidFill>
                <a:prstClr val="black"/>
              </a:solidFill>
              <a:latin typeface="DM Sans" pitchFamily="2" charset="0"/>
              <a:ea typeface="+mn-ea"/>
              <a:cs typeface="+mn-cs"/>
            </a:rPr>
            <a:t> </a:t>
          </a:r>
          <a:r>
            <a:rPr lang="en-GB" sz="1100" b="1" kern="1200" dirty="0">
              <a:solidFill>
                <a:prstClr val="black"/>
              </a:solidFill>
              <a:latin typeface="DM Sans" pitchFamily="2" charset="0"/>
              <a:ea typeface="+mn-ea"/>
              <a:cs typeface="+mn-cs"/>
            </a:rPr>
            <a:t>Inception</a:t>
          </a:r>
        </a:p>
      </dsp:txBody>
      <dsp:txXfrm>
        <a:off x="3532668" y="220621"/>
        <a:ext cx="1062663" cy="1062663"/>
      </dsp:txXfrm>
    </dsp:sp>
    <dsp:sp modelId="{FA293AE1-D011-46FB-A3A4-7447186C7663}">
      <dsp:nvSpPr>
        <dsp:cNvPr id="0" name=""/>
        <dsp:cNvSpPr/>
      </dsp:nvSpPr>
      <dsp:spPr>
        <a:xfrm>
          <a:off x="4463102" y="374362"/>
          <a:ext cx="1502833" cy="1502833"/>
        </a:xfrm>
        <a:prstGeom prst="ellipse">
          <a:avLst/>
        </a:prstGeom>
        <a:solidFill>
          <a:srgbClr val="FF8080">
            <a:alpha val="74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100" b="1" kern="1200" dirty="0">
              <a:solidFill>
                <a:prstClr val="black"/>
              </a:solidFill>
              <a:latin typeface="DM Sans" pitchFamily="2" charset="0"/>
              <a:ea typeface="+mn-ea"/>
              <a:cs typeface="+mn-cs"/>
            </a:rPr>
            <a:t>Concept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100" b="1" kern="1200" dirty="0">
              <a:solidFill>
                <a:prstClr val="black"/>
              </a:solidFill>
              <a:latin typeface="DM Sans" pitchFamily="2" charset="0"/>
              <a:ea typeface="+mn-ea"/>
              <a:cs typeface="+mn-cs"/>
            </a:rPr>
            <a:t>Design,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100" b="1" kern="1200" dirty="0">
              <a:solidFill>
                <a:prstClr val="black"/>
              </a:solidFill>
              <a:latin typeface="DM Sans" pitchFamily="2" charset="0"/>
              <a:ea typeface="+mn-ea"/>
              <a:cs typeface="+mn-cs"/>
            </a:rPr>
            <a:t>Feasibility and Viability</a:t>
          </a:r>
        </a:p>
      </dsp:txBody>
      <dsp:txXfrm>
        <a:off x="4683187" y="594447"/>
        <a:ext cx="1062663" cy="1062663"/>
      </dsp:txXfrm>
    </dsp:sp>
    <dsp:sp modelId="{6BFEE788-C4F3-4819-B025-1F235625BEBA}">
      <dsp:nvSpPr>
        <dsp:cNvPr id="0" name=""/>
        <dsp:cNvSpPr/>
      </dsp:nvSpPr>
      <dsp:spPr>
        <a:xfrm>
          <a:off x="5174162" y="1353053"/>
          <a:ext cx="1502833" cy="1502833"/>
        </a:xfrm>
        <a:prstGeom prst="ellipse">
          <a:avLst/>
        </a:prstGeom>
        <a:solidFill>
          <a:srgbClr val="FF8080">
            <a:alpha val="74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050" b="1" kern="1200" dirty="0">
              <a:solidFill>
                <a:prstClr val="black"/>
              </a:solidFill>
              <a:latin typeface="DM Sans" pitchFamily="2" charset="0"/>
              <a:ea typeface="+mn-ea"/>
              <a:cs typeface="+mn-cs"/>
            </a:rPr>
            <a:t>Masterplanning</a:t>
          </a:r>
        </a:p>
      </dsp:txBody>
      <dsp:txXfrm>
        <a:off x="5394247" y="1573138"/>
        <a:ext cx="1062663" cy="1062663"/>
      </dsp:txXfrm>
    </dsp:sp>
    <dsp:sp modelId="{31D920E1-C4CD-4E82-9CDC-B998EF80D905}">
      <dsp:nvSpPr>
        <dsp:cNvPr id="0" name=""/>
        <dsp:cNvSpPr/>
      </dsp:nvSpPr>
      <dsp:spPr>
        <a:xfrm>
          <a:off x="5174162" y="2562780"/>
          <a:ext cx="1502833" cy="1502833"/>
        </a:xfrm>
        <a:prstGeom prst="ellipse">
          <a:avLst/>
        </a:prstGeom>
        <a:solidFill>
          <a:srgbClr val="FFCC80">
            <a:alpha val="74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100" b="1" kern="1200" dirty="0">
              <a:solidFill>
                <a:prstClr val="black"/>
              </a:solidFill>
              <a:latin typeface="DM Sans" pitchFamily="2" charset="0"/>
              <a:ea typeface="+mn-ea"/>
              <a:cs typeface="+mn-cs"/>
            </a:rPr>
            <a:t>Preliminary Design</a:t>
          </a:r>
        </a:p>
      </dsp:txBody>
      <dsp:txXfrm>
        <a:off x="5394247" y="2782865"/>
        <a:ext cx="1062663" cy="1062663"/>
      </dsp:txXfrm>
    </dsp:sp>
    <dsp:sp modelId="{AAA1E86B-0F2D-490E-80EC-05EE76F9F401}">
      <dsp:nvSpPr>
        <dsp:cNvPr id="0" name=""/>
        <dsp:cNvSpPr/>
      </dsp:nvSpPr>
      <dsp:spPr>
        <a:xfrm>
          <a:off x="4463102" y="3541470"/>
          <a:ext cx="1502833" cy="1502833"/>
        </a:xfrm>
        <a:prstGeom prst="ellipse">
          <a:avLst/>
        </a:prstGeom>
        <a:solidFill>
          <a:srgbClr val="FFCC80">
            <a:alpha val="74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100" b="1" kern="1200" dirty="0">
              <a:solidFill>
                <a:prstClr val="black"/>
              </a:solidFill>
              <a:latin typeface="DM Sans" pitchFamily="2" charset="0"/>
              <a:ea typeface="+mn-ea"/>
              <a:cs typeface="+mn-cs"/>
            </a:rPr>
            <a:t>Outline &amp; Detailed Planning Applications</a:t>
          </a:r>
        </a:p>
      </dsp:txBody>
      <dsp:txXfrm>
        <a:off x="4683187" y="3761555"/>
        <a:ext cx="1062663" cy="1062663"/>
      </dsp:txXfrm>
    </dsp:sp>
    <dsp:sp modelId="{885E4D69-ECDC-4B40-9C01-5D0C9C0E253E}">
      <dsp:nvSpPr>
        <dsp:cNvPr id="0" name=""/>
        <dsp:cNvSpPr/>
      </dsp:nvSpPr>
      <dsp:spPr>
        <a:xfrm>
          <a:off x="3312583" y="3915297"/>
          <a:ext cx="1502833" cy="1502833"/>
        </a:xfrm>
        <a:prstGeom prst="ellipse">
          <a:avLst/>
        </a:prstGeom>
        <a:solidFill>
          <a:srgbClr val="FFDF7F">
            <a:alpha val="74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100" b="1" kern="1200" dirty="0">
              <a:solidFill>
                <a:prstClr val="black"/>
              </a:solidFill>
              <a:latin typeface="DM Sans" pitchFamily="2" charset="0"/>
              <a:ea typeface="+mn-ea"/>
              <a:cs typeface="+mn-cs"/>
            </a:rPr>
            <a:t>Detailed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100" b="1" kern="1200" dirty="0">
              <a:solidFill>
                <a:prstClr val="black"/>
              </a:solidFill>
              <a:latin typeface="DM Sans" pitchFamily="2" charset="0"/>
              <a:ea typeface="+mn-ea"/>
              <a:cs typeface="+mn-cs"/>
            </a:rPr>
            <a:t>Design</a:t>
          </a:r>
        </a:p>
      </dsp:txBody>
      <dsp:txXfrm>
        <a:off x="3532668" y="4135382"/>
        <a:ext cx="1062663" cy="1062663"/>
      </dsp:txXfrm>
    </dsp:sp>
    <dsp:sp modelId="{E2FDB881-B772-46A8-949F-AB98B1E444CC}">
      <dsp:nvSpPr>
        <dsp:cNvPr id="0" name=""/>
        <dsp:cNvSpPr/>
      </dsp:nvSpPr>
      <dsp:spPr>
        <a:xfrm>
          <a:off x="2162064" y="3541470"/>
          <a:ext cx="1502833" cy="1502833"/>
        </a:xfrm>
        <a:prstGeom prst="ellipse">
          <a:avLst/>
        </a:prstGeom>
        <a:solidFill>
          <a:srgbClr val="FFDF7F">
            <a:alpha val="74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100" b="1" kern="1200" dirty="0">
              <a:solidFill>
                <a:prstClr val="black"/>
              </a:solidFill>
              <a:latin typeface="DM Sans" pitchFamily="2" charset="0"/>
              <a:ea typeface="+mn-ea"/>
              <a:cs typeface="+mn-cs"/>
            </a:rPr>
            <a:t>Tender and Contract Procurement</a:t>
          </a:r>
        </a:p>
      </dsp:txBody>
      <dsp:txXfrm>
        <a:off x="2382149" y="3761555"/>
        <a:ext cx="1062663" cy="1062663"/>
      </dsp:txXfrm>
    </dsp:sp>
    <dsp:sp modelId="{CD83CB32-2E18-4785-9A36-9205CF16C9AC}">
      <dsp:nvSpPr>
        <dsp:cNvPr id="0" name=""/>
        <dsp:cNvSpPr/>
      </dsp:nvSpPr>
      <dsp:spPr>
        <a:xfrm>
          <a:off x="1451004" y="2562780"/>
          <a:ext cx="1502833" cy="1502833"/>
        </a:xfrm>
        <a:prstGeom prst="ellipse">
          <a:avLst/>
        </a:prstGeom>
        <a:solidFill>
          <a:srgbClr val="FFFF80">
            <a:alpha val="74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100" b="1" kern="1200" dirty="0">
              <a:solidFill>
                <a:prstClr val="black"/>
              </a:solidFill>
              <a:latin typeface="DM Sans" pitchFamily="2" charset="0"/>
              <a:ea typeface="+mn-ea"/>
              <a:cs typeface="+mn-cs"/>
            </a:rPr>
            <a:t>Pre-construction Planning</a:t>
          </a:r>
        </a:p>
      </dsp:txBody>
      <dsp:txXfrm>
        <a:off x="1671089" y="2782865"/>
        <a:ext cx="1062663" cy="1062663"/>
      </dsp:txXfrm>
    </dsp:sp>
    <dsp:sp modelId="{1B53F835-F91B-48B5-B1D6-AC163DEDF5CE}">
      <dsp:nvSpPr>
        <dsp:cNvPr id="0" name=""/>
        <dsp:cNvSpPr/>
      </dsp:nvSpPr>
      <dsp:spPr>
        <a:xfrm>
          <a:off x="1451004" y="1353053"/>
          <a:ext cx="1502833" cy="1502833"/>
        </a:xfrm>
        <a:prstGeom prst="ellipse">
          <a:avLst/>
        </a:prstGeom>
        <a:solidFill>
          <a:srgbClr val="E6FF99">
            <a:alpha val="74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>
              <a:solidFill>
                <a:prstClr val="black"/>
              </a:solidFill>
              <a:latin typeface="DM Sans" pitchFamily="2" charset="0"/>
              <a:ea typeface="+mn-ea"/>
              <a:cs typeface="+mn-cs"/>
            </a:rPr>
            <a:t>Construction</a:t>
          </a:r>
        </a:p>
      </dsp:txBody>
      <dsp:txXfrm>
        <a:off x="1671089" y="1573138"/>
        <a:ext cx="1062663" cy="1062663"/>
      </dsp:txXfrm>
    </dsp:sp>
    <dsp:sp modelId="{50ABB7DD-C82C-4959-B93A-553845B9F37E}">
      <dsp:nvSpPr>
        <dsp:cNvPr id="0" name=""/>
        <dsp:cNvSpPr/>
      </dsp:nvSpPr>
      <dsp:spPr>
        <a:xfrm>
          <a:off x="2162064" y="374362"/>
          <a:ext cx="1502833" cy="1502833"/>
        </a:xfrm>
        <a:prstGeom prst="ellipse">
          <a:avLst/>
        </a:prstGeom>
        <a:solidFill>
          <a:srgbClr val="CCFF99">
            <a:alpha val="74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100" b="1" kern="1200" dirty="0">
              <a:solidFill>
                <a:prstClr val="black"/>
              </a:solidFill>
              <a:latin typeface="DM Sans" pitchFamily="2" charset="0"/>
              <a:ea typeface="+mn-ea"/>
              <a:cs typeface="+mn-cs"/>
            </a:rPr>
            <a:t>Handover, Maintenance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100" b="1" kern="1200" dirty="0">
              <a:solidFill>
                <a:prstClr val="black"/>
              </a:solidFill>
              <a:latin typeface="DM Sans" pitchFamily="2" charset="0"/>
              <a:ea typeface="+mn-ea"/>
              <a:cs typeface="+mn-cs"/>
            </a:rPr>
            <a:t>&amp; Operation</a:t>
          </a:r>
        </a:p>
      </dsp:txBody>
      <dsp:txXfrm>
        <a:off x="2382149" y="594447"/>
        <a:ext cx="1062663" cy="10626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E74A7F-F65C-4248-A377-279F73E92C35}" type="datetimeFigureOut">
              <a:rPr lang="en-GB" smtClean="0"/>
              <a:t>11/11/2024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EF66E7-ED1E-4416-AA6B-CFD7187162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2822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765FB-824D-DF21-DCC0-C492C9DD8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02F523-4056-FC5A-F933-81F3D195FC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66A69A-F69F-C0CF-8A71-560F637B2B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A7BE96-A93C-94D6-8DE0-678DADA188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F66E7-ED1E-4416-AA6B-CFD71871626E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1304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A05EE-D525-CC25-321E-E7AB20559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D4946F-15F6-E05B-0620-ACCC3C7357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913C2C-AEED-3106-9EF2-0C648F7532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41636-8B4E-30B2-0F2F-6F7BF3725F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F66E7-ED1E-4416-AA6B-CFD71871626E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1924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A05EE-D525-CC25-321E-E7AB20559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D4946F-15F6-E05B-0620-ACCC3C7357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913C2C-AEED-3106-9EF2-0C648F7532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41636-8B4E-30B2-0F2F-6F7BF3725F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F66E7-ED1E-4416-AA6B-CFD71871626E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5301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A05EE-D525-CC25-321E-E7AB20559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D4946F-15F6-E05B-0620-ACCC3C7357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913C2C-AEED-3106-9EF2-0C648F7532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41636-8B4E-30B2-0F2F-6F7BF3725F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F66E7-ED1E-4416-AA6B-CFD71871626E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9421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A05EE-D525-CC25-321E-E7AB20559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D4946F-15F6-E05B-0620-ACCC3C7357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913C2C-AEED-3106-9EF2-0C648F7532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41636-8B4E-30B2-0F2F-6F7BF3725F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F66E7-ED1E-4416-AA6B-CFD71871626E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1619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A05EE-D525-CC25-321E-E7AB20559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D4946F-15F6-E05B-0620-ACCC3C7357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913C2C-AEED-3106-9EF2-0C648F7532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41636-8B4E-30B2-0F2F-6F7BF3725F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F66E7-ED1E-4416-AA6B-CFD71871626E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46870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A05EE-D525-CC25-321E-E7AB20559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D4946F-15F6-E05B-0620-ACCC3C7357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913C2C-AEED-3106-9EF2-0C648F7532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41636-8B4E-30B2-0F2F-6F7BF3725F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F66E7-ED1E-4416-AA6B-CFD71871626E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50887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A05EE-D525-CC25-321E-E7AB20559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D4946F-15F6-E05B-0620-ACCC3C7357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913C2C-AEED-3106-9EF2-0C648F7532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41636-8B4E-30B2-0F2F-6F7BF3725F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F66E7-ED1E-4416-AA6B-CFD71871626E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58057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A05EE-D525-CC25-321E-E7AB20559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D4946F-15F6-E05B-0620-ACCC3C7357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913C2C-AEED-3106-9EF2-0C648F7532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41636-8B4E-30B2-0F2F-6F7BF3725F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F66E7-ED1E-4416-AA6B-CFD71871626E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73740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A05EE-D525-CC25-321E-E7AB20559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D4946F-15F6-E05B-0620-ACCC3C7357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913C2C-AEED-3106-9EF2-0C648F7532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41636-8B4E-30B2-0F2F-6F7BF3725F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F66E7-ED1E-4416-AA6B-CFD71871626E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40103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A05EE-D525-CC25-321E-E7AB20559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D4946F-15F6-E05B-0620-ACCC3C7357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913C2C-AEED-3106-9EF2-0C648F7532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41636-8B4E-30B2-0F2F-6F7BF3725F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F66E7-ED1E-4416-AA6B-CFD71871626E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0936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49A27-7595-4E83-952D-A7E3F8BE58D1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36905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6B6EA-724F-F59C-ED48-6BA46EAA8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FD2414-8D67-ADE2-EDE8-B0F7DBC385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D9658F-C7C3-0EFB-1EFF-945F4F3CCF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241F0-45AD-5893-36C2-FAA283474A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F66E7-ED1E-4416-AA6B-CFD71871626E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94569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A05EE-D525-CC25-321E-E7AB20559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D4946F-15F6-E05B-0620-ACCC3C7357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913C2C-AEED-3106-9EF2-0C648F7532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41636-8B4E-30B2-0F2F-6F7BF3725F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F66E7-ED1E-4416-AA6B-CFD71871626E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45509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F66E7-ED1E-4416-AA6B-CFD71871626E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413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A05EE-D525-CC25-321E-E7AB20559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D4946F-15F6-E05B-0620-ACCC3C7357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913C2C-AEED-3106-9EF2-0C648F7532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41636-8B4E-30B2-0F2F-6F7BF3725F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F66E7-ED1E-4416-AA6B-CFD71871626E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77960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F66E7-ED1E-4416-AA6B-CFD71871626E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7700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F66E7-ED1E-4416-AA6B-CFD71871626E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8181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6B6EA-724F-F59C-ED48-6BA46EAA8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FD2414-8D67-ADE2-EDE8-B0F7DBC385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D9658F-C7C3-0EFB-1EFF-945F4F3CCF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241F0-45AD-5893-36C2-FAA283474A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F66E7-ED1E-4416-AA6B-CFD71871626E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2630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6600C-AE6F-4D06-8AC0-3E0F2AF5C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B4F923-610E-4FFE-FD1D-55DC0A7BF7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9E519D-09DC-1BAC-E240-DA4B3E3D26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BD236-205E-34E3-D6E9-D8A685C325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F66E7-ED1E-4416-AA6B-CFD71871626E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0227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FFE98-9C68-2938-63A3-EF7F5DFF0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857225-1462-7432-FF3A-73937CD05D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8656A2-9B40-C882-B4DE-02C0EB3D12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A11EA-F188-E4EC-6D12-73766F4C51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F66E7-ED1E-4416-AA6B-CFD71871626E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1827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6B6EA-724F-F59C-ED48-6BA46EAA8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FD2414-8D67-ADE2-EDE8-B0F7DBC385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D9658F-C7C3-0EFB-1EFF-945F4F3CCF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241F0-45AD-5893-36C2-FAA283474A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F66E7-ED1E-4416-AA6B-CFD71871626E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5398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7D6E3-72E4-9161-6A78-A64F795C8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B4654F-EC90-2A4A-3AA1-0BCD96979C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8C1C03-B24E-CAD9-C7B9-1C7977832A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F6CC53-C4F1-4397-F5C3-729A23538D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F66E7-ED1E-4416-AA6B-CFD71871626E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3290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A05EE-D525-CC25-321E-E7AB20559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D4946F-15F6-E05B-0620-ACCC3C7357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913C2C-AEED-3106-9EF2-0C648F7532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41636-8B4E-30B2-0F2F-6F7BF3725F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F66E7-ED1E-4416-AA6B-CFD71871626E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5646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Colbalt Blue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25A0B4F-DEA4-4C3E-8AE6-68410203AD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32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228A4F-D5CB-4EA9-A3CB-4A361C1DA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0"/>
          </a:blip>
          <a:srcRect l="31091" t="1309" r="3799" b="4562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9" name="Picture 8" descr="A picture containing text, tableware, clipart, dishware&#10;&#10;Description automatically generated">
            <a:extLst>
              <a:ext uri="{FF2B5EF4-FFF2-40B4-BE49-F238E27FC236}">
                <a16:creationId xmlns:a16="http://schemas.microsoft.com/office/drawing/2014/main" id="{99E6C6FE-3D93-4E3E-9F95-4EF55FD00E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08175" y="565366"/>
            <a:ext cx="1440000" cy="4649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E5D2C7-C8E3-4652-9CC2-D642600D3CC5}"/>
              </a:ext>
            </a:extLst>
          </p:cNvPr>
          <p:cNvSpPr txBox="1"/>
          <p:nvPr userDrawn="1"/>
        </p:nvSpPr>
        <p:spPr>
          <a:xfrm>
            <a:off x="8639958" y="6331321"/>
            <a:ext cx="29439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DM Sans" pitchFamily="2" charset="77"/>
              </a:rPr>
              <a:t>PEGASUSGROUP.CO.UK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5CA17E-B46F-48F4-B346-546F94C1A2F2}"/>
              </a:ext>
            </a:extLst>
          </p:cNvPr>
          <p:cNvSpPr txBox="1"/>
          <p:nvPr userDrawn="1"/>
        </p:nvSpPr>
        <p:spPr>
          <a:xfrm>
            <a:off x="608071" y="6269766"/>
            <a:ext cx="2943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DM Sans" pitchFamily="2" charset="77"/>
              </a:rPr>
              <a:t>Expertly Done.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90ABE-B31B-4468-9508-99484192CF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200"/>
            <a:ext cx="9144000" cy="1915200"/>
          </a:xfr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DM Sans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0F1DC1-158E-4F5B-B88B-A5B2A901E4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DM Sans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9264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break - Transport &amp; Infrastructure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F250B4A-6244-41F6-9E32-5FC5CE4686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C4DCD2F-CAA1-4E10-87A1-ADC3F1512DC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8000">
                <a:srgbClr val="2E3244">
                  <a:alpha val="45000"/>
                </a:srgbClr>
              </a:gs>
              <a:gs pos="50000">
                <a:srgbClr val="2E3244">
                  <a:alpha val="35000"/>
                </a:srgbClr>
              </a:gs>
              <a:gs pos="70000">
                <a:srgbClr val="2E3244">
                  <a:alpha val="15000"/>
                </a:srgbClr>
              </a:gs>
              <a:gs pos="100000">
                <a:srgbClr val="2E3244">
                  <a:alpha val="30000"/>
                </a:srgbClr>
              </a:gs>
              <a:gs pos="85000">
                <a:srgbClr val="E3E3E5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, tableware, clipart, dishware&#10;&#10;Description automatically generated">
            <a:extLst>
              <a:ext uri="{FF2B5EF4-FFF2-40B4-BE49-F238E27FC236}">
                <a16:creationId xmlns:a16="http://schemas.microsoft.com/office/drawing/2014/main" id="{5278A53F-89BE-4015-876E-D57DC3AE09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11943" y="565367"/>
            <a:ext cx="1432462" cy="4624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1AD508-8213-470F-A2A2-00DA45214E50}"/>
              </a:ext>
            </a:extLst>
          </p:cNvPr>
          <p:cNvSpPr/>
          <p:nvPr userDrawn="1"/>
        </p:nvSpPr>
        <p:spPr>
          <a:xfrm>
            <a:off x="0" y="6026727"/>
            <a:ext cx="12192000" cy="831273"/>
          </a:xfrm>
          <a:prstGeom prst="rect">
            <a:avLst/>
          </a:prstGeom>
          <a:solidFill>
            <a:srgbClr val="2F4C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433E6448-5E4D-4DC6-BD3E-7C09D4060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80000"/>
          </a:blip>
          <a:srcRect r="28389" b="24152"/>
          <a:stretch/>
        </p:blipFill>
        <p:spPr>
          <a:xfrm>
            <a:off x="3771493" y="702526"/>
            <a:ext cx="8420507" cy="61554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E86558-33A8-450F-A0D4-83D1D4ABC1DB}"/>
              </a:ext>
            </a:extLst>
          </p:cNvPr>
          <p:cNvSpPr txBox="1"/>
          <p:nvPr userDrawn="1"/>
        </p:nvSpPr>
        <p:spPr>
          <a:xfrm>
            <a:off x="608071" y="6269766"/>
            <a:ext cx="2943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DM Sans" pitchFamily="2" charset="77"/>
              </a:rPr>
              <a:t>Transport &amp; Infrastructure.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A212F6-0BD5-437C-8D4F-117157770541}"/>
              </a:ext>
            </a:extLst>
          </p:cNvPr>
          <p:cNvSpPr txBox="1"/>
          <p:nvPr userDrawn="1"/>
        </p:nvSpPr>
        <p:spPr>
          <a:xfrm>
            <a:off x="8639958" y="6331321"/>
            <a:ext cx="29439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DM Sans" pitchFamily="2" charset="77"/>
              </a:rPr>
              <a:t>PEGASUSGROUP.CO.UK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916872-2424-4266-A34D-E1A2EAE67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00" y="1177200"/>
            <a:ext cx="8751600" cy="1324800"/>
          </a:xfrm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  <a:latin typeface="DM Sans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4905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A41183-F5D8-4326-965D-64BC080922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32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AB7DD564-6AAD-47B4-BDA9-E2FDEF587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0"/>
          </a:blip>
          <a:srcRect r="28389" b="24152"/>
          <a:stretch/>
        </p:blipFill>
        <p:spPr>
          <a:xfrm>
            <a:off x="3761965" y="702526"/>
            <a:ext cx="8420507" cy="6155474"/>
          </a:xfrm>
          <a:prstGeom prst="rect">
            <a:avLst/>
          </a:prstGeom>
        </p:spPr>
      </p:pic>
      <p:pic>
        <p:nvPicPr>
          <p:cNvPr id="7" name="Picture 6" descr="A picture containing text, tableware, clipart, dishware&#10;&#10;Description automatically generated">
            <a:extLst>
              <a:ext uri="{FF2B5EF4-FFF2-40B4-BE49-F238E27FC236}">
                <a16:creationId xmlns:a16="http://schemas.microsoft.com/office/drawing/2014/main" id="{91F544FF-554A-4909-BCBC-4DAB0D74C0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08175" y="565366"/>
            <a:ext cx="1440000" cy="464922"/>
          </a:xfrm>
          <a:prstGeom prst="rect">
            <a:avLst/>
          </a:prstGeom>
        </p:spPr>
      </p:pic>
      <p:pic>
        <p:nvPicPr>
          <p:cNvPr id="8" name="Content Placeholder 16" descr="Logo&#10;&#10;Description automatically generated">
            <a:extLst>
              <a:ext uri="{FF2B5EF4-FFF2-40B4-BE49-F238E27FC236}">
                <a16:creationId xmlns:a16="http://schemas.microsoft.com/office/drawing/2014/main" id="{2CA3C576-2B79-43A3-A82F-8C5E45FE39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34319" y="5950734"/>
            <a:ext cx="2013856" cy="657586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C99B99A8-519F-48AF-948F-5F902C2C2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39052" b="34482"/>
          <a:stretch/>
        </p:blipFill>
        <p:spPr>
          <a:xfrm>
            <a:off x="361597" y="5725551"/>
            <a:ext cx="7610622" cy="1132449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7588F7F-F35A-4E78-938E-B7D4C5E013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2400" y="1360800"/>
            <a:ext cx="5094000" cy="13536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400" b="1">
                <a:solidFill>
                  <a:schemeClr val="bg1"/>
                </a:solidFill>
              </a:defRPr>
            </a:lvl2pPr>
            <a:lvl3pPr marL="914400" indent="0">
              <a:buNone/>
              <a:defRPr sz="2400" b="1">
                <a:solidFill>
                  <a:schemeClr val="bg1"/>
                </a:solidFill>
              </a:defRPr>
            </a:lvl3pPr>
            <a:lvl4pPr marL="1371600" indent="0">
              <a:buNone/>
              <a:defRPr sz="2400" b="1">
                <a:solidFill>
                  <a:schemeClr val="bg1"/>
                </a:solidFill>
              </a:defRPr>
            </a:lvl4pPr>
            <a:lvl5pPr marL="182880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0533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499E625-E539-42E4-BA47-9DD328547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r="27585" b="22400"/>
          <a:stretch/>
        </p:blipFill>
        <p:spPr>
          <a:xfrm>
            <a:off x="3782171" y="797827"/>
            <a:ext cx="8409829" cy="60601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A93482-FFF7-40D6-A834-18F9D216AF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11944" y="565366"/>
            <a:ext cx="1432462" cy="4649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97DB65-B9FC-434A-84E3-556BA1C99E15}"/>
              </a:ext>
            </a:extLst>
          </p:cNvPr>
          <p:cNvSpPr txBox="1"/>
          <p:nvPr userDrawn="1"/>
        </p:nvSpPr>
        <p:spPr>
          <a:xfrm>
            <a:off x="8639958" y="6331321"/>
            <a:ext cx="29439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2E3244"/>
                </a:solidFill>
                <a:latin typeface="DM Sans" pitchFamily="2" charset="77"/>
              </a:rPr>
              <a:t>PEGASUSGROUP.CO.UK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117A33-747C-4B67-AE76-603275C53940}"/>
              </a:ext>
            </a:extLst>
          </p:cNvPr>
          <p:cNvSpPr txBox="1"/>
          <p:nvPr userDrawn="1"/>
        </p:nvSpPr>
        <p:spPr>
          <a:xfrm>
            <a:off x="608071" y="6269766"/>
            <a:ext cx="2943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2E3244"/>
                </a:solidFill>
                <a:latin typeface="DM Sans" pitchFamily="2" charset="77"/>
              </a:rPr>
              <a:t>Expertly Done.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2DD18F-E2A8-4A05-A6A1-8E0F8E345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51600" cy="1324800"/>
          </a:xfrm>
        </p:spPr>
        <p:txBody>
          <a:bodyPr/>
          <a:lstStyle>
            <a:lvl1pPr>
              <a:defRPr b="1">
                <a:latin typeface="DM Sans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DE4F6-0D50-468D-A6FC-C81451442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753"/>
            <a:ext cx="10515600" cy="4351338"/>
          </a:xfrm>
        </p:spPr>
        <p:txBody>
          <a:bodyPr/>
          <a:lstStyle>
            <a:lvl1pPr>
              <a:defRPr>
                <a:latin typeface="DM Sans" pitchFamily="2" charset="0"/>
              </a:defRPr>
            </a:lvl1pPr>
            <a:lvl2pPr>
              <a:defRPr>
                <a:latin typeface="DM Sans" pitchFamily="2" charset="0"/>
              </a:defRPr>
            </a:lvl2pPr>
            <a:lvl3pPr>
              <a:defRPr>
                <a:latin typeface="DM Sans" pitchFamily="2" charset="0"/>
              </a:defRPr>
            </a:lvl3pPr>
            <a:lvl4pPr>
              <a:defRPr>
                <a:latin typeface="DM Sans" pitchFamily="2" charset="0"/>
              </a:defRPr>
            </a:lvl4pPr>
            <a:lvl5pPr>
              <a:defRPr>
                <a:latin typeface="DM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7364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&amp; Two Conten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F9F1E76-450C-411F-9CA2-67A8E8CB48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r="27585" b="22400"/>
          <a:stretch/>
        </p:blipFill>
        <p:spPr>
          <a:xfrm>
            <a:off x="3782171" y="797827"/>
            <a:ext cx="8409829" cy="60601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295795-D551-4E06-BC55-F353D55C50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11944" y="565366"/>
            <a:ext cx="1432462" cy="4649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9B9AF3A-EFAD-4E3A-85FD-5566DDD280FE}"/>
              </a:ext>
            </a:extLst>
          </p:cNvPr>
          <p:cNvSpPr txBox="1"/>
          <p:nvPr userDrawn="1"/>
        </p:nvSpPr>
        <p:spPr>
          <a:xfrm>
            <a:off x="8639958" y="6331321"/>
            <a:ext cx="29439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2E3244"/>
                </a:solidFill>
                <a:latin typeface="DM Sans" pitchFamily="2" charset="77"/>
              </a:rPr>
              <a:t>PEGASUSGROUP.CO.UK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CAB9F9-639B-402B-8DCC-01B9DF2E719D}"/>
              </a:ext>
            </a:extLst>
          </p:cNvPr>
          <p:cNvSpPr txBox="1"/>
          <p:nvPr userDrawn="1"/>
        </p:nvSpPr>
        <p:spPr>
          <a:xfrm>
            <a:off x="608071" y="6269766"/>
            <a:ext cx="2943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2E3244"/>
                </a:solidFill>
                <a:latin typeface="DM Sans" pitchFamily="2" charset="77"/>
              </a:rPr>
              <a:t>Expertly Done.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681098-BB85-41AD-AC0E-731FD34BB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51600" cy="1325563"/>
          </a:xfrm>
        </p:spPr>
        <p:txBody>
          <a:bodyPr/>
          <a:lstStyle>
            <a:lvl1pPr>
              <a:defRPr b="1">
                <a:latin typeface="DM Sans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4EBB8-1F81-48D8-8DD2-2523C5E86F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DM Sans" pitchFamily="2" charset="0"/>
              </a:defRPr>
            </a:lvl1pPr>
            <a:lvl2pPr>
              <a:defRPr>
                <a:latin typeface="DM Sans" pitchFamily="2" charset="0"/>
              </a:defRPr>
            </a:lvl2pPr>
            <a:lvl3pPr>
              <a:defRPr>
                <a:latin typeface="DM Sans" pitchFamily="2" charset="0"/>
              </a:defRPr>
            </a:lvl3pPr>
            <a:lvl4pPr>
              <a:defRPr>
                <a:latin typeface="DM Sans" pitchFamily="2" charset="0"/>
              </a:defRPr>
            </a:lvl4pPr>
            <a:lvl5pPr>
              <a:defRPr>
                <a:latin typeface="DM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D18ED9-92AB-4F4B-A861-5703662BA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DM Sans" pitchFamily="2" charset="0"/>
              </a:defRPr>
            </a:lvl1pPr>
            <a:lvl2pPr>
              <a:defRPr>
                <a:latin typeface="DM Sans" pitchFamily="2" charset="0"/>
              </a:defRPr>
            </a:lvl2pPr>
            <a:lvl3pPr>
              <a:defRPr>
                <a:latin typeface="DM Sans" pitchFamily="2" charset="0"/>
              </a:defRPr>
            </a:lvl3pPr>
            <a:lvl4pPr>
              <a:defRPr>
                <a:latin typeface="DM Sans" pitchFamily="2" charset="0"/>
              </a:defRPr>
            </a:lvl4pPr>
            <a:lvl5pPr>
              <a:defRPr>
                <a:latin typeface="DM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1902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2A2E89D-C0D0-4B26-B23F-D3C519B5A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565200"/>
            <a:ext cx="10936800" cy="5612400"/>
          </a:xfrm>
        </p:spPr>
        <p:txBody>
          <a:bodyPr/>
          <a:lstStyle>
            <a:lvl1pPr>
              <a:defRPr>
                <a:latin typeface="DM Sans" pitchFamily="2" charset="0"/>
              </a:defRPr>
            </a:lvl1pPr>
            <a:lvl2pPr>
              <a:defRPr>
                <a:latin typeface="DM Sans" pitchFamily="2" charset="0"/>
              </a:defRPr>
            </a:lvl2pPr>
            <a:lvl3pPr>
              <a:defRPr>
                <a:latin typeface="DM Sans" pitchFamily="2" charset="0"/>
              </a:defRPr>
            </a:lvl3pPr>
            <a:lvl4pPr>
              <a:defRPr>
                <a:latin typeface="DM Sans" pitchFamily="2" charset="0"/>
              </a:defRPr>
            </a:lvl4pPr>
            <a:lvl5pPr>
              <a:defRPr>
                <a:latin typeface="DM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480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White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61A9D70-C445-409A-81DB-CFA6B539D9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l="28702" r="2631" b="425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B1505E-5CA1-4BA7-A7C9-4FD56AFB60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08175" y="565366"/>
            <a:ext cx="1440000" cy="4649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5B41F20-BCE6-418E-8CAC-846D00FA11AE}"/>
              </a:ext>
            </a:extLst>
          </p:cNvPr>
          <p:cNvSpPr txBox="1"/>
          <p:nvPr userDrawn="1"/>
        </p:nvSpPr>
        <p:spPr>
          <a:xfrm>
            <a:off x="8639958" y="6331321"/>
            <a:ext cx="29439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2E3244"/>
                </a:solidFill>
                <a:latin typeface="DM Sans" pitchFamily="2" charset="77"/>
              </a:rPr>
              <a:t>PEGASUSGROUP.CO.UK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B927D2-4FED-456B-83F2-ACD464CA413E}"/>
              </a:ext>
            </a:extLst>
          </p:cNvPr>
          <p:cNvSpPr txBox="1"/>
          <p:nvPr userDrawn="1"/>
        </p:nvSpPr>
        <p:spPr>
          <a:xfrm>
            <a:off x="608071" y="6269766"/>
            <a:ext cx="2943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2E3244"/>
                </a:solidFill>
                <a:latin typeface="DM Sans" pitchFamily="2" charset="77"/>
              </a:rPr>
              <a:t>Expertly Done.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90ABE-B31B-4468-9508-99484192CF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200"/>
            <a:ext cx="9144000" cy="1915200"/>
          </a:xfrm>
        </p:spPr>
        <p:txBody>
          <a:bodyPr anchor="b"/>
          <a:lstStyle>
            <a:lvl1pPr algn="l">
              <a:defRPr sz="6000" b="1">
                <a:solidFill>
                  <a:srgbClr val="2E3244"/>
                </a:solidFill>
                <a:latin typeface="DM Sans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0F1DC1-158E-4F5B-B88B-A5B2A901E4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2E3244"/>
                </a:solidFill>
                <a:latin typeface="DM Sans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113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6763DFC-B6E0-453E-87BC-E14360BDF5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249E53-3BF1-429E-A1F4-251D0AA5DC55}"/>
              </a:ext>
            </a:extLst>
          </p:cNvPr>
          <p:cNvSpPr/>
          <p:nvPr userDrawn="1"/>
        </p:nvSpPr>
        <p:spPr>
          <a:xfrm>
            <a:off x="0" y="-1"/>
            <a:ext cx="9829800" cy="6858000"/>
          </a:xfrm>
          <a:prstGeom prst="rect">
            <a:avLst/>
          </a:prstGeom>
          <a:gradFill flip="none" rotWithShape="1">
            <a:gsLst>
              <a:gs pos="0">
                <a:srgbClr val="2E3244">
                  <a:alpha val="65000"/>
                </a:srgbClr>
              </a:gs>
              <a:gs pos="32000">
                <a:srgbClr val="2E3244">
                  <a:alpha val="45000"/>
                </a:srgbClr>
              </a:gs>
              <a:gs pos="65000">
                <a:srgbClr val="2E3244">
                  <a:alpha val="25000"/>
                </a:srgbClr>
              </a:gs>
              <a:gs pos="100000">
                <a:srgbClr val="E3E3E5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5F92D7A-7FDA-4206-9A7E-11207B115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8732" t="485" r="3209" b="44099"/>
          <a:stretch/>
        </p:blipFill>
        <p:spPr>
          <a:xfrm>
            <a:off x="-11576" y="1"/>
            <a:ext cx="12203575" cy="6857999"/>
          </a:xfrm>
          <a:prstGeom prst="rect">
            <a:avLst/>
          </a:prstGeom>
        </p:spPr>
      </p:pic>
      <p:pic>
        <p:nvPicPr>
          <p:cNvPr id="9" name="Picture 8" descr="A picture containing text, tableware, clipart, dishware&#10;&#10;Description automatically generated">
            <a:extLst>
              <a:ext uri="{FF2B5EF4-FFF2-40B4-BE49-F238E27FC236}">
                <a16:creationId xmlns:a16="http://schemas.microsoft.com/office/drawing/2014/main" id="{81381A34-E1AE-4F36-8092-9464128D874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11943" y="565367"/>
            <a:ext cx="1432462" cy="462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916872-2424-4266-A34D-E1A2EAE67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00" y="1177200"/>
            <a:ext cx="8751600" cy="1324800"/>
          </a:xfrm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  <a:latin typeface="DM Sans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3380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break - Design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9D5EB80-9D1F-4A7E-ABB3-4D64C92A4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92000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5ECCD0D-E9B3-4BCA-A0ED-CF9571E4DBB2}"/>
              </a:ext>
            </a:extLst>
          </p:cNvPr>
          <p:cNvSpPr/>
          <p:nvPr userDrawn="1"/>
        </p:nvSpPr>
        <p:spPr>
          <a:xfrm>
            <a:off x="-2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2E3244">
                  <a:alpha val="45000"/>
                </a:srgbClr>
              </a:gs>
              <a:gs pos="21000">
                <a:srgbClr val="2E3244">
                  <a:alpha val="35000"/>
                </a:srgbClr>
              </a:gs>
              <a:gs pos="42000">
                <a:srgbClr val="2E3244">
                  <a:alpha val="15000"/>
                </a:srgbClr>
              </a:gs>
              <a:gs pos="81000">
                <a:srgbClr val="2E3244">
                  <a:alpha val="30000"/>
                </a:srgbClr>
              </a:gs>
              <a:gs pos="61000">
                <a:srgbClr val="E3E3E5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, tableware, clipart, dishware&#10;&#10;Description automatically generated">
            <a:extLst>
              <a:ext uri="{FF2B5EF4-FFF2-40B4-BE49-F238E27FC236}">
                <a16:creationId xmlns:a16="http://schemas.microsoft.com/office/drawing/2014/main" id="{153F81D0-55E2-4848-BE55-E3F555E5D0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11943" y="565367"/>
            <a:ext cx="1432462" cy="4624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35E5022-DD5F-45EE-9F91-E9678834B3C1}"/>
              </a:ext>
            </a:extLst>
          </p:cNvPr>
          <p:cNvSpPr/>
          <p:nvPr userDrawn="1"/>
        </p:nvSpPr>
        <p:spPr>
          <a:xfrm>
            <a:off x="0" y="6026727"/>
            <a:ext cx="12192000" cy="831273"/>
          </a:xfrm>
          <a:prstGeom prst="rect">
            <a:avLst/>
          </a:prstGeom>
          <a:solidFill>
            <a:srgbClr val="E473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527622-B312-43D8-A85B-1E4D08CFA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80000"/>
          </a:blip>
          <a:srcRect r="28389" b="24152"/>
          <a:stretch/>
        </p:blipFill>
        <p:spPr>
          <a:xfrm>
            <a:off x="3771493" y="702526"/>
            <a:ext cx="8420507" cy="61554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D0FA9D-CC52-4A4A-A8BE-619E56FAC7B4}"/>
              </a:ext>
            </a:extLst>
          </p:cNvPr>
          <p:cNvSpPr txBox="1"/>
          <p:nvPr userDrawn="1"/>
        </p:nvSpPr>
        <p:spPr>
          <a:xfrm>
            <a:off x="608071" y="6269766"/>
            <a:ext cx="2943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DM Sans" pitchFamily="2" charset="77"/>
              </a:rPr>
              <a:t>Design.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8E200E-11D5-4149-9EC6-A11ECE9F76C2}"/>
              </a:ext>
            </a:extLst>
          </p:cNvPr>
          <p:cNvSpPr txBox="1"/>
          <p:nvPr userDrawn="1"/>
        </p:nvSpPr>
        <p:spPr>
          <a:xfrm>
            <a:off x="8639958" y="6331321"/>
            <a:ext cx="29439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DM Sans" pitchFamily="2" charset="77"/>
              </a:rPr>
              <a:t>PEGASUSGROUP.CO.UK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916872-2424-4266-A34D-E1A2EAE67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00" y="1177200"/>
            <a:ext cx="8751600" cy="1324800"/>
          </a:xfrm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  <a:latin typeface="DM Sans" pitchFamily="2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0720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break - Economics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82FF99F-811A-43FC-93A3-E9B952C1CE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6674" b="-2392"/>
          <a:stretch/>
        </p:blipFill>
        <p:spPr>
          <a:xfrm>
            <a:off x="0" y="-66261"/>
            <a:ext cx="12192001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319AB5A-DACE-4B69-A961-C57220152781}"/>
              </a:ext>
            </a:extLst>
          </p:cNvPr>
          <p:cNvSpPr/>
          <p:nvPr userDrawn="1"/>
        </p:nvSpPr>
        <p:spPr>
          <a:xfrm>
            <a:off x="1" y="-66261"/>
            <a:ext cx="12191999" cy="6924261"/>
          </a:xfrm>
          <a:prstGeom prst="rect">
            <a:avLst/>
          </a:prstGeom>
          <a:gradFill flip="none" rotWithShape="1">
            <a:gsLst>
              <a:gs pos="0">
                <a:srgbClr val="2E3244">
                  <a:alpha val="45000"/>
                </a:srgbClr>
              </a:gs>
              <a:gs pos="21000">
                <a:srgbClr val="2E3244">
                  <a:alpha val="35000"/>
                </a:srgbClr>
              </a:gs>
              <a:gs pos="42000">
                <a:srgbClr val="2E3244">
                  <a:alpha val="15000"/>
                </a:srgbClr>
              </a:gs>
              <a:gs pos="81000">
                <a:srgbClr val="2E3244">
                  <a:alpha val="30000"/>
                </a:srgbClr>
              </a:gs>
              <a:gs pos="61000">
                <a:srgbClr val="E3E3E5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, tableware, clipart, dishware&#10;&#10;Description automatically generated">
            <a:extLst>
              <a:ext uri="{FF2B5EF4-FFF2-40B4-BE49-F238E27FC236}">
                <a16:creationId xmlns:a16="http://schemas.microsoft.com/office/drawing/2014/main" id="{9ECC429C-B295-48AD-B9F0-F353BB55AB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11943" y="565367"/>
            <a:ext cx="1432462" cy="4624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85A6C7D-D1C3-457B-8162-7366EE176D69}"/>
              </a:ext>
            </a:extLst>
          </p:cNvPr>
          <p:cNvSpPr/>
          <p:nvPr userDrawn="1"/>
        </p:nvSpPr>
        <p:spPr>
          <a:xfrm>
            <a:off x="0" y="6026727"/>
            <a:ext cx="12192000" cy="831273"/>
          </a:xfrm>
          <a:prstGeom prst="rect">
            <a:avLst/>
          </a:prstGeom>
          <a:solidFill>
            <a:srgbClr val="3F9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7BCB4AB6-9F9C-49E2-8C77-F4787F891F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80000"/>
          </a:blip>
          <a:srcRect r="28389" b="24152"/>
          <a:stretch/>
        </p:blipFill>
        <p:spPr>
          <a:xfrm>
            <a:off x="3771493" y="702526"/>
            <a:ext cx="8420507" cy="61554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FD96C03-3581-4239-9343-EA9065DB0F04}"/>
              </a:ext>
            </a:extLst>
          </p:cNvPr>
          <p:cNvSpPr txBox="1"/>
          <p:nvPr userDrawn="1"/>
        </p:nvSpPr>
        <p:spPr>
          <a:xfrm>
            <a:off x="608071" y="6269766"/>
            <a:ext cx="2943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DM Sans" pitchFamily="2" charset="77"/>
              </a:rPr>
              <a:t>Economics.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8AE2D6-562E-4102-82E1-5D6A9EAFFF54}"/>
              </a:ext>
            </a:extLst>
          </p:cNvPr>
          <p:cNvSpPr txBox="1"/>
          <p:nvPr userDrawn="1"/>
        </p:nvSpPr>
        <p:spPr>
          <a:xfrm>
            <a:off x="8639958" y="6331321"/>
            <a:ext cx="29439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DM Sans" pitchFamily="2" charset="77"/>
              </a:rPr>
              <a:t>PEGASUSGROUP.CO.UK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916872-2424-4266-A34D-E1A2EAE67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00" y="1177200"/>
            <a:ext cx="8751600" cy="1324800"/>
          </a:xfrm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  <a:latin typeface="DM Sans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2734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break - Environmen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B5C6BFC-D3E7-42EF-95E6-E7386AD3CA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612" b="2344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11DF19-855B-401E-B208-5525616D9853}"/>
              </a:ext>
            </a:extLst>
          </p:cNvPr>
          <p:cNvSpPr/>
          <p:nvPr userDrawn="1"/>
        </p:nvSpPr>
        <p:spPr>
          <a:xfrm>
            <a:off x="-1" y="0"/>
            <a:ext cx="9829800" cy="6858000"/>
          </a:xfrm>
          <a:prstGeom prst="rect">
            <a:avLst/>
          </a:prstGeom>
          <a:gradFill flip="none" rotWithShape="1">
            <a:gsLst>
              <a:gs pos="0">
                <a:srgbClr val="2E3244">
                  <a:alpha val="65000"/>
                </a:srgbClr>
              </a:gs>
              <a:gs pos="32000">
                <a:srgbClr val="2E3244">
                  <a:alpha val="45000"/>
                </a:srgbClr>
              </a:gs>
              <a:gs pos="65000">
                <a:srgbClr val="2E3244">
                  <a:alpha val="25000"/>
                </a:srgbClr>
              </a:gs>
              <a:gs pos="100000">
                <a:srgbClr val="E3E3E5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, tableware, clipart, dishware&#10;&#10;Description automatically generated">
            <a:extLst>
              <a:ext uri="{FF2B5EF4-FFF2-40B4-BE49-F238E27FC236}">
                <a16:creationId xmlns:a16="http://schemas.microsoft.com/office/drawing/2014/main" id="{D80ABD39-4347-437F-A3C9-958A9A39A9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11943" y="565367"/>
            <a:ext cx="1432462" cy="4624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B33A0C2-D70F-4A4B-9453-3AB1B5A9CEB1}"/>
              </a:ext>
            </a:extLst>
          </p:cNvPr>
          <p:cNvSpPr/>
          <p:nvPr userDrawn="1"/>
        </p:nvSpPr>
        <p:spPr>
          <a:xfrm>
            <a:off x="0" y="6026727"/>
            <a:ext cx="12192000" cy="831273"/>
          </a:xfrm>
          <a:prstGeom prst="rect">
            <a:avLst/>
          </a:prstGeom>
          <a:solidFill>
            <a:srgbClr val="5B93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8BA38F49-D3F0-4C1E-92E6-3FB715F0CC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80000"/>
          </a:blip>
          <a:srcRect r="28389" b="24152"/>
          <a:stretch/>
        </p:blipFill>
        <p:spPr>
          <a:xfrm>
            <a:off x="3771493" y="702526"/>
            <a:ext cx="8420507" cy="61554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1694C8-902A-455C-9719-0DB559EF2F53}"/>
              </a:ext>
            </a:extLst>
          </p:cNvPr>
          <p:cNvSpPr txBox="1"/>
          <p:nvPr userDrawn="1"/>
        </p:nvSpPr>
        <p:spPr>
          <a:xfrm>
            <a:off x="608071" y="6269766"/>
            <a:ext cx="2943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DM Sans" pitchFamily="2" charset="77"/>
              </a:rPr>
              <a:t>Environment.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DC7B69-749D-4C77-8938-FA0204D7EF0B}"/>
              </a:ext>
            </a:extLst>
          </p:cNvPr>
          <p:cNvSpPr txBox="1"/>
          <p:nvPr userDrawn="1"/>
        </p:nvSpPr>
        <p:spPr>
          <a:xfrm>
            <a:off x="8639958" y="6331321"/>
            <a:ext cx="29439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DM Sans" pitchFamily="2" charset="77"/>
              </a:rPr>
              <a:t>PEGASUSGROUP.CO.UK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916872-2424-4266-A34D-E1A2EAE67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00" y="1177200"/>
            <a:ext cx="8751600" cy="1324800"/>
          </a:xfrm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  <a:latin typeface="DM Sans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1774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break - Heritage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DC0F92A-1BD0-4874-8B08-5B94935462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0801"/>
            <a:ext cx="12192000" cy="660832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B6AFD88-617F-4204-92AC-D2CE6FFFAF33}"/>
              </a:ext>
            </a:extLst>
          </p:cNvPr>
          <p:cNvSpPr/>
          <p:nvPr userDrawn="1"/>
        </p:nvSpPr>
        <p:spPr>
          <a:xfrm>
            <a:off x="0" y="-50801"/>
            <a:ext cx="9829800" cy="6908801"/>
          </a:xfrm>
          <a:prstGeom prst="rect">
            <a:avLst/>
          </a:prstGeom>
          <a:gradFill flip="none" rotWithShape="1">
            <a:gsLst>
              <a:gs pos="0">
                <a:srgbClr val="2E3244">
                  <a:alpha val="45000"/>
                </a:srgbClr>
              </a:gs>
              <a:gs pos="32000">
                <a:srgbClr val="2E3244">
                  <a:alpha val="35000"/>
                </a:srgbClr>
              </a:gs>
              <a:gs pos="65000">
                <a:srgbClr val="2E3244">
                  <a:alpha val="15000"/>
                </a:srgbClr>
              </a:gs>
              <a:gs pos="100000">
                <a:srgbClr val="E3E3E5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, tableware, clipart, dishware&#10;&#10;Description automatically generated">
            <a:extLst>
              <a:ext uri="{FF2B5EF4-FFF2-40B4-BE49-F238E27FC236}">
                <a16:creationId xmlns:a16="http://schemas.microsoft.com/office/drawing/2014/main" id="{7AB64081-82F5-4C12-8541-2FA4EA2829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11943" y="565367"/>
            <a:ext cx="1432462" cy="4624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FA13336-C521-4889-B03E-F8755148C900}"/>
              </a:ext>
            </a:extLst>
          </p:cNvPr>
          <p:cNvSpPr/>
          <p:nvPr userDrawn="1"/>
        </p:nvSpPr>
        <p:spPr>
          <a:xfrm>
            <a:off x="0" y="6026727"/>
            <a:ext cx="12192000" cy="831273"/>
          </a:xfrm>
          <a:prstGeom prst="rect">
            <a:avLst/>
          </a:prstGeom>
          <a:solidFill>
            <a:srgbClr val="7A9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52661179-A3C0-4C85-8508-48DA94D89B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80000"/>
          </a:blip>
          <a:srcRect r="28389" b="24152"/>
          <a:stretch/>
        </p:blipFill>
        <p:spPr>
          <a:xfrm>
            <a:off x="3771493" y="702526"/>
            <a:ext cx="8420507" cy="61554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AF826F-B997-4083-9E15-5934B10333CF}"/>
              </a:ext>
            </a:extLst>
          </p:cNvPr>
          <p:cNvSpPr txBox="1"/>
          <p:nvPr userDrawn="1"/>
        </p:nvSpPr>
        <p:spPr>
          <a:xfrm>
            <a:off x="608071" y="6269766"/>
            <a:ext cx="2943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DM Sans" pitchFamily="2" charset="77"/>
              </a:rPr>
              <a:t>Heritage.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547DEB-0732-4F9C-AFEE-45A0E6180A01}"/>
              </a:ext>
            </a:extLst>
          </p:cNvPr>
          <p:cNvSpPr txBox="1"/>
          <p:nvPr userDrawn="1"/>
        </p:nvSpPr>
        <p:spPr>
          <a:xfrm>
            <a:off x="8639958" y="6331321"/>
            <a:ext cx="29439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DM Sans" pitchFamily="2" charset="77"/>
              </a:rPr>
              <a:t>PEGASUSGROUP.CO.UK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916872-2424-4266-A34D-E1A2EAE67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00" y="1177200"/>
            <a:ext cx="8751600" cy="1324800"/>
          </a:xfrm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  <a:latin typeface="DM Sans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7224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break - Land &amp; Property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86008AF-77B0-448B-8A29-51E1C23CDD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7508" b="39076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1AC72E-DF20-4F9D-8692-1FB7FE200D7F}"/>
              </a:ext>
            </a:extLst>
          </p:cNvPr>
          <p:cNvSpPr/>
          <p:nvPr userDrawn="1"/>
        </p:nvSpPr>
        <p:spPr>
          <a:xfrm>
            <a:off x="0" y="0"/>
            <a:ext cx="9829800" cy="6858000"/>
          </a:xfrm>
          <a:prstGeom prst="rect">
            <a:avLst/>
          </a:prstGeom>
          <a:gradFill flip="none" rotWithShape="1">
            <a:gsLst>
              <a:gs pos="0">
                <a:srgbClr val="2E3244">
                  <a:alpha val="45000"/>
                </a:srgbClr>
              </a:gs>
              <a:gs pos="32000">
                <a:srgbClr val="2E3244">
                  <a:alpha val="35000"/>
                </a:srgbClr>
              </a:gs>
              <a:gs pos="65000">
                <a:srgbClr val="2E3244">
                  <a:alpha val="15000"/>
                </a:srgbClr>
              </a:gs>
              <a:gs pos="100000">
                <a:srgbClr val="E3E3E5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, tableware, clipart, dishware&#10;&#10;Description automatically generated">
            <a:extLst>
              <a:ext uri="{FF2B5EF4-FFF2-40B4-BE49-F238E27FC236}">
                <a16:creationId xmlns:a16="http://schemas.microsoft.com/office/drawing/2014/main" id="{17449899-3EC6-447E-8224-6669DB20A1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11943" y="565367"/>
            <a:ext cx="1432462" cy="4624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42EB8A5-2C4F-4DF3-B563-306FA8C6C343}"/>
              </a:ext>
            </a:extLst>
          </p:cNvPr>
          <p:cNvSpPr/>
          <p:nvPr userDrawn="1"/>
        </p:nvSpPr>
        <p:spPr>
          <a:xfrm>
            <a:off x="0" y="6026727"/>
            <a:ext cx="12192000" cy="831273"/>
          </a:xfrm>
          <a:prstGeom prst="rect">
            <a:avLst/>
          </a:prstGeom>
          <a:solidFill>
            <a:srgbClr val="BFA4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C333B146-A640-46D9-9BD2-9C4C6FC45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80000"/>
          </a:blip>
          <a:srcRect r="28389" b="24152"/>
          <a:stretch/>
        </p:blipFill>
        <p:spPr>
          <a:xfrm>
            <a:off x="3771493" y="702526"/>
            <a:ext cx="8420507" cy="61554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5AE8E15-8D03-4F79-9DAF-371C4D4F472D}"/>
              </a:ext>
            </a:extLst>
          </p:cNvPr>
          <p:cNvSpPr txBox="1"/>
          <p:nvPr userDrawn="1"/>
        </p:nvSpPr>
        <p:spPr>
          <a:xfrm>
            <a:off x="608071" y="6269766"/>
            <a:ext cx="2943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DM Sans" pitchFamily="2" charset="77"/>
              </a:rPr>
              <a:t>Land &amp; Property.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95DB1F-560F-4DA4-9EF4-5972573715E8}"/>
              </a:ext>
            </a:extLst>
          </p:cNvPr>
          <p:cNvSpPr txBox="1"/>
          <p:nvPr userDrawn="1"/>
        </p:nvSpPr>
        <p:spPr>
          <a:xfrm>
            <a:off x="8639958" y="6331321"/>
            <a:ext cx="29439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DM Sans" pitchFamily="2" charset="77"/>
              </a:rPr>
              <a:t>PEGASUSGROUP.CO.UK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916872-2424-4266-A34D-E1A2EAE67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00" y="1177200"/>
            <a:ext cx="8751600" cy="1324800"/>
          </a:xfrm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  <a:latin typeface="DM Sans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808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break - Planning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2833EF7-3F3C-4C76-B5F1-EAD227C71D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D3D8605-3923-42F5-9736-4EDA9B492694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2E3244">
                  <a:alpha val="45000"/>
                </a:srgbClr>
              </a:gs>
              <a:gs pos="20000">
                <a:srgbClr val="2E3244">
                  <a:alpha val="35000"/>
                </a:srgbClr>
              </a:gs>
              <a:gs pos="42000">
                <a:srgbClr val="2E3244">
                  <a:alpha val="15000"/>
                </a:srgbClr>
              </a:gs>
              <a:gs pos="100000">
                <a:srgbClr val="2E3244">
                  <a:alpha val="30000"/>
                </a:srgbClr>
              </a:gs>
              <a:gs pos="61000">
                <a:srgbClr val="E3E3E5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B102C1-E4AB-444E-8F6A-CC77B358177F}"/>
              </a:ext>
            </a:extLst>
          </p:cNvPr>
          <p:cNvSpPr/>
          <p:nvPr userDrawn="1"/>
        </p:nvSpPr>
        <p:spPr>
          <a:xfrm>
            <a:off x="0" y="6026727"/>
            <a:ext cx="12192000" cy="831273"/>
          </a:xfrm>
          <a:prstGeom prst="rect">
            <a:avLst/>
          </a:prstGeom>
          <a:solidFill>
            <a:srgbClr val="AE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722224D-54F0-4CD6-BC2A-15A9B1AA3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0000"/>
          </a:blip>
          <a:srcRect r="28389" b="24152"/>
          <a:stretch/>
        </p:blipFill>
        <p:spPr>
          <a:xfrm>
            <a:off x="3851648" y="702526"/>
            <a:ext cx="8420507" cy="61554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F853BF-9288-465B-805E-A7CA8489F937}"/>
              </a:ext>
            </a:extLst>
          </p:cNvPr>
          <p:cNvSpPr txBox="1"/>
          <p:nvPr userDrawn="1"/>
        </p:nvSpPr>
        <p:spPr>
          <a:xfrm>
            <a:off x="608071" y="6269766"/>
            <a:ext cx="2943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DM Sans" pitchFamily="2" charset="77"/>
              </a:rPr>
              <a:t>Planning.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26ED0A-647A-412A-B1C1-DD7B7074CAD1}"/>
              </a:ext>
            </a:extLst>
          </p:cNvPr>
          <p:cNvSpPr txBox="1"/>
          <p:nvPr userDrawn="1"/>
        </p:nvSpPr>
        <p:spPr>
          <a:xfrm>
            <a:off x="8639958" y="6331321"/>
            <a:ext cx="29439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DM Sans" pitchFamily="2" charset="77"/>
              </a:rPr>
              <a:t>PEGASUSGROUP.CO.UK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26B566-5757-4CD8-9843-1BB442CD6ADB}"/>
              </a:ext>
            </a:extLst>
          </p:cNvPr>
          <p:cNvSpPr txBox="1"/>
          <p:nvPr userDrawn="1"/>
        </p:nvSpPr>
        <p:spPr>
          <a:xfrm>
            <a:off x="11430000" y="-152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 descr="A picture containing text, tableware, clipart, dishware&#10;&#10;Description automatically generated">
            <a:extLst>
              <a:ext uri="{FF2B5EF4-FFF2-40B4-BE49-F238E27FC236}">
                <a16:creationId xmlns:a16="http://schemas.microsoft.com/office/drawing/2014/main" id="{EF4A4933-3F93-41D2-B726-555AE2B52D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11943" y="565367"/>
            <a:ext cx="1432462" cy="462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916872-2424-4266-A34D-E1A2EAE67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00" y="1177200"/>
            <a:ext cx="8751600" cy="1324800"/>
          </a:xfrm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  <a:latin typeface="DM Sans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0297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3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255243-7DA6-4933-B629-FC3F7ED69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F220A-71EC-40A4-BBE7-F31A1FC25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994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4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DM Sans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M Sans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M Sans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M Sans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M Sans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M Sans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84EA142-5601-4D7A-A11E-1FB8543CF9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50000"/>
          </a:blip>
          <a:srcRect r="27585" b="22400"/>
          <a:stretch/>
        </p:blipFill>
        <p:spPr>
          <a:xfrm>
            <a:off x="3782171" y="797827"/>
            <a:ext cx="8409829" cy="60601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858D70-98B6-44AF-95F3-0585468F713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0111944" y="565366"/>
            <a:ext cx="1432462" cy="4649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6B65FB-0ACD-49FB-AC26-FB0758F475CC}"/>
              </a:ext>
            </a:extLst>
          </p:cNvPr>
          <p:cNvSpPr txBox="1"/>
          <p:nvPr userDrawn="1"/>
        </p:nvSpPr>
        <p:spPr>
          <a:xfrm>
            <a:off x="8639958" y="6331321"/>
            <a:ext cx="29439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2E3244"/>
                </a:solidFill>
                <a:latin typeface="DM Sans" pitchFamily="2" charset="77"/>
              </a:rPr>
              <a:t>PEGASUSGROUP.CO.UK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05B9F-33FD-4B38-942D-500EF339E68C}"/>
              </a:ext>
            </a:extLst>
          </p:cNvPr>
          <p:cNvSpPr txBox="1"/>
          <p:nvPr userDrawn="1"/>
        </p:nvSpPr>
        <p:spPr>
          <a:xfrm>
            <a:off x="608071" y="6269766"/>
            <a:ext cx="2943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2E3244"/>
                </a:solidFill>
                <a:latin typeface="DM Sans" pitchFamily="2" charset="77"/>
              </a:rPr>
              <a:t>Expertly Done.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E3502F-6D77-4069-A337-E53ED21E5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51600" cy="132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8EAE5A-C4D9-4CA9-A853-6B727C392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14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DM Sans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M Sans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M Sans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M Sans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M Sans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M Sans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gasusgroup.co.uk/nppf-july-2024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sandra.manson@pegasusgroup.co.uk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chris.martin@pegasusgroup.co.u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100A2-2F8B-9E4A-48C6-710D62D40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3943F-6144-0D17-ECD9-8B8902631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00" y="1786800"/>
            <a:ext cx="8751600" cy="13248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Planning – The here, now and future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1947 Club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14 November 2024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B49A8B8-A169-B36D-03F1-B7B6AA5170AA}"/>
              </a:ext>
            </a:extLst>
          </p:cNvPr>
          <p:cNvSpPr txBox="1">
            <a:spLocks/>
          </p:cNvSpPr>
          <p:nvPr/>
        </p:nvSpPr>
        <p:spPr>
          <a:xfrm>
            <a:off x="608400" y="3229421"/>
            <a:ext cx="8751600" cy="132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DM Sans" pitchFamily="2" charset="0"/>
                <a:ea typeface="+mj-ea"/>
                <a:cs typeface="+mj-cs"/>
              </a:defRPr>
            </a:lvl1pPr>
          </a:lstStyle>
          <a:p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B21F7B-8475-0CA6-4EDE-A711A04F8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9276" y="504151"/>
            <a:ext cx="1760070" cy="70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50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A7EDF-E371-C5EA-0A33-C5A3213C6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6F77A-3FE2-6920-FE5C-42E91BB87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557" y="482600"/>
            <a:ext cx="5335666" cy="5499100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0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Key Headlines – Sustainable Development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‘Presumption in </a:t>
            </a:r>
            <a:r>
              <a:rPr lang="en-US" sz="1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Favour</a:t>
            </a:r>
            <a:r>
              <a:rPr lang="en-US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of Sustainable Development’ remains as the NPPF’s cornerstone.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However, the wording of this has been tweaked: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Clarifies about ‘tilted balance’ linking it to ‘supply of land’.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Focusses on NPPF sections on affordable homes and design.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5 year housing land supply (plus buffers) restored to situation pre-December 2023). 4 year supply removed.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Housing Delivery Test also restored to previous version.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Enhanced protections for </a:t>
            </a:r>
            <a:r>
              <a:rPr lang="en-US" sz="1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Neighbourhood</a:t>
            </a:r>
            <a:r>
              <a:rPr lang="en-US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Plans still in place – oversight?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16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16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A36E26-D300-B46E-D68E-6487B3140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357495"/>
            <a:ext cx="5654530" cy="31016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1F9513-9A29-A2C8-68BB-1D6BBB822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35" y="4497204"/>
            <a:ext cx="5241223" cy="34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75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A7EDF-E371-C5EA-0A33-C5A3213C6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6F77A-3FE2-6920-FE5C-42E91BB87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557" y="482600"/>
            <a:ext cx="5335666" cy="549910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0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Key Headlines – Housing/Standard Method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900" b="0" i="0" dirty="0">
                <a:solidFill>
                  <a:srgbClr val="1A1A1A"/>
                </a:solidFill>
                <a:effectLst/>
                <a:highlight>
                  <a:srgbClr val="FFFFFF"/>
                </a:highlight>
                <a:latin typeface="DM Sans" pitchFamily="2" charset="0"/>
              </a:rPr>
              <a:t>Housing Targets are to become ‘mandatory’ – all LPAs will need to demonstrate that they have taken ‘all possible steps’.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9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Standard Method is retained but now subject to a new methodology (breaking with household projections)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9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New method is ‘stock-based’ with an uplift in authorities where house price out of step with local incomes.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9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Most cases this results in an uplift compared to the current standard method.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9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Important when looking at 5YHLS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16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16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DB8BAA-7871-1B9F-34D2-D64D8B5F8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078" y="1501075"/>
            <a:ext cx="3907721" cy="385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34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A7EDF-E371-C5EA-0A33-C5A3213C6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832F73AB-DE49-C00A-4725-DB369734BD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8625226"/>
              </p:ext>
            </p:extLst>
          </p:nvPr>
        </p:nvGraphicFramePr>
        <p:xfrm>
          <a:off x="646122" y="1118167"/>
          <a:ext cx="9785767" cy="4922025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268786">
                  <a:extLst>
                    <a:ext uri="{9D8B030D-6E8A-4147-A177-3AD203B41FA5}">
                      <a16:colId xmlns:a16="http://schemas.microsoft.com/office/drawing/2014/main" val="3699020855"/>
                    </a:ext>
                  </a:extLst>
                </a:gridCol>
                <a:gridCol w="2001485">
                  <a:extLst>
                    <a:ext uri="{9D8B030D-6E8A-4147-A177-3AD203B41FA5}">
                      <a16:colId xmlns:a16="http://schemas.microsoft.com/office/drawing/2014/main" val="1933301854"/>
                    </a:ext>
                  </a:extLst>
                </a:gridCol>
                <a:gridCol w="2014524">
                  <a:extLst>
                    <a:ext uri="{9D8B030D-6E8A-4147-A177-3AD203B41FA5}">
                      <a16:colId xmlns:a16="http://schemas.microsoft.com/office/drawing/2014/main" val="3096071776"/>
                    </a:ext>
                  </a:extLst>
                </a:gridCol>
                <a:gridCol w="1940639">
                  <a:extLst>
                    <a:ext uri="{9D8B030D-6E8A-4147-A177-3AD203B41FA5}">
                      <a16:colId xmlns:a16="http://schemas.microsoft.com/office/drawing/2014/main" val="2722722034"/>
                    </a:ext>
                  </a:extLst>
                </a:gridCol>
                <a:gridCol w="1560333">
                  <a:extLst>
                    <a:ext uri="{9D8B030D-6E8A-4147-A177-3AD203B41FA5}">
                      <a16:colId xmlns:a16="http://schemas.microsoft.com/office/drawing/2014/main" val="1354750977"/>
                    </a:ext>
                  </a:extLst>
                </a:gridCol>
              </a:tblGrid>
              <a:tr h="7244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Local Planning Authority</a:t>
                      </a:r>
                      <a:endParaRPr lang="en-GB" sz="1400" kern="100" dirty="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19" marR="554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Current LHN based on current Standard Method (per annum).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19" marR="554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LHN based on proposed Standard Method (per annum).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19" marR="554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Change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19" marR="554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Average Annual Net additions (2020/21-2022/23)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7815830"/>
                  </a:ext>
                </a:extLst>
              </a:tr>
              <a:tr h="599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Newcastle</a:t>
                      </a:r>
                      <a:endParaRPr lang="en-GB" sz="1400" kern="100" dirty="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19" marR="554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1,417</a:t>
                      </a:r>
                      <a:endParaRPr lang="en-GB" sz="1400" kern="100" dirty="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19" marR="554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1,345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19" marR="554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-72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19" marR="554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1,132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27520656"/>
                  </a:ext>
                </a:extLst>
              </a:tr>
              <a:tr h="599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Gateshead</a:t>
                      </a:r>
                      <a:endParaRPr lang="en-GB" sz="1400" kern="100" dirty="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19" marR="554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417</a:t>
                      </a:r>
                      <a:endParaRPr lang="en-GB" sz="1400" kern="100" dirty="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19" marR="554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909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19" marR="554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+492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19" marR="554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370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54041510"/>
                  </a:ext>
                </a:extLst>
              </a:tr>
              <a:tr h="599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North Tyneside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19" marR="554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745</a:t>
                      </a:r>
                      <a:endParaRPr lang="en-GB" sz="1400" kern="100" dirty="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19" marR="554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1,075</a:t>
                      </a:r>
                      <a:endParaRPr lang="en-GB" sz="1400" kern="100" dirty="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19" marR="554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+330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19" marR="554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544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55527328"/>
                  </a:ext>
                </a:extLst>
              </a:tr>
              <a:tr h="599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South Tyneside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19" marR="554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306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19" marR="554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706</a:t>
                      </a:r>
                      <a:endParaRPr lang="en-GB" sz="1400" kern="100" dirty="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19" marR="554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+400</a:t>
                      </a:r>
                      <a:endParaRPr lang="en-GB" sz="1400" kern="100" dirty="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19" marR="554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176</a:t>
                      </a:r>
                      <a:endParaRPr lang="en-GB" sz="1400" kern="100" dirty="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22309881"/>
                  </a:ext>
                </a:extLst>
              </a:tr>
              <a:tr h="599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Sunderland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19" marR="554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512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19" marR="554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1,208</a:t>
                      </a:r>
                      <a:endParaRPr lang="en-GB" sz="1400" kern="100" dirty="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19" marR="554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+696</a:t>
                      </a:r>
                      <a:endParaRPr lang="en-GB" sz="1400" kern="100" dirty="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19" marR="554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888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14766328"/>
                  </a:ext>
                </a:extLst>
              </a:tr>
              <a:tr h="599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Northumberland 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19" marR="554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549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19" marR="554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1,769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19" marR="554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+1,220</a:t>
                      </a:r>
                      <a:endParaRPr lang="en-GB" sz="1400" kern="100" dirty="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19" marR="554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1,461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90437473"/>
                  </a:ext>
                </a:extLst>
              </a:tr>
              <a:tr h="599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Durham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19" marR="554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1,129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19" marR="554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2,210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19" marR="554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+1,081</a:t>
                      </a:r>
                      <a:endParaRPr lang="en-GB" sz="1400" kern="100" dirty="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419" marR="554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1,572</a:t>
                      </a:r>
                      <a:endParaRPr lang="en-GB" sz="1400" kern="100" dirty="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10694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9551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A7EDF-E371-C5EA-0A33-C5A3213C6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24DB95B8-3559-4EEB-9310-343ECC6BD9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4104976"/>
              </p:ext>
            </p:extLst>
          </p:nvPr>
        </p:nvGraphicFramePr>
        <p:xfrm>
          <a:off x="580415" y="1155389"/>
          <a:ext cx="10212083" cy="4086312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304126">
                  <a:extLst>
                    <a:ext uri="{9D8B030D-6E8A-4147-A177-3AD203B41FA5}">
                      <a16:colId xmlns:a16="http://schemas.microsoft.com/office/drawing/2014/main" val="2422293456"/>
                    </a:ext>
                  </a:extLst>
                </a:gridCol>
                <a:gridCol w="2101154">
                  <a:extLst>
                    <a:ext uri="{9D8B030D-6E8A-4147-A177-3AD203B41FA5}">
                      <a16:colId xmlns:a16="http://schemas.microsoft.com/office/drawing/2014/main" val="2219488881"/>
                    </a:ext>
                  </a:extLst>
                </a:gridCol>
                <a:gridCol w="2114761">
                  <a:extLst>
                    <a:ext uri="{9D8B030D-6E8A-4147-A177-3AD203B41FA5}">
                      <a16:colId xmlns:a16="http://schemas.microsoft.com/office/drawing/2014/main" val="142356735"/>
                    </a:ext>
                  </a:extLst>
                </a:gridCol>
                <a:gridCol w="2038787">
                  <a:extLst>
                    <a:ext uri="{9D8B030D-6E8A-4147-A177-3AD203B41FA5}">
                      <a16:colId xmlns:a16="http://schemas.microsoft.com/office/drawing/2014/main" val="2534147197"/>
                    </a:ext>
                  </a:extLst>
                </a:gridCol>
                <a:gridCol w="1653255">
                  <a:extLst>
                    <a:ext uri="{9D8B030D-6E8A-4147-A177-3AD203B41FA5}">
                      <a16:colId xmlns:a16="http://schemas.microsoft.com/office/drawing/2014/main" val="1503383796"/>
                    </a:ext>
                  </a:extLst>
                </a:gridCol>
              </a:tblGrid>
              <a:tr h="9954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Local Planning Authority</a:t>
                      </a:r>
                      <a:endParaRPr lang="en-GB" sz="1400" kern="100" dirty="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Current LHN based on current Standard Method.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LHN based on proposed Standard Method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Change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Average Annual Net additions (2020/21-2022/23)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2346621"/>
                  </a:ext>
                </a:extLst>
              </a:tr>
              <a:tr h="6209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Middlesbrough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251</a:t>
                      </a:r>
                      <a:endParaRPr lang="en-GB" sz="1400" kern="100" dirty="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589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+338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542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88421792"/>
                  </a:ext>
                </a:extLst>
              </a:tr>
              <a:tr h="6209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Stockton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444</a:t>
                      </a:r>
                      <a:endParaRPr lang="en-GB" sz="1400" kern="100" dirty="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861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+417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514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766689980"/>
                  </a:ext>
                </a:extLst>
              </a:tr>
              <a:tr h="6209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Hartlepool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157</a:t>
                      </a:r>
                      <a:endParaRPr lang="en-GB" sz="1400" kern="100" dirty="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388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+231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330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46260628"/>
                  </a:ext>
                </a:extLst>
              </a:tr>
              <a:tr h="6209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Darlington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152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500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+348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512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91447335"/>
                  </a:ext>
                </a:extLst>
              </a:tr>
              <a:tr h="6071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Redcar and Cleveland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45</a:t>
                      </a:r>
                      <a:endParaRPr lang="en-GB" sz="1400" kern="10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642</a:t>
                      </a:r>
                      <a:endParaRPr lang="en-GB" sz="1400" kern="100" dirty="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+597</a:t>
                      </a:r>
                      <a:endParaRPr lang="en-GB" sz="1400" kern="100" dirty="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425</a:t>
                      </a:r>
                      <a:endParaRPr lang="en-GB" sz="1400" kern="100" dirty="0">
                        <a:effectLst/>
                        <a:latin typeface="DM Sans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50550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659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A7EDF-E371-C5EA-0A33-C5A3213C6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7C2D9F-85BF-4D09-22EC-CFE0F2B32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892" y="5562599"/>
            <a:ext cx="8890000" cy="703291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hlinkClick r:id="rId3"/>
              </a:rPr>
              <a:t>https://www.pegasusgroup.co.uk/nppf-july-2024/</a:t>
            </a:r>
            <a:r>
              <a:rPr lang="en-GB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3BED88-433F-8591-7BD9-7E24E19B9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92" y="300009"/>
            <a:ext cx="7590889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8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A7EDF-E371-C5EA-0A33-C5A3213C6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6F77A-3FE2-6920-FE5C-42E91BB87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557" y="482600"/>
            <a:ext cx="5335666" cy="5499100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0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Key Headlines – Affordable Housing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solidFill>
                  <a:srgbClr val="1A1A1A"/>
                </a:solidFill>
                <a:highlight>
                  <a:srgbClr val="FFFFFF"/>
                </a:highlight>
              </a:rPr>
              <a:t>Emphasis on ‘multi tenure’ across sites (inc. elderly accommodation).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solidFill>
                  <a:srgbClr val="1A1A1A"/>
                </a:solidFill>
                <a:highlight>
                  <a:srgbClr val="FFFFFF"/>
                </a:highlight>
              </a:rPr>
              <a:t>P</a:t>
            </a:r>
            <a:r>
              <a:rPr lang="en-US" sz="1600" b="0" i="0" dirty="0">
                <a:solidFill>
                  <a:srgbClr val="1A1A1A"/>
                </a:solidFill>
                <a:effectLst/>
                <a:highlight>
                  <a:srgbClr val="FFFFFF"/>
                </a:highlight>
                <a:latin typeface="DM Sans" pitchFamily="2" charset="0"/>
              </a:rPr>
              <a:t>lanning policies to specify the type of affordable housing to include minimum proportion of Social Rent.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solidFill>
                  <a:srgbClr val="1A1A1A"/>
                </a:solidFill>
                <a:highlight>
                  <a:srgbClr val="FFFFFF"/>
                </a:highlight>
              </a:rPr>
              <a:t>10% home ownership removed.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solidFill>
                  <a:srgbClr val="1A1A1A"/>
                </a:solidFill>
                <a:highlight>
                  <a:srgbClr val="FFFFFF"/>
                </a:highlight>
              </a:rPr>
              <a:t>First Homes watered down.</a:t>
            </a:r>
            <a:endParaRPr lang="en-US" sz="1600" b="0" i="0" dirty="0">
              <a:solidFill>
                <a:srgbClr val="1A1A1A"/>
              </a:solidFill>
              <a:effectLst/>
              <a:highlight>
                <a:srgbClr val="FFFFFF"/>
              </a:highlight>
              <a:latin typeface="DM Sans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b="0" i="0" dirty="0">
                <a:solidFill>
                  <a:srgbClr val="1A1A1A"/>
                </a:solidFill>
                <a:effectLst/>
                <a:highlight>
                  <a:srgbClr val="FFFFFF"/>
                </a:highlight>
                <a:latin typeface="DM Sans" pitchFamily="2" charset="0"/>
              </a:rPr>
              <a:t>Much more emphasis on meeting affordable housing needs (</a:t>
            </a:r>
            <a:r>
              <a:rPr lang="en-US" sz="1600" b="0" i="0" dirty="0" err="1">
                <a:solidFill>
                  <a:srgbClr val="1A1A1A"/>
                </a:solidFill>
                <a:effectLst/>
                <a:highlight>
                  <a:srgbClr val="FFFFFF"/>
                </a:highlight>
                <a:latin typeface="DM Sans" pitchFamily="2" charset="0"/>
              </a:rPr>
              <a:t>ie</a:t>
            </a:r>
            <a:r>
              <a:rPr lang="en-US" sz="1600" b="0" i="0" dirty="0">
                <a:solidFill>
                  <a:srgbClr val="1A1A1A"/>
                </a:solidFill>
                <a:effectLst/>
                <a:highlight>
                  <a:srgbClr val="FFFFFF"/>
                </a:highlight>
                <a:latin typeface="DM Sans" pitchFamily="2" charset="0"/>
              </a:rPr>
              <a:t>. the mix the mix of affordable housing required meets identified local needs, across both affordable housing for rent and affordable home ownership tenures) </a:t>
            </a:r>
            <a:endParaRPr lang="en-US" sz="16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16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16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62F134-D15D-48FB-8CCD-74BACD6D3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779" y="1042987"/>
            <a:ext cx="4085768" cy="425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75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A7EDF-E371-C5EA-0A33-C5A3213C6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6F77A-3FE2-6920-FE5C-42E91BB87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558" y="444500"/>
            <a:ext cx="5335666" cy="5499100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0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Key Headlines – Green Belt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solidFill>
                  <a:srgbClr val="1A1A1A"/>
                </a:solidFill>
                <a:highlight>
                  <a:srgbClr val="FFFFFF"/>
                </a:highlight>
              </a:rPr>
              <a:t>Expectation that if LPA should explore Green Belt release as a way to meet its standard method figure (it is now an ‘exceptional circumstance’).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Tiered approach – brownfield, ‘Grey Belt’ and then greenfield.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Subject to ‘Golden Rules’/</a:t>
            </a:r>
            <a:r>
              <a:rPr lang="en-US" sz="1600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quid pro quo </a:t>
            </a:r>
            <a:r>
              <a:rPr lang="en-US" sz="16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approach (para 155).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Seen as making Green Belt more politically palatable.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Approach to viability now in Annex 4 – does not ease concerns.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6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6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16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16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AD6B78-C152-1EA2-3C5E-D69348A64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223" y="1099937"/>
            <a:ext cx="6641535" cy="26338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BD5074-6287-EC62-D5AA-BF37063D8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2677" y="3912091"/>
            <a:ext cx="6693765" cy="209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89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A7EDF-E371-C5EA-0A33-C5A3213C6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6F77A-3FE2-6920-FE5C-42E91BB87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158" y="342900"/>
            <a:ext cx="5335666" cy="5499100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0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Key Headlines – Grey Belt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Talked about pre-election but not defined until this NPPF (Annex 2).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Seems to be linked to the purposes of the Green Belt.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Seems a bit of a fudge? Subjective?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House of Lords Grey Belt Inquiry (Sept and Oct 2024)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However important as provides another avenue  to delivery housing (para 152).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Would allow housing to come forward on ‘Grey Belt’ outside of the plan making process under certain circumstances.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‘Golden Rules’ still apply in this case.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Viability Concerns.</a:t>
            </a:r>
            <a:endParaRPr lang="en-US" sz="16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6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16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16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1D8AC2-FDFF-FBF3-A08E-F8C7F1B76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5824" y="1156756"/>
            <a:ext cx="6504918" cy="12262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5DC32D-BCEB-D114-99B3-64EFD3C06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5824" y="2528221"/>
            <a:ext cx="6730576" cy="316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29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A7EDF-E371-C5EA-0A33-C5A3213C6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6F77A-3FE2-6920-FE5C-42E91BB87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158" y="342900"/>
            <a:ext cx="5335666" cy="5499100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0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Key Headlines – Cooperation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Duty to Cooperate remains and is reinforced on cross boundary cooperation (esp. meeting housing needs).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b="0" i="0" dirty="0">
                <a:solidFill>
                  <a:srgbClr val="1A1A1A"/>
                </a:solidFill>
                <a:effectLst/>
                <a:highlight>
                  <a:srgbClr val="FFFFFF"/>
                </a:highlight>
                <a:latin typeface="DM Sans" pitchFamily="2" charset="0"/>
              </a:rPr>
              <a:t>Unmet development needs from </a:t>
            </a:r>
            <a:r>
              <a:rPr lang="en-US" sz="1600" b="0" i="0" dirty="0" err="1">
                <a:solidFill>
                  <a:srgbClr val="1A1A1A"/>
                </a:solidFill>
                <a:effectLst/>
                <a:highlight>
                  <a:srgbClr val="FFFFFF"/>
                </a:highlight>
                <a:latin typeface="DM Sans" pitchFamily="2" charset="0"/>
              </a:rPr>
              <a:t>neighbouring</a:t>
            </a:r>
            <a:r>
              <a:rPr lang="en-US" sz="1600" b="0" i="0" dirty="0">
                <a:solidFill>
                  <a:srgbClr val="1A1A1A"/>
                </a:solidFill>
                <a:effectLst/>
                <a:highlight>
                  <a:srgbClr val="FFFFFF"/>
                </a:highlight>
                <a:latin typeface="DM Sans" pitchFamily="2" charset="0"/>
              </a:rPr>
              <a:t> areas will need to be accommodated unless there is a clear justification not to.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Sets the scene or regional planning.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Could be based on Combined Authorities? Presumption towards devolution?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Will it mandatory or voluntary?</a:t>
            </a:r>
            <a:endParaRPr lang="en-US" sz="16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16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16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79B82E-D432-05FE-18AA-AE676A7D1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29103"/>
            <a:ext cx="5335666" cy="372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67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A7EDF-E371-C5EA-0A33-C5A3213C6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6F77A-3FE2-6920-FE5C-42E91BB87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158" y="342899"/>
            <a:ext cx="5335666" cy="5954869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0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Key Headlines – Other changes worth noting……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Need to identify appropriate sites for uses such as labs, gigafactories, data </a:t>
            </a:r>
            <a:r>
              <a:rPr lang="en-US" sz="1600" kern="100" dirty="0" err="1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centres</a:t>
            </a: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, digital infrastructure, freight and logistics.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Changes to enable renewables to come forward more easily (windfarms, solar) and weight to be attached to ‘net zero’.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Vision led approach transport – raising the importance of Travel Plans as mitigation.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Design still seen as importance but vague term ‘beauty’ is removed.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Design code approach is retained.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Brownfield sites within settlements ‘acceptable in principle’ – consultation on Brownfield Passports.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6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097035-01D1-2331-7C7E-D83F7A6EE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050" y="1492250"/>
            <a:ext cx="5454196" cy="305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2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E56525-F67A-DD53-B2D4-B3ADF82B2A88}"/>
              </a:ext>
            </a:extLst>
          </p:cNvPr>
          <p:cNvSpPr txBox="1"/>
          <p:nvPr/>
        </p:nvSpPr>
        <p:spPr>
          <a:xfrm>
            <a:off x="734238" y="1294446"/>
            <a:ext cx="4530778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DM Sans" pitchFamily="2" charset="0"/>
              </a:rPr>
              <a:t>Founded in 2003, we have 420+ strong workforce of skilled and experienced people operating from multiple offices throughout the UK.</a:t>
            </a:r>
          </a:p>
          <a:p>
            <a:endParaRPr lang="en-US" dirty="0">
              <a:latin typeface="DM Sans" pitchFamily="2" charset="0"/>
            </a:endParaRPr>
          </a:p>
          <a:p>
            <a:r>
              <a:rPr lang="en-US" dirty="0">
                <a:latin typeface="DM Sans" pitchFamily="2" charset="0"/>
              </a:rPr>
              <a:t>Our reputation is bigger than it ever has been over the 20+ years of the company’s existence offering multidisciplinary services across our seven Areas of Expertise:</a:t>
            </a:r>
          </a:p>
          <a:p>
            <a:endParaRPr lang="en-US" sz="800" dirty="0">
              <a:latin typeface="DM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DM Sans" pitchFamily="2" charset="0"/>
              </a:rPr>
              <a:t>Planning;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DM Sans" pitchFamily="2" charset="0"/>
              </a:rPr>
              <a:t>Design;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DM Sans" pitchFamily="2" charset="0"/>
              </a:rPr>
              <a:t>Transport &amp; Infrastructure;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DM Sans" pitchFamily="2" charset="0"/>
              </a:rPr>
              <a:t>Land &amp; Property (inc. GIS);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DM Sans" pitchFamily="2" charset="0"/>
              </a:rPr>
              <a:t>Environment (inc. Landscape);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DM Sans" pitchFamily="2" charset="0"/>
              </a:rPr>
              <a:t>Heritage;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DM Sans" pitchFamily="2" charset="0"/>
              </a:rPr>
              <a:t>Economics.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0619BA91-33DD-5E45-FF5C-3766FE15978C}"/>
              </a:ext>
            </a:extLst>
          </p:cNvPr>
          <p:cNvSpPr txBox="1">
            <a:spLocks/>
          </p:cNvSpPr>
          <p:nvPr/>
        </p:nvSpPr>
        <p:spPr>
          <a:xfrm>
            <a:off x="734238" y="350900"/>
            <a:ext cx="8751600" cy="132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DM Sans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DM Sans"/>
              </a:rPr>
              <a:t>Who are Pegasus?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9DBB1-D0A4-568F-7284-CFBD096E0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8800" y="6896099"/>
            <a:ext cx="406400" cy="766791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569398-90AA-76D2-D287-0D9576EEC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510" y="1294446"/>
            <a:ext cx="6398290" cy="426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A7EDF-E371-C5EA-0A33-C5A3213C6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6F77A-3FE2-6920-FE5C-42E91BB87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158" y="342900"/>
            <a:ext cx="5977442" cy="594360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0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Key Headlines – Transition Period.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Contentious issue amongst developers.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Relatively short transition period.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In force on date of publication for development management purposes (</a:t>
            </a:r>
            <a:r>
              <a:rPr lang="en-US" sz="1600" kern="100" dirty="0" err="1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ie</a:t>
            </a: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. planning applications).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For plan-making it is publication date plus one month and only if plan is well advanced.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Regulation 19 (Submission/Publication Draft) – providing annual housing requirement is no more than 200 dwellings below the new standard method.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Regulation 22 (has been submitted for examination) – if housing requirement is 200 dwellings below the new standard method there will need to be a review of policies at the earliest opportunity.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Plan that does not contain strategic policies setting housing requirements (e.g. an allocations plan).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B218E2-35C4-7445-C48F-B32046E80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00" y="1022350"/>
            <a:ext cx="43688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1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1B4E8-4403-AAAE-9D08-2E1E72794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885FF-9C3D-C783-31DA-43FF61897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Changes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837A8A-EAC7-E282-773B-0E54736EB909}"/>
              </a:ext>
            </a:extLst>
          </p:cNvPr>
          <p:cNvSpPr txBox="1">
            <a:spLocks/>
          </p:cNvSpPr>
          <p:nvPr/>
        </p:nvSpPr>
        <p:spPr>
          <a:xfrm>
            <a:off x="608400" y="3229421"/>
            <a:ext cx="8751600" cy="132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DM Sans" pitchFamily="2" charset="0"/>
                <a:ea typeface="+mj-ea"/>
                <a:cs typeface="+mj-cs"/>
              </a:defRPr>
            </a:lvl1pPr>
          </a:lstStyle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900684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A7EDF-E371-C5EA-0A33-C5A3213C6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6F77A-3FE2-6920-FE5C-42E91BB87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8858" y="508000"/>
            <a:ext cx="5335666" cy="5499100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0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Key Headlines – Not just the NPPF……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600" u="sng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Planning Fees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Acknowledge recent increase in 2023 but outlines that it is not enough to cover costs.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Ideas includes higher fee for Section 73, charging for free applications (e.g. TPO, LBC).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 err="1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Localisation</a:t>
            </a: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 of fees or variation from national default?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Linking this to development management and wider planning services (plan-making, heritage, enforcement </a:t>
            </a:r>
            <a:r>
              <a:rPr lang="en-US" sz="1600" kern="100" dirty="0" err="1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etc</a:t>
            </a: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No mention of charging for planning appeals?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600" kern="100" dirty="0">
              <a:solidFill>
                <a:srgbClr val="1A1A1A"/>
              </a:solidFill>
              <a:highlight>
                <a:srgbClr val="FFFFFF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6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F655A6-45CE-A42A-3675-6502EBC5D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9" y="1828800"/>
            <a:ext cx="4362451" cy="244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80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09B14-9F23-FEE9-50E6-924EC6B54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Legislative Changes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3208E-3A22-7350-49A1-DBF090D609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Levelling up and Regeneration Act (2023)</a:t>
            </a:r>
          </a:p>
          <a:p>
            <a:r>
              <a:rPr lang="en-US" sz="1800" dirty="0"/>
              <a:t>Still in place (many provisions not into force).</a:t>
            </a:r>
          </a:p>
          <a:p>
            <a:r>
              <a:rPr lang="en-US" sz="1800" dirty="0"/>
              <a:t>‘Cherry picking’</a:t>
            </a:r>
          </a:p>
          <a:p>
            <a:pPr lvl="1"/>
            <a:r>
              <a:rPr lang="en-US" sz="1800" dirty="0"/>
              <a:t>National Development Management Policies.</a:t>
            </a:r>
          </a:p>
          <a:p>
            <a:pPr lvl="1"/>
            <a:r>
              <a:rPr lang="en-US" sz="1800" dirty="0"/>
              <a:t>Section 73B.</a:t>
            </a:r>
          </a:p>
          <a:p>
            <a:pPr lvl="1"/>
            <a:r>
              <a:rPr lang="en-US" sz="1800" dirty="0"/>
              <a:t>Accelerated plan-making (inc. Gateways).</a:t>
            </a:r>
          </a:p>
          <a:p>
            <a:r>
              <a:rPr lang="en-US" sz="1800" dirty="0"/>
              <a:t>However….no Infrastructure Levy.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C9056F-10AA-9EEE-B966-AF5D3E7D0AA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Planning and Infrastructure Bill</a:t>
            </a:r>
          </a:p>
          <a:p>
            <a:r>
              <a:rPr lang="en-US" sz="1800" dirty="0"/>
              <a:t>Announced in King’s Speech.</a:t>
            </a:r>
          </a:p>
          <a:p>
            <a:r>
              <a:rPr lang="en-US" sz="1800" dirty="0"/>
              <a:t>Details still to be provided.</a:t>
            </a:r>
          </a:p>
          <a:p>
            <a:r>
              <a:rPr lang="en-US" sz="1800" dirty="0"/>
              <a:t>Key element is ‘national scheme of delegation’.</a:t>
            </a:r>
          </a:p>
          <a:p>
            <a:r>
              <a:rPr lang="en-US" sz="1800" dirty="0"/>
              <a:t>Aim to reduce the amount of schemes going in front of </a:t>
            </a:r>
            <a:r>
              <a:rPr lang="en-US" sz="1800" dirty="0" err="1"/>
              <a:t>Councillors</a:t>
            </a:r>
            <a:r>
              <a:rPr lang="en-US" sz="1800" dirty="0"/>
              <a:t>.</a:t>
            </a:r>
          </a:p>
          <a:p>
            <a:r>
              <a:rPr lang="en-US" sz="1800" dirty="0"/>
              <a:t>Elevating position of planning officer.</a:t>
            </a:r>
          </a:p>
          <a:p>
            <a:r>
              <a:rPr lang="en-US" sz="1800" u="sng" dirty="0"/>
              <a:t>Separately…..New Towns </a:t>
            </a:r>
            <a:r>
              <a:rPr lang="en-US" sz="1800" dirty="0"/>
              <a:t>– Government inviting submissions. Will be a ‘New Towns Taskforce’.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495544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A7EDF-E371-C5EA-0A33-C5A3213C6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6F77A-3FE2-6920-FE5C-42E91BB87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58" y="546099"/>
            <a:ext cx="5675862" cy="595773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0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What does this mean?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Radical set of changes (inc. reframing of Green Belt).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 err="1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Labour</a:t>
            </a: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 serious about growth through planning system.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Likely see a glut of local plan reviews – can Planning Inspectorate resource this? Can LPAs resource this?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Does the house building industry have the capacity?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Is this achievable? Not got over 300,000 homes per annum since 1977 (and that involved significant LA housebuilding).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Typical figure is around 200,000 per year (so step change needed).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Political difficulties – new </a:t>
            </a:r>
            <a:r>
              <a:rPr lang="en-US" sz="1600" kern="100" dirty="0" err="1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Labour</a:t>
            </a: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 seats in historically ‘nimby’ areas – housing and renewable schemes.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Clearly Government is going to be much more interventionist.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1A1A1A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Viability?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600" kern="100" dirty="0">
              <a:solidFill>
                <a:srgbClr val="1A1A1A"/>
              </a:solidFill>
              <a:highlight>
                <a:srgbClr val="FFFFFF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6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1079B0-BE86-302F-DE88-5E53309D3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76" y="1171574"/>
            <a:ext cx="4302370" cy="32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282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FB59DA90-C234-4BF1-9A3C-F09B22D74D36}"/>
              </a:ext>
            </a:extLst>
          </p:cNvPr>
          <p:cNvSpPr txBox="1">
            <a:spLocks/>
          </p:cNvSpPr>
          <p:nvPr/>
        </p:nvSpPr>
        <p:spPr>
          <a:xfrm>
            <a:off x="752400" y="2790001"/>
            <a:ext cx="5094000" cy="135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DM Sans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DM Sans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DM Sans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DM Sans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DM San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A59F0FAB-8289-44FA-880B-5CEB0A6B605C}"/>
              </a:ext>
            </a:extLst>
          </p:cNvPr>
          <p:cNvSpPr txBox="1">
            <a:spLocks/>
          </p:cNvSpPr>
          <p:nvPr/>
        </p:nvSpPr>
        <p:spPr>
          <a:xfrm>
            <a:off x="752400" y="4143601"/>
            <a:ext cx="5094000" cy="135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DM Sans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DM Sans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DM Sans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DM Sans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DM San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CE5889E-1841-F10B-FF00-6058DA3E6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800" y="3186001"/>
            <a:ext cx="9144000" cy="1915200"/>
          </a:xfrm>
        </p:spPr>
        <p:txBody>
          <a:bodyPr>
            <a:normAutofit fontScale="90000"/>
          </a:bodyPr>
          <a:lstStyle/>
          <a:p>
            <a:r>
              <a:rPr lang="en-US" sz="1800" dirty="0"/>
              <a:t>Sandra Manson</a:t>
            </a:r>
            <a:br>
              <a:rPr lang="en-US" sz="1800" dirty="0"/>
            </a:br>
            <a:br>
              <a:rPr lang="en-US" sz="1800" dirty="0"/>
            </a:br>
            <a:r>
              <a:rPr lang="en-US" sz="1800" b="0" dirty="0"/>
              <a:t>Executive Director</a:t>
            </a:r>
            <a:br>
              <a:rPr lang="en-US" sz="1800" dirty="0"/>
            </a:br>
            <a:br>
              <a:rPr lang="en-US" sz="1800" dirty="0"/>
            </a:br>
            <a:r>
              <a:rPr lang="en-US" sz="1800" b="0" dirty="0">
                <a:hlinkClick r:id="rId3"/>
              </a:rPr>
              <a:t>sandra.manson@pegasusgroup.co.uk</a:t>
            </a:r>
            <a:r>
              <a:rPr lang="en-US" sz="1800" b="0" dirty="0"/>
              <a:t> </a:t>
            </a:r>
            <a:br>
              <a:rPr lang="en-US" sz="1800" b="0" dirty="0"/>
            </a:br>
            <a:br>
              <a:rPr lang="en-US" sz="1800" b="0" dirty="0"/>
            </a:br>
            <a:r>
              <a:rPr lang="en-US" sz="1800" b="0" dirty="0"/>
              <a:t>07881 406437</a:t>
            </a:r>
            <a:br>
              <a:rPr lang="en-US" dirty="0"/>
            </a:br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69A0D7-2A67-B045-DDEC-74018E6B54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8800" y="858957"/>
            <a:ext cx="9144000" cy="1655762"/>
          </a:xfrm>
        </p:spPr>
        <p:txBody>
          <a:bodyPr>
            <a:normAutofit/>
          </a:bodyPr>
          <a:lstStyle/>
          <a:p>
            <a:r>
              <a:rPr lang="en-US" sz="1600" b="1" dirty="0"/>
              <a:t>Chris Martin</a:t>
            </a:r>
          </a:p>
          <a:p>
            <a:r>
              <a:rPr lang="en-US" sz="1600" b="0" dirty="0"/>
              <a:t>Associate</a:t>
            </a:r>
          </a:p>
          <a:p>
            <a:r>
              <a:rPr lang="en-US" sz="1600" b="0" dirty="0">
                <a:hlinkClick r:id="rId4"/>
              </a:rPr>
              <a:t>chris.martin@pegasusgroup.co.uk</a:t>
            </a:r>
            <a:endParaRPr lang="en-US" sz="1600" b="0" dirty="0"/>
          </a:p>
          <a:p>
            <a:r>
              <a:rPr lang="en-US" sz="1600" b="0" dirty="0"/>
              <a:t>07971 531921 </a:t>
            </a:r>
          </a:p>
          <a:p>
            <a:endParaRPr lang="en-GB" sz="1600" b="0" dirty="0"/>
          </a:p>
        </p:txBody>
      </p:sp>
    </p:spTree>
    <p:extLst>
      <p:ext uri="{BB962C8B-B14F-4D97-AF65-F5344CB8AC3E}">
        <p14:creationId xmlns:p14="http://schemas.microsoft.com/office/powerpoint/2010/main" val="1407317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7BE12-D743-916C-44C1-79A6F35C9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98F91-B48E-369A-384A-659E42B450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386E65-B7CD-A524-C016-EB3B57530BC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82F358-0754-DDCD-D231-6D1B28420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" y="0"/>
            <a:ext cx="121894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69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5B939A-B140-00BC-81D1-DB9DA0FAF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238" y="1446287"/>
            <a:ext cx="433729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>
              <a:latin typeface="DM Sans"/>
            </a:endParaRPr>
          </a:p>
          <a:p>
            <a:pPr marL="0" indent="0">
              <a:buNone/>
            </a:pPr>
            <a:r>
              <a:rPr lang="en-US" sz="2000" dirty="0">
                <a:latin typeface="DM Sans"/>
              </a:rPr>
              <a:t>Take development sites from initial site identification to completion/handover</a:t>
            </a:r>
            <a:br>
              <a:rPr lang="en-US" sz="2000" dirty="0">
                <a:latin typeface="DM Sans"/>
              </a:rPr>
            </a:br>
            <a:endParaRPr lang="en-US" sz="2000" dirty="0">
              <a:latin typeface="DM Sans"/>
            </a:endParaRPr>
          </a:p>
          <a:p>
            <a:pPr marL="0" indent="0">
              <a:buNone/>
            </a:pPr>
            <a:br>
              <a:rPr lang="en-US" sz="2000" dirty="0">
                <a:latin typeface="DM Sans"/>
              </a:rPr>
            </a:br>
            <a:r>
              <a:rPr lang="en-US" sz="2000" dirty="0">
                <a:latin typeface="DM Sans"/>
              </a:rPr>
              <a:t>Add value during early feasibility/planning stages providing robust, cost-effective solutions</a:t>
            </a:r>
            <a:endParaRPr lang="en-GB" sz="2000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A7F99769-3067-BFE2-1420-DAA42F9B18B3}"/>
              </a:ext>
            </a:extLst>
          </p:cNvPr>
          <p:cNvSpPr txBox="1">
            <a:spLocks/>
          </p:cNvSpPr>
          <p:nvPr/>
        </p:nvSpPr>
        <p:spPr>
          <a:xfrm>
            <a:off x="681076" y="397975"/>
            <a:ext cx="8751600" cy="132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DM Sans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>
                <a:latin typeface="DM Sans"/>
              </a:rPr>
              <a:t>What do we do?</a:t>
            </a:r>
          </a:p>
        </p:txBody>
      </p: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9D3833CC-7126-10D0-D172-E3F5AF0C320A}"/>
              </a:ext>
            </a:extLst>
          </p:cNvPr>
          <p:cNvGraphicFramePr/>
          <p:nvPr/>
        </p:nvGraphicFramePr>
        <p:xfrm>
          <a:off x="4584391" y="91262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0406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1B4E8-4403-AAAE-9D08-2E1E72794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885FF-9C3D-C783-31DA-43FF61897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Background and Context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837A8A-EAC7-E282-773B-0E54736EB909}"/>
              </a:ext>
            </a:extLst>
          </p:cNvPr>
          <p:cNvSpPr txBox="1">
            <a:spLocks/>
          </p:cNvSpPr>
          <p:nvPr/>
        </p:nvSpPr>
        <p:spPr>
          <a:xfrm>
            <a:off x="608400" y="3229421"/>
            <a:ext cx="8751600" cy="132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DM Sans" pitchFamily="2" charset="0"/>
                <a:ea typeface="+mj-ea"/>
                <a:cs typeface="+mj-cs"/>
              </a:defRPr>
            </a:lvl1pPr>
          </a:lstStyle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062233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7F57F-E4B8-3DDB-F181-E9FE6E591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83888-33AF-7D2A-AD0E-5DE978037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0300" y="1191302"/>
            <a:ext cx="7251699" cy="5095197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0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The story so far…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1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Labour</a:t>
            </a:r>
            <a:r>
              <a:rPr lang="en-US" sz="21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won election with a sizable majority.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1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Manifesto was big on ambition (although light on detail).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21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1.5 million new homes over the first term (300,000 a year).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21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Reversing the December 2023 changes to the NPPF including re-introducing ‘mandatory housing targets’.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21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Social housing.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21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Accepting that the growth needed will involve looking at Green Belt Release.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21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Concept of ‘grey belt’.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21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New Towns.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1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Facing down ‘</a:t>
            </a:r>
            <a:r>
              <a:rPr lang="en-US" sz="21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nimbys</a:t>
            </a:r>
            <a:r>
              <a:rPr lang="en-US" sz="21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’ and wishing to create ‘</a:t>
            </a:r>
            <a:r>
              <a:rPr lang="en-US" sz="21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yimbys</a:t>
            </a:r>
            <a:r>
              <a:rPr lang="en-US" sz="21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’.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1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Why? – Lever for growth and recognition of housing crisis.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3000" b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BFC0AE-23BC-BCA8-B25F-4B967E4F7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99" y="1839913"/>
            <a:ext cx="4502507" cy="252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08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96A1B-E57A-A0F3-85FF-F86F80115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60E33-2FC8-F88E-665A-71876899C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723900"/>
            <a:ext cx="5829300" cy="51435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0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Early Actions….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Levelling up name gone (now MHCLG)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Rachel Reeves speech – Commits to revised NPPF and other planning changes with an emphasis on growth and addressing housing need (golden rules).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Angela Rayner letter to LPAs about what is expected of them – growth, meeting housing targets, Green Belt reviews etc.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Angela Rayner writing to Environmental NGOs reminding them that environmental protections need to be balanced with growth.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Planning and Infrastructure Bill in King’s Speech.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1600" b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3000" b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9DA1D1-875C-14CB-BD58-191CFD98E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948" y="1312860"/>
            <a:ext cx="3135021" cy="2116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EDC1B6-811F-85B0-2E4E-157C8E93C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948" y="3627440"/>
            <a:ext cx="3181972" cy="211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01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1B4E8-4403-AAAE-9D08-2E1E72794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885FF-9C3D-C783-31DA-43FF61897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Proposed Reforms to the NPPF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837A8A-EAC7-E282-773B-0E54736EB909}"/>
              </a:ext>
            </a:extLst>
          </p:cNvPr>
          <p:cNvSpPr txBox="1">
            <a:spLocks/>
          </p:cNvSpPr>
          <p:nvPr/>
        </p:nvSpPr>
        <p:spPr>
          <a:xfrm>
            <a:off x="608400" y="3229421"/>
            <a:ext cx="8751600" cy="132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DM Sans" pitchFamily="2" charset="0"/>
                <a:ea typeface="+mj-ea"/>
                <a:cs typeface="+mj-cs"/>
              </a:defRPr>
            </a:lvl1pPr>
          </a:lstStyle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854306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F04F6-01B6-9E96-CDBF-DD8127779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09469-10D0-1C8A-01FB-BEC9936AF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723900"/>
            <a:ext cx="5486400" cy="5422900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0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Overview</a:t>
            </a:r>
            <a:r>
              <a:rPr lang="en-US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Accompanying Written Ministerial Statement.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Released for consultation 30 July 2024.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Ran until 26 September 2024.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Also seeks views on: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Planning fees.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Local plans.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NSIP thresholds.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Expected to be released </a:t>
            </a:r>
            <a:r>
              <a:rPr lang="en-US" sz="1800" u="sng" kern="100" dirty="0">
                <a:ea typeface="Calibri" panose="020F0502020204030204" pitchFamily="34" charset="0"/>
                <a:cs typeface="Times New Roman" panose="02020603050405020304" pitchFamily="18" charset="0"/>
              </a:rPr>
              <a:t>before Christmas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Predominantly focused on housing and Green Belt.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3F0B0A-299E-580F-405F-97A3EE6FF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28800"/>
            <a:ext cx="56896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58271"/>
      </p:ext>
    </p:extLst>
  </p:cSld>
  <p:clrMapOvr>
    <a:masterClrMapping/>
  </p:clrMapOvr>
</p:sld>
</file>

<file path=ppt/theme/theme1.xml><?xml version="1.0" encoding="utf-8"?>
<a:theme xmlns:a="http://schemas.openxmlformats.org/drawingml/2006/main" name="Pegasus Group - Title slides.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gasus Group - Content slides.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D8643554954641AADF4E85BB58C1E0" ma:contentTypeVersion="2" ma:contentTypeDescription="Create a new document." ma:contentTypeScope="" ma:versionID="2e738d8a827ee3af8c9fcf19f3881dce">
  <xsd:schema xmlns:xsd="http://www.w3.org/2001/XMLSchema" xmlns:xs="http://www.w3.org/2001/XMLSchema" xmlns:p="http://schemas.microsoft.com/office/2006/metadata/properties" xmlns:ns2="eb49fddc-e43b-4302-9c60-f76b7560ec69" targetNamespace="http://schemas.microsoft.com/office/2006/metadata/properties" ma:root="true" ma:fieldsID="3185ba7f2bdb6d653cf31587609a8eca" ns2:_="">
    <xsd:import namespace="eb49fddc-e43b-4302-9c60-f76b7560ec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49fddc-e43b-4302-9c60-f76b7560ec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995AB85-77BE-4DF4-A3A5-298E1C3B14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A0A95C-98D6-4071-B204-1428DC0BC31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597CBB1-4740-48C9-A31A-C7AD79106D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49fddc-e43b-4302-9c60-f76b7560ec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1583</TotalTime>
  <Words>1663</Words>
  <Application>Microsoft Office PowerPoint</Application>
  <PresentationFormat>Widescreen</PresentationFormat>
  <Paragraphs>254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Aptos</vt:lpstr>
      <vt:lpstr>Arial</vt:lpstr>
      <vt:lpstr>Calibri</vt:lpstr>
      <vt:lpstr>DM Sans</vt:lpstr>
      <vt:lpstr>Times New Roman</vt:lpstr>
      <vt:lpstr>Pegasus Group - Title slides.</vt:lpstr>
      <vt:lpstr>Pegasus Group - Content slides.</vt:lpstr>
      <vt:lpstr>   Planning – The here, now and future  1947 Club   14 November 2024</vt:lpstr>
      <vt:lpstr>PowerPoint Presentation</vt:lpstr>
      <vt:lpstr>PowerPoint Presentation</vt:lpstr>
      <vt:lpstr>PowerPoint Presentation</vt:lpstr>
      <vt:lpstr>Background and Context</vt:lpstr>
      <vt:lpstr>PowerPoint Presentation</vt:lpstr>
      <vt:lpstr>PowerPoint Presentation</vt:lpstr>
      <vt:lpstr>Proposed Reforms to the NPPF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Changes</vt:lpstr>
      <vt:lpstr>PowerPoint Presentation</vt:lpstr>
      <vt:lpstr>Legislative Changes</vt:lpstr>
      <vt:lpstr>PowerPoint Presentation</vt:lpstr>
      <vt:lpstr>Sandra Manson  Executive Director  sandra.manson@pegasusgroup.co.uk   07881 406437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Sheung-Kin Chan</dc:creator>
  <cp:lastModifiedBy>pati-svc</cp:lastModifiedBy>
  <cp:revision>45</cp:revision>
  <dcterms:created xsi:type="dcterms:W3CDTF">2022-01-21T08:09:37Z</dcterms:created>
  <dcterms:modified xsi:type="dcterms:W3CDTF">2024-11-11T17:23:09Z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0x010100D5D8643554954641AADF4E85BB58C1E0</vt:lpwstr>
  </property>
</Properties>
</file>