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2"/>
  </p:sldMasterIdLst>
  <p:notesMasterIdLst>
    <p:notesMasterId r:id="rId37"/>
  </p:notesMasterIdLst>
  <p:handoutMasterIdLst>
    <p:handoutMasterId r:id="rId38"/>
  </p:handoutMasterIdLst>
  <p:sldIdLst>
    <p:sldId id="256" r:id="rId3"/>
    <p:sldId id="345" r:id="rId4"/>
    <p:sldId id="346"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5" r:id="rId32"/>
    <p:sldId id="347" r:id="rId33"/>
    <p:sldId id="340" r:id="rId34"/>
    <p:sldId id="374" r:id="rId35"/>
    <p:sldId id="296" r:id="rId3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34343C"/>
    <a:srgbClr val="002444"/>
    <a:srgbClr val="D8268C"/>
    <a:srgbClr val="D83124"/>
    <a:srgbClr val="F4F45A"/>
    <a:srgbClr val="7CDD65"/>
    <a:srgbClr val="B7D8F9"/>
    <a:srgbClr val="070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9" autoAdjust="0"/>
    <p:restoredTop sz="87288" autoAdjust="0"/>
  </p:normalViewPr>
  <p:slideViewPr>
    <p:cSldViewPr>
      <p:cViewPr varScale="1">
        <p:scale>
          <a:sx n="96" d="100"/>
          <a:sy n="96"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3274" y="43"/>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81923"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81924"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81925"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952117-1666-4C10-8644-3BA1DD586B14}" type="slidenum">
              <a:rPr lang="en-GB"/>
              <a:pPr>
                <a:defRPr/>
              </a:pPr>
              <a:t>‹#›</a:t>
            </a:fld>
            <a:endParaRPr lang="en-GB" dirty="0"/>
          </a:p>
        </p:txBody>
      </p:sp>
    </p:spTree>
    <p:extLst>
      <p:ext uri="{BB962C8B-B14F-4D97-AF65-F5344CB8AC3E}">
        <p14:creationId xmlns:p14="http://schemas.microsoft.com/office/powerpoint/2010/main" val="359159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1379"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79450" y="4715629"/>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1383"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06DD26-F4B8-4EB5-9AEC-D766D93C15FB}" type="slidenum">
              <a:rPr lang="en-US"/>
              <a:pPr>
                <a:defRPr/>
              </a:pPr>
              <a:t>‹#›</a:t>
            </a:fld>
            <a:endParaRPr lang="en-US" dirty="0"/>
          </a:p>
        </p:txBody>
      </p:sp>
    </p:spTree>
    <p:extLst>
      <p:ext uri="{BB962C8B-B14F-4D97-AF65-F5344CB8AC3E}">
        <p14:creationId xmlns:p14="http://schemas.microsoft.com/office/powerpoint/2010/main" val="244513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2</a:t>
            </a:fld>
            <a:endParaRPr lang="en-US" dirty="0"/>
          </a:p>
        </p:txBody>
      </p:sp>
    </p:spTree>
    <p:extLst>
      <p:ext uri="{BB962C8B-B14F-4D97-AF65-F5344CB8AC3E}">
        <p14:creationId xmlns:p14="http://schemas.microsoft.com/office/powerpoint/2010/main" val="138121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Very quick overview about what I will be covering.</a:t>
            </a:r>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3</a:t>
            </a:fld>
            <a:endParaRPr lang="en-US" dirty="0"/>
          </a:p>
        </p:txBody>
      </p:sp>
    </p:spTree>
    <p:extLst>
      <p:ext uri="{BB962C8B-B14F-4D97-AF65-F5344CB8AC3E}">
        <p14:creationId xmlns:p14="http://schemas.microsoft.com/office/powerpoint/2010/main" val="96536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32</a:t>
            </a:fld>
            <a:endParaRPr lang="en-US" dirty="0"/>
          </a:p>
        </p:txBody>
      </p:sp>
    </p:spTree>
    <p:extLst>
      <p:ext uri="{BB962C8B-B14F-4D97-AF65-F5344CB8AC3E}">
        <p14:creationId xmlns:p14="http://schemas.microsoft.com/office/powerpoint/2010/main" val="255634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C006DD26-F4B8-4EB5-9AEC-D766D93C15FB}" type="slidenum">
              <a:rPr lang="en-US" smtClean="0"/>
              <a:pPr>
                <a:defRPr/>
              </a:pPr>
              <a:t>33</a:t>
            </a:fld>
            <a:endParaRPr lang="en-US" dirty="0"/>
          </a:p>
        </p:txBody>
      </p:sp>
    </p:spTree>
    <p:extLst>
      <p:ext uri="{BB962C8B-B14F-4D97-AF65-F5344CB8AC3E}">
        <p14:creationId xmlns:p14="http://schemas.microsoft.com/office/powerpoint/2010/main" val="209931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F04AAF3-2B5E-4AD9-A6D9-99BA3F56460D}" type="slidenum">
              <a:rPr lang="en-US" smtClean="0"/>
              <a:pPr/>
              <a:t>34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622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5062139-837E-309E-7741-C833F71004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58" y="-107297"/>
            <a:ext cx="9432715" cy="6708755"/>
          </a:xfrm>
          <a:prstGeom prst="rect">
            <a:avLst/>
          </a:prstGeom>
        </p:spPr>
      </p:pic>
      <p:sp>
        <p:nvSpPr>
          <p:cNvPr id="5122" name="Rectangle 2"/>
          <p:cNvSpPr>
            <a:spLocks noGrp="1" noChangeArrowheads="1"/>
          </p:cNvSpPr>
          <p:nvPr>
            <p:ph type="ctrTitle" hasCustomPrompt="1"/>
          </p:nvPr>
        </p:nvSpPr>
        <p:spPr>
          <a:xfrm>
            <a:off x="395536" y="4221088"/>
            <a:ext cx="8353176" cy="1224136"/>
          </a:xfrm>
        </p:spPr>
        <p:txBody>
          <a:bodyPr/>
          <a:lstStyle>
            <a:lvl1pPr algn="l">
              <a:defRPr sz="2800" b="1" baseline="0">
                <a:solidFill>
                  <a:schemeClr val="bg1"/>
                </a:solidFill>
                <a:effectLst/>
                <a:latin typeface="Arial" panose="020B0604020202020204" pitchFamily="34" charset="0"/>
                <a:cs typeface="Arial" panose="020B0604020202020204" pitchFamily="34" charset="0"/>
              </a:defRPr>
            </a:lvl1pPr>
          </a:lstStyle>
          <a:p>
            <a:r>
              <a:rPr lang="en-GB" dirty="0"/>
              <a:t>Title</a:t>
            </a:r>
            <a:br>
              <a:rPr lang="en-GB" dirty="0"/>
            </a:br>
            <a:r>
              <a:rPr lang="en-GB" dirty="0"/>
              <a:t>Subtitle</a:t>
            </a:r>
          </a:p>
        </p:txBody>
      </p:sp>
      <p:sp>
        <p:nvSpPr>
          <p:cNvPr id="5123" name="Rectangle 3"/>
          <p:cNvSpPr>
            <a:spLocks noGrp="1" noChangeArrowheads="1"/>
          </p:cNvSpPr>
          <p:nvPr>
            <p:ph type="subTitle" idx="1" hasCustomPrompt="1"/>
          </p:nvPr>
        </p:nvSpPr>
        <p:spPr>
          <a:xfrm>
            <a:off x="380117" y="5502918"/>
            <a:ext cx="8353176" cy="590378"/>
          </a:xfrm>
        </p:spPr>
        <p:txBody>
          <a:bodyPr anchor="ctr"/>
          <a:lstStyle>
            <a:lvl1pPr marL="0" indent="0" algn="l">
              <a:buFont typeface="Wingdings" pitchFamily="2" charset="2"/>
              <a:buNone/>
              <a:defRPr sz="1800" baseline="0">
                <a:solidFill>
                  <a:schemeClr val="bg1"/>
                </a:solidFill>
                <a:effectLst/>
                <a:latin typeface="Arial" panose="020B0604020202020204" pitchFamily="34" charset="0"/>
                <a:cs typeface="Arial" panose="020B0604020202020204" pitchFamily="34" charset="0"/>
              </a:defRPr>
            </a:lvl1pPr>
          </a:lstStyle>
          <a:p>
            <a:r>
              <a:rPr lang="en-GB" dirty="0"/>
              <a:t>Body copy </a:t>
            </a:r>
          </a:p>
        </p:txBody>
      </p:sp>
      <p:pic>
        <p:nvPicPr>
          <p:cNvPr id="3" name="Picture 2">
            <a:extLst>
              <a:ext uri="{FF2B5EF4-FFF2-40B4-BE49-F238E27FC236}">
                <a16:creationId xmlns:a16="http://schemas.microsoft.com/office/drawing/2014/main" id="{82B36ACD-4DB3-4AB9-2608-1F4828DD9963}"/>
              </a:ext>
            </a:extLst>
          </p:cNvPr>
          <p:cNvPicPr>
            <a:picLocks noChangeAspect="1"/>
          </p:cNvPicPr>
          <p:nvPr userDrawn="1"/>
        </p:nvPicPr>
        <p:blipFill rotWithShape="1">
          <a:blip r:embed="rId3"/>
          <a:srcRect t="94356"/>
          <a:stretch/>
        </p:blipFill>
        <p:spPr>
          <a:xfrm>
            <a:off x="-30590" y="6572745"/>
            <a:ext cx="9174590" cy="288685"/>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01B39252-63E7-DC52-8893-E2C3A2E169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6557" y="980728"/>
            <a:ext cx="2627784" cy="816282"/>
          </a:xfrm>
          <a:prstGeom prst="rect">
            <a:avLst/>
          </a:prstGeom>
        </p:spPr>
      </p:pic>
    </p:spTree>
    <p:extLst>
      <p:ext uri="{BB962C8B-B14F-4D97-AF65-F5344CB8AC3E}">
        <p14:creationId xmlns:p14="http://schemas.microsoft.com/office/powerpoint/2010/main" val="276562385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00808"/>
            <a:ext cx="8229600" cy="4425355"/>
          </a:xfrm>
        </p:spPr>
        <p:txBody>
          <a:bodyPr vert="eaVert"/>
          <a:lstStyle>
            <a:lvl1pPr>
              <a:defRPr>
                <a:solidFill>
                  <a:schemeClr val="tx2">
                    <a:lumMod val="75000"/>
                    <a:lumOff val="25000"/>
                  </a:schemeClr>
                </a:solidFill>
              </a:defRPr>
            </a:lvl1pPr>
            <a:lvl2pPr>
              <a:defRPr>
                <a:solidFill>
                  <a:schemeClr val="tx2">
                    <a:lumMod val="75000"/>
                    <a:lumOff val="25000"/>
                  </a:schemeClr>
                </a:solidFill>
              </a:defRPr>
            </a:lvl2pPr>
            <a:lvl3pPr>
              <a:defRPr>
                <a:solidFill>
                  <a:schemeClr val="tx2">
                    <a:lumMod val="75000"/>
                    <a:lumOff val="25000"/>
                  </a:schemeClr>
                </a:solidFill>
              </a:defRPr>
            </a:lvl3pPr>
            <a:lvl4pPr>
              <a:defRPr>
                <a:solidFill>
                  <a:schemeClr val="tx2">
                    <a:lumMod val="75000"/>
                    <a:lumOff val="25000"/>
                  </a:schemeClr>
                </a:solidFill>
              </a:defRPr>
            </a:lvl4pPr>
            <a:lvl5pPr>
              <a:defRPr>
                <a:solidFill>
                  <a:schemeClr val="tx2">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chemeClr val="tx2">
                    <a:lumMod val="75000"/>
                    <a:lumOff val="25000"/>
                  </a:schemeClr>
                </a:solidFill>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chemeClr val="tx2">
                    <a:lumMod val="75000"/>
                    <a:lumOff val="25000"/>
                  </a:schemeClr>
                </a:solidFill>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chemeClr val="tx2">
                    <a:lumMod val="75000"/>
                    <a:lumOff val="25000"/>
                  </a:schemeClr>
                </a:solidFill>
              </a:defRPr>
            </a:lvl1pPr>
          </a:lstStyle>
          <a:p>
            <a:pPr>
              <a:defRPr/>
            </a:pPr>
            <a:fld id="{EE87DCD0-E375-4A79-8127-41DE3A378A99}" type="slidenum">
              <a:rPr lang="en-GB" smtClean="0"/>
              <a:pPr>
                <a:defRPr/>
              </a:pPr>
              <a:t>‹#›</a:t>
            </a:fld>
            <a:endParaRPr lang="en-GB" dirty="0"/>
          </a:p>
        </p:txBody>
      </p:sp>
    </p:spTree>
    <p:extLst>
      <p:ext uri="{BB962C8B-B14F-4D97-AF65-F5344CB8AC3E}">
        <p14:creationId xmlns:p14="http://schemas.microsoft.com/office/powerpoint/2010/main" val="2911851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U:\Backgrounds\background1024x768.jpg"/>
          <p:cNvPicPr>
            <a:picLocks noChangeArrowheads="1"/>
          </p:cNvPicPr>
          <p:nvPr/>
        </p:nvPicPr>
        <p:blipFill>
          <a:blip r:embed="rId2" cstate="print"/>
          <a:srcRect r="97810"/>
          <a:stretch>
            <a:fillRect/>
          </a:stretch>
        </p:blipFill>
        <p:spPr bwMode="auto">
          <a:xfrm>
            <a:off x="6481763" y="0"/>
            <a:ext cx="150800" cy="6875463"/>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75000"/>
                    <a:lumOff val="25000"/>
                  </a:schemeClr>
                </a:solidFill>
                <a:effectLst/>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915000" cy="5851525"/>
          </a:xfrm>
        </p:spPr>
        <p:txBody>
          <a:bodyPr vert="eaVert"/>
          <a:lstStyle>
            <a:lvl1pPr>
              <a:defRPr>
                <a:solidFill>
                  <a:schemeClr val="tx2">
                    <a:lumMod val="75000"/>
                    <a:lumOff val="25000"/>
                  </a:schemeClr>
                </a:solidFill>
                <a:effectLst/>
              </a:defRPr>
            </a:lvl1pPr>
            <a:lvl2pPr>
              <a:defRPr>
                <a:solidFill>
                  <a:schemeClr val="tx2">
                    <a:lumMod val="75000"/>
                    <a:lumOff val="25000"/>
                  </a:schemeClr>
                </a:solidFill>
                <a:effectLst/>
              </a:defRPr>
            </a:lvl2pPr>
            <a:lvl3pPr>
              <a:defRPr>
                <a:solidFill>
                  <a:schemeClr val="tx2">
                    <a:lumMod val="75000"/>
                    <a:lumOff val="25000"/>
                  </a:schemeClr>
                </a:solidFill>
                <a:effectLst/>
              </a:defRPr>
            </a:lvl3pPr>
            <a:lvl4pPr>
              <a:defRPr>
                <a:solidFill>
                  <a:schemeClr val="tx2">
                    <a:lumMod val="75000"/>
                    <a:lumOff val="25000"/>
                  </a:schemeClr>
                </a:solidFill>
                <a:effectLst/>
              </a:defRPr>
            </a:lvl4pPr>
            <a:lvl5pPr>
              <a:defRPr>
                <a:solidFill>
                  <a:schemeClr val="tx2">
                    <a:lumMod val="75000"/>
                    <a:lumOff val="25000"/>
                  </a:schemeClr>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solidFill>
                  <a:schemeClr val="tx2">
                    <a:lumMod val="75000"/>
                    <a:lumOff val="25000"/>
                  </a:schemeClr>
                </a:solidFill>
                <a:effectLst/>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chemeClr val="tx2">
                    <a:lumMod val="75000"/>
                    <a:lumOff val="25000"/>
                  </a:schemeClr>
                </a:solidFill>
                <a:effectLst/>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chemeClr val="tx2">
                    <a:lumMod val="75000"/>
                    <a:lumOff val="25000"/>
                  </a:schemeClr>
                </a:solidFill>
                <a:effectLst/>
              </a:defRPr>
            </a:lvl1pPr>
          </a:lstStyle>
          <a:p>
            <a:pPr>
              <a:defRPr/>
            </a:pPr>
            <a:fld id="{19647D95-B599-4EDF-A98C-38A1332AE813}" type="slidenum">
              <a:rPr lang="en-GB" smtClean="0"/>
              <a:pPr>
                <a:defRPr/>
              </a:pPr>
              <a:t>‹#›</a:t>
            </a:fld>
            <a:endParaRPr lang="en-GB" dirty="0"/>
          </a:p>
        </p:txBody>
      </p:sp>
    </p:spTree>
    <p:extLst>
      <p:ext uri="{BB962C8B-B14F-4D97-AF65-F5344CB8AC3E}">
        <p14:creationId xmlns:p14="http://schemas.microsoft.com/office/powerpoint/2010/main" val="128588279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073" name="Picture 1" descr="C:\Users\pramsden\AppData\Local\Microsoft\Windows\Temporary Internet Files\Content.Outlook\JYCIKHVU\Muckle LLP logo.png"/>
          <p:cNvPicPr>
            <a:picLocks noChangeAspect="1" noChangeArrowheads="1"/>
          </p:cNvPicPr>
          <p:nvPr userDrawn="1"/>
        </p:nvPicPr>
        <p:blipFill>
          <a:blip r:embed="rId2" cstate="print"/>
          <a:srcRect b="26057"/>
          <a:stretch>
            <a:fillRect/>
          </a:stretch>
        </p:blipFill>
        <p:spPr bwMode="auto">
          <a:xfrm>
            <a:off x="1583668" y="2276872"/>
            <a:ext cx="5976664" cy="1736239"/>
          </a:xfrm>
          <a:prstGeom prst="rect">
            <a:avLst/>
          </a:prstGeom>
          <a:noFill/>
        </p:spPr>
      </p:pic>
      <p:pic>
        <p:nvPicPr>
          <p:cNvPr id="3" name="Picture 4" descr="C:\Users\sbean\Desktop\test.gif"/>
          <p:cNvPicPr>
            <a:picLocks noChangeAspect="1" noChangeArrowheads="1" noCrop="1"/>
          </p:cNvPicPr>
          <p:nvPr userDrawn="1"/>
        </p:nvPicPr>
        <p:blipFill>
          <a:blip r:embed="rId3" cstate="print"/>
          <a:srcRect/>
          <a:stretch>
            <a:fillRect/>
          </a:stretch>
        </p:blipFill>
        <p:spPr bwMode="auto">
          <a:xfrm>
            <a:off x="2195736" y="3933056"/>
            <a:ext cx="4752528" cy="72008"/>
          </a:xfrm>
          <a:prstGeom prst="rect">
            <a:avLst/>
          </a:prstGeom>
          <a:noFill/>
        </p:spPr>
      </p:pic>
    </p:spTree>
    <p:extLst>
      <p:ext uri="{BB962C8B-B14F-4D97-AF65-F5344CB8AC3E}">
        <p14:creationId xmlns:p14="http://schemas.microsoft.com/office/powerpoint/2010/main" val="281223673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U:\Backgrounds\background1024x768.jpg"/>
          <p:cNvPicPr>
            <a:picLocks noChangeAspect="1" noChangeArrowheads="1"/>
          </p:cNvPicPr>
          <p:nvPr/>
        </p:nvPicPr>
        <p:blipFill>
          <a:blip r:embed="rId2" cstate="print"/>
          <a:srcRect t="98485"/>
          <a:stretch>
            <a:fillRect/>
          </a:stretch>
        </p:blipFill>
        <p:spPr bwMode="auto">
          <a:xfrm>
            <a:off x="0" y="1484784"/>
            <a:ext cx="9144000" cy="104304"/>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414042"/>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700808"/>
            <a:ext cx="8229600" cy="4425355"/>
          </a:xfrm>
        </p:spPr>
        <p:txBody>
          <a:bodyPr/>
          <a:lstStyle>
            <a:lvl1pPr>
              <a:defRPr>
                <a:solidFill>
                  <a:schemeClr val="tx2">
                    <a:lumMod val="75000"/>
                    <a:lumOff val="25000"/>
                  </a:schemeClr>
                </a:solidFill>
              </a:defRPr>
            </a:lvl1pPr>
            <a:lvl2pPr>
              <a:defRPr>
                <a:solidFill>
                  <a:schemeClr val="tx2">
                    <a:lumMod val="75000"/>
                    <a:lumOff val="25000"/>
                  </a:schemeClr>
                </a:solidFill>
              </a:defRPr>
            </a:lvl2pPr>
            <a:lvl3pPr>
              <a:defRPr>
                <a:solidFill>
                  <a:schemeClr val="tx2">
                    <a:lumMod val="75000"/>
                    <a:lumOff val="25000"/>
                  </a:schemeClr>
                </a:solidFill>
              </a:defRPr>
            </a:lvl3pPr>
            <a:lvl4pPr>
              <a:defRPr>
                <a:solidFill>
                  <a:schemeClr val="tx2">
                    <a:lumMod val="75000"/>
                    <a:lumOff val="25000"/>
                  </a:schemeClr>
                </a:solidFill>
              </a:defRPr>
            </a:lvl4pPr>
            <a:lvl5pPr>
              <a:defRPr>
                <a:solidFill>
                  <a:schemeClr val="tx2">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solidFill>
                  <a:srgbClr val="414042"/>
                </a:solidFill>
              </a:defRPr>
            </a:lvl1pPr>
          </a:lstStyle>
          <a:p>
            <a:pPr>
              <a:defRPr/>
            </a:pPr>
            <a:fld id="{12E59DE7-9A79-40D4-94AD-E32EB3B6B75B}" type="slidenum">
              <a:rPr lang="en-GB" smtClean="0"/>
              <a:pPr>
                <a:defRPr/>
              </a:pPr>
              <a:t>‹#›</a:t>
            </a:fld>
            <a:endParaRPr lang="en-GB" dirty="0"/>
          </a:p>
        </p:txBody>
      </p:sp>
      <p:pic>
        <p:nvPicPr>
          <p:cNvPr id="8" name="Picture 7" descr="A purple and black rectangle">
            <a:extLst>
              <a:ext uri="{FF2B5EF4-FFF2-40B4-BE49-F238E27FC236}">
                <a16:creationId xmlns:a16="http://schemas.microsoft.com/office/drawing/2014/main" id="{986D1E2C-3D92-D450-9524-2B1228A86A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spTree>
    <p:extLst>
      <p:ext uri="{BB962C8B-B14F-4D97-AF65-F5344CB8AC3E}">
        <p14:creationId xmlns:p14="http://schemas.microsoft.com/office/powerpoint/2010/main" val="72863273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lumOff val="25000"/>
                  </a:schemeClr>
                </a:solidFill>
                <a:effectLst/>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75000"/>
                    <a:lumOff val="25000"/>
                  </a:schemeClr>
                </a:solidFill>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solidFill>
                  <a:srgbClr val="414042"/>
                </a:solidFill>
                <a:effectLst/>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solidFill>
                  <a:srgbClr val="414042"/>
                </a:solidFill>
                <a:effectLst/>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solidFill>
                  <a:srgbClr val="414042"/>
                </a:solidFill>
                <a:effectLst/>
              </a:defRPr>
            </a:lvl1pPr>
          </a:lstStyle>
          <a:p>
            <a:pPr>
              <a:defRPr/>
            </a:pPr>
            <a:fld id="{4F58848B-CB45-47A4-9FC3-255647AE72FC}" type="slidenum">
              <a:rPr lang="en-GB" smtClean="0"/>
              <a:pPr>
                <a:defRPr/>
              </a:pPr>
              <a:t>‹#›</a:t>
            </a:fld>
            <a:endParaRPr lang="en-GB" dirty="0"/>
          </a:p>
        </p:txBody>
      </p:sp>
      <p:pic>
        <p:nvPicPr>
          <p:cNvPr id="7" name="Picture 6">
            <a:extLst>
              <a:ext uri="{FF2B5EF4-FFF2-40B4-BE49-F238E27FC236}">
                <a16:creationId xmlns:a16="http://schemas.microsoft.com/office/drawing/2014/main" id="{1FA33844-7491-B915-AE23-B494BB4470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90" t="16036" r="18266"/>
          <a:stretch/>
        </p:blipFill>
        <p:spPr>
          <a:xfrm>
            <a:off x="-19231" y="-27384"/>
            <a:ext cx="9182461" cy="6885384"/>
          </a:xfrm>
          <a:prstGeom prst="rect">
            <a:avLst/>
          </a:prstGeom>
        </p:spPr>
      </p:pic>
      <p:sp>
        <p:nvSpPr>
          <p:cNvPr id="8" name="Rectangle 7">
            <a:extLst>
              <a:ext uri="{FF2B5EF4-FFF2-40B4-BE49-F238E27FC236}">
                <a16:creationId xmlns:a16="http://schemas.microsoft.com/office/drawing/2014/main" id="{402A8065-CD0E-8825-86A7-D3E6FD88FD76}"/>
              </a:ext>
            </a:extLst>
          </p:cNvPr>
          <p:cNvSpPr/>
          <p:nvPr userDrawn="1"/>
        </p:nvSpPr>
        <p:spPr>
          <a:xfrm>
            <a:off x="2336487" y="2915573"/>
            <a:ext cx="4978896" cy="665827"/>
          </a:xfrm>
          <a:prstGeom prst="rect">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E90FC77-1BC6-7698-2241-B19423C2549E}"/>
              </a:ext>
            </a:extLst>
          </p:cNvPr>
          <p:cNvSpPr txBox="1">
            <a:spLocks/>
          </p:cNvSpPr>
          <p:nvPr userDrawn="1"/>
        </p:nvSpPr>
        <p:spPr>
          <a:xfrm>
            <a:off x="2392677" y="2941467"/>
            <a:ext cx="4922706" cy="720080"/>
          </a:xfrm>
          <a:prstGeom prst="rect">
            <a:avLst/>
          </a:prstGeom>
        </p:spPr>
        <p:txBody>
          <a:bodyPr/>
          <a:lstStyle>
            <a:lvl1pPr marL="342900" indent="-342900" algn="l" rtl="0" eaLnBrk="1" fontAlgn="base" hangingPunct="1">
              <a:spcBef>
                <a:spcPct val="20000"/>
              </a:spcBef>
              <a:spcAft>
                <a:spcPct val="0"/>
              </a:spcAft>
              <a:buClr>
                <a:srgbClr val="D83124"/>
              </a:buClr>
              <a:buFont typeface="Arial" charset="0"/>
              <a:buChar char="•"/>
              <a:defRPr sz="3200" baseline="0">
                <a:solidFill>
                  <a:srgbClr val="414042"/>
                </a:solidFill>
                <a:effectLst/>
                <a:latin typeface="+mn-lt"/>
                <a:ea typeface="+mn-ea"/>
                <a:cs typeface="+mn-cs"/>
              </a:defRPr>
            </a:lvl1pPr>
            <a:lvl2pPr marL="742950" indent="-285750" algn="l" rtl="0" eaLnBrk="1" fontAlgn="base" hangingPunct="1">
              <a:spcBef>
                <a:spcPct val="20000"/>
              </a:spcBef>
              <a:spcAft>
                <a:spcPct val="0"/>
              </a:spcAft>
              <a:buClr>
                <a:srgbClr val="B7D8F9"/>
              </a:buClr>
              <a:buFont typeface="Arial" charset="0"/>
              <a:buChar char="•"/>
              <a:defRPr sz="2800" baseline="0">
                <a:solidFill>
                  <a:srgbClr val="414042"/>
                </a:solidFill>
                <a:effectLst/>
                <a:latin typeface="+mn-lt"/>
              </a:defRPr>
            </a:lvl2pPr>
            <a:lvl3pPr marL="1143000" indent="-228600" algn="l" rtl="0" eaLnBrk="1" fontAlgn="base" hangingPunct="1">
              <a:spcBef>
                <a:spcPct val="20000"/>
              </a:spcBef>
              <a:spcAft>
                <a:spcPct val="0"/>
              </a:spcAft>
              <a:buClr>
                <a:srgbClr val="7CDD65"/>
              </a:buClr>
              <a:buFont typeface="Arial" charset="0"/>
              <a:buChar char="•"/>
              <a:defRPr sz="2400" baseline="0">
                <a:solidFill>
                  <a:srgbClr val="414042"/>
                </a:solidFill>
                <a:effectLst/>
                <a:latin typeface="+mn-lt"/>
              </a:defRPr>
            </a:lvl3pPr>
            <a:lvl4pPr marL="1600200" indent="-228600" algn="l" rtl="0" eaLnBrk="1" fontAlgn="base" hangingPunct="1">
              <a:spcBef>
                <a:spcPct val="20000"/>
              </a:spcBef>
              <a:spcAft>
                <a:spcPct val="0"/>
              </a:spcAft>
              <a:buClr>
                <a:srgbClr val="F4F45A"/>
              </a:buClr>
              <a:buFont typeface="Arial" charset="0"/>
              <a:buChar char="•"/>
              <a:defRPr sz="2000" baseline="0">
                <a:solidFill>
                  <a:srgbClr val="414042"/>
                </a:solidFill>
                <a:effectLst/>
                <a:latin typeface="+mn-lt"/>
              </a:defRPr>
            </a:lvl4pPr>
            <a:lvl5pPr marL="2057400" indent="-228600" algn="l" rtl="0" eaLnBrk="1" fontAlgn="base" hangingPunct="1">
              <a:spcBef>
                <a:spcPct val="20000"/>
              </a:spcBef>
              <a:spcAft>
                <a:spcPct val="0"/>
              </a:spcAft>
              <a:buClr>
                <a:srgbClr val="D8268C"/>
              </a:buClr>
              <a:buFont typeface="Arial" charset="0"/>
              <a:buChar char="•"/>
              <a:defRPr sz="2000" baseline="0">
                <a:solidFill>
                  <a:srgbClr val="414042"/>
                </a:solidFill>
                <a:effectLst/>
                <a:latin typeface="+mn-lt"/>
              </a:defRPr>
            </a:lvl5pPr>
            <a:lvl6pPr marL="25146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9pPr>
          </a:lstStyle>
          <a:p>
            <a:pPr marL="0" indent="0" algn="ctr">
              <a:buFont typeface="Arial" charset="0"/>
              <a:buNone/>
            </a:pPr>
            <a:r>
              <a:rPr lang="en-GB" b="1" kern="0" dirty="0">
                <a:solidFill>
                  <a:srgbClr val="000000"/>
                </a:solidFill>
                <a:ea typeface="Calibri" panose="020F0502020204030204" pitchFamily="34" charset="0"/>
              </a:rPr>
              <a:t>Any questions?</a:t>
            </a:r>
            <a:endParaRPr lang="en-GB" b="1" kern="0" dirty="0"/>
          </a:p>
        </p:txBody>
      </p:sp>
      <p:pic>
        <p:nvPicPr>
          <p:cNvPr id="10" name="Picture 9" descr="A purple and black rectangle">
            <a:extLst>
              <a:ext uri="{FF2B5EF4-FFF2-40B4-BE49-F238E27FC236}">
                <a16:creationId xmlns:a16="http://schemas.microsoft.com/office/drawing/2014/main" id="{5A781B2C-8DB2-1638-AA5D-EFE602EB0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31" y="5553308"/>
            <a:ext cx="9182461" cy="1304692"/>
          </a:xfrm>
          <a:prstGeom prst="rect">
            <a:avLst/>
          </a:prstGeom>
        </p:spPr>
      </p:pic>
    </p:spTree>
    <p:extLst>
      <p:ext uri="{BB962C8B-B14F-4D97-AF65-F5344CB8AC3E}">
        <p14:creationId xmlns:p14="http://schemas.microsoft.com/office/powerpoint/2010/main" val="187472138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U:\Backgrounds\background1024x768.jpg"/>
          <p:cNvPicPr>
            <a:picLocks noChangeArrowheads="1"/>
          </p:cNvPicPr>
          <p:nvPr/>
        </p:nvPicPr>
        <p:blipFill>
          <a:blip r:embed="rId2" cstate="print"/>
          <a:srcRect t="97810"/>
          <a:stretch>
            <a:fillRect/>
          </a:stretch>
        </p:blipFill>
        <p:spPr bwMode="auto">
          <a:xfrm>
            <a:off x="0" y="1438167"/>
            <a:ext cx="9144000" cy="15092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700808"/>
            <a:ext cx="4038600" cy="4425355"/>
          </a:xfrm>
        </p:spPr>
        <p:txBody>
          <a:bodyPr/>
          <a:lstStyle>
            <a:lvl1pPr>
              <a:defRPr sz="2800">
                <a:solidFill>
                  <a:schemeClr val="tx2">
                    <a:lumMod val="75000"/>
                    <a:lumOff val="25000"/>
                  </a:schemeClr>
                </a:solidFill>
              </a:defRPr>
            </a:lvl1pPr>
            <a:lvl2pPr>
              <a:defRPr sz="2400">
                <a:solidFill>
                  <a:schemeClr val="tx2">
                    <a:lumMod val="75000"/>
                    <a:lumOff val="25000"/>
                  </a:schemeClr>
                </a:solidFill>
              </a:defRPr>
            </a:lvl2pPr>
            <a:lvl3pPr>
              <a:defRPr sz="2000">
                <a:solidFill>
                  <a:schemeClr val="tx2">
                    <a:lumMod val="75000"/>
                    <a:lumOff val="25000"/>
                  </a:schemeClr>
                </a:solidFill>
              </a:defRPr>
            </a:lvl3pPr>
            <a:lvl4pPr>
              <a:defRPr sz="1800">
                <a:solidFill>
                  <a:schemeClr val="tx2">
                    <a:lumMod val="75000"/>
                    <a:lumOff val="25000"/>
                  </a:schemeClr>
                </a:solidFill>
              </a:defRPr>
            </a:lvl4pPr>
            <a:lvl5pPr>
              <a:defRPr sz="1800">
                <a:solidFill>
                  <a:schemeClr val="tx2">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00808"/>
            <a:ext cx="4038600" cy="4425355"/>
          </a:xfrm>
        </p:spPr>
        <p:txBody>
          <a:bodyPr/>
          <a:lstStyle>
            <a:lvl1pPr>
              <a:defRPr sz="2800">
                <a:solidFill>
                  <a:schemeClr val="tx2">
                    <a:lumMod val="75000"/>
                    <a:lumOff val="25000"/>
                  </a:schemeClr>
                </a:solidFill>
              </a:defRPr>
            </a:lvl1pPr>
            <a:lvl2pPr>
              <a:defRPr sz="2400">
                <a:solidFill>
                  <a:schemeClr val="tx2">
                    <a:lumMod val="75000"/>
                    <a:lumOff val="25000"/>
                  </a:schemeClr>
                </a:solidFill>
              </a:defRPr>
            </a:lvl2pPr>
            <a:lvl3pPr>
              <a:defRPr sz="2000">
                <a:solidFill>
                  <a:schemeClr val="tx2">
                    <a:lumMod val="75000"/>
                    <a:lumOff val="25000"/>
                  </a:schemeClr>
                </a:solidFill>
              </a:defRPr>
            </a:lvl3pPr>
            <a:lvl4pPr>
              <a:defRPr sz="1800">
                <a:solidFill>
                  <a:schemeClr val="tx2">
                    <a:lumMod val="75000"/>
                    <a:lumOff val="25000"/>
                  </a:schemeClr>
                </a:solidFill>
              </a:defRPr>
            </a:lvl4pPr>
            <a:lvl5pPr>
              <a:defRPr sz="1800">
                <a:solidFill>
                  <a:schemeClr val="tx2">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8" name="Rectangle 7"/>
          <p:cNvSpPr>
            <a:spLocks noGrp="1" noChangeArrowheads="1"/>
          </p:cNvSpPr>
          <p:nvPr>
            <p:ph type="sldNum" sz="quarter" idx="12"/>
          </p:nvPr>
        </p:nvSpPr>
        <p:spPr/>
        <p:txBody>
          <a:bodyPr/>
          <a:lstStyle>
            <a:lvl1pPr>
              <a:defRPr>
                <a:solidFill>
                  <a:srgbClr val="414042"/>
                </a:solidFill>
              </a:defRPr>
            </a:lvl1pPr>
          </a:lstStyle>
          <a:p>
            <a:pPr>
              <a:defRPr/>
            </a:pPr>
            <a:fld id="{B0C5AD9B-3DDB-4E79-BDD8-3A5D25B22BAC}" type="slidenum">
              <a:rPr lang="en-GB" smtClean="0"/>
              <a:pPr>
                <a:defRPr/>
              </a:pPr>
              <a:t>‹#›</a:t>
            </a:fld>
            <a:endParaRPr lang="en-GB" dirty="0"/>
          </a:p>
        </p:txBody>
      </p:sp>
    </p:spTree>
    <p:extLst>
      <p:ext uri="{BB962C8B-B14F-4D97-AF65-F5344CB8AC3E}">
        <p14:creationId xmlns:p14="http://schemas.microsoft.com/office/powerpoint/2010/main" val="240842140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9"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10" name="Rectangle 6"/>
          <p:cNvSpPr>
            <a:spLocks noGrp="1" noChangeArrowheads="1"/>
          </p:cNvSpPr>
          <p:nvPr>
            <p:ph type="sldNum" sz="quarter" idx="12"/>
          </p:nvPr>
        </p:nvSpPr>
        <p:spPr/>
        <p:txBody>
          <a:bodyPr/>
          <a:lstStyle>
            <a:lvl1pPr>
              <a:defRPr>
                <a:solidFill>
                  <a:srgbClr val="414042"/>
                </a:solidFill>
              </a:defRPr>
            </a:lvl1pPr>
          </a:lstStyle>
          <a:p>
            <a:pPr>
              <a:defRPr/>
            </a:pPr>
            <a:fld id="{C1A8E2FE-A72D-4E23-B6B2-2955C67DE070}" type="slidenum">
              <a:rPr lang="en-GB" smtClean="0"/>
              <a:pPr>
                <a:defRPr/>
              </a:pPr>
              <a:t>‹#›</a:t>
            </a:fld>
            <a:endParaRPr lang="en-GB" dirty="0"/>
          </a:p>
        </p:txBody>
      </p:sp>
    </p:spTree>
    <p:extLst>
      <p:ext uri="{BB962C8B-B14F-4D97-AF65-F5344CB8AC3E}">
        <p14:creationId xmlns:p14="http://schemas.microsoft.com/office/powerpoint/2010/main" val="113414402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Backgrounds\background1024x768.jpg"/>
          <p:cNvPicPr>
            <a:picLocks noChangeAspect="1" noChangeArrowheads="1"/>
          </p:cNvPicPr>
          <p:nvPr/>
        </p:nvPicPr>
        <p:blipFill>
          <a:blip r:embed="rId2" cstate="print"/>
          <a:srcRect t="97810"/>
          <a:stretch>
            <a:fillRect/>
          </a:stretch>
        </p:blipFill>
        <p:spPr bwMode="auto">
          <a:xfrm>
            <a:off x="0" y="1438287"/>
            <a:ext cx="9144000" cy="150801"/>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2">
                    <a:lumMod val="75000"/>
                    <a:lumOff val="25000"/>
                  </a:schemeClr>
                </a:solidFill>
              </a:defRPr>
            </a:lvl1pPr>
          </a:lstStyle>
          <a:p>
            <a:r>
              <a:rPr lang="en-US"/>
              <a:t>Click to edit Master title style</a:t>
            </a:r>
            <a:endParaRPr lang="en-GB" dirty="0"/>
          </a:p>
        </p:txBody>
      </p:sp>
      <p:sp>
        <p:nvSpPr>
          <p:cNvPr id="4" name="Rectangle 4"/>
          <p:cNvSpPr>
            <a:spLocks noGrp="1" noChangeArrowheads="1"/>
          </p:cNvSpPr>
          <p:nvPr>
            <p:ph type="dt" sz="half" idx="10"/>
          </p:nvPr>
        </p:nvSpPr>
        <p:spPr/>
        <p:txBody>
          <a:bodyPr/>
          <a:lstStyle>
            <a:lvl1pPr>
              <a:defRPr>
                <a:solidFill>
                  <a:srgbClr val="414042"/>
                </a:solidFill>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solidFill>
                  <a:srgbClr val="414042"/>
                </a:solidFill>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solidFill>
                  <a:srgbClr val="414042"/>
                </a:solidFill>
              </a:defRPr>
            </a:lvl1pPr>
          </a:lstStyle>
          <a:p>
            <a:pPr>
              <a:defRPr/>
            </a:pPr>
            <a:fld id="{2DCE0D93-624A-4FB3-905F-19BA5EE869ED}" type="slidenum">
              <a:rPr lang="en-GB" smtClean="0"/>
              <a:pPr>
                <a:defRPr/>
              </a:pPr>
              <a:t>‹#›</a:t>
            </a:fld>
            <a:endParaRPr lang="en-GB" dirty="0"/>
          </a:p>
        </p:txBody>
      </p:sp>
    </p:spTree>
    <p:extLst>
      <p:ext uri="{BB962C8B-B14F-4D97-AF65-F5344CB8AC3E}">
        <p14:creationId xmlns:p14="http://schemas.microsoft.com/office/powerpoint/2010/main" val="31869063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solidFill>
                  <a:srgbClr val="414042"/>
                </a:solidFill>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solidFill>
                  <a:srgbClr val="414042"/>
                </a:solidFill>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solidFill>
                  <a:srgbClr val="414042"/>
                </a:solidFill>
              </a:defRPr>
            </a:lvl1pPr>
          </a:lstStyle>
          <a:p>
            <a:pPr>
              <a:defRPr/>
            </a:pPr>
            <a:fld id="{D429084E-92D3-4198-B4E4-ED81DD9CE3EE}" type="slidenum">
              <a:rPr lang="en-GB" smtClean="0"/>
              <a:pPr>
                <a:defRPr/>
              </a:pPr>
              <a:t>‹#›</a:t>
            </a:fld>
            <a:endParaRPr lang="en-GB" dirty="0"/>
          </a:p>
        </p:txBody>
      </p:sp>
    </p:spTree>
    <p:extLst>
      <p:ext uri="{BB962C8B-B14F-4D97-AF65-F5344CB8AC3E}">
        <p14:creationId xmlns:p14="http://schemas.microsoft.com/office/powerpoint/2010/main" val="14965647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414042"/>
                </a:solidFill>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rgbClr val="414042"/>
                </a:solidFill>
              </a:defRPr>
            </a:lvl1pPr>
            <a:lvl2pPr>
              <a:defRPr sz="2800">
                <a:solidFill>
                  <a:srgbClr val="414042"/>
                </a:solidFill>
              </a:defRPr>
            </a:lvl2pPr>
            <a:lvl3pPr>
              <a:defRPr sz="2400">
                <a:solidFill>
                  <a:srgbClr val="414042"/>
                </a:solidFill>
              </a:defRPr>
            </a:lvl3pPr>
            <a:lvl4pPr>
              <a:defRPr sz="2000">
                <a:solidFill>
                  <a:srgbClr val="414042"/>
                </a:solidFill>
              </a:defRPr>
            </a:lvl4pPr>
            <a:lvl5pPr>
              <a:defRPr sz="2000">
                <a:solidFill>
                  <a:srgbClr val="41404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140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rgbClr val="414042"/>
                </a:solidFill>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solidFill>
                  <a:srgbClr val="414042"/>
                </a:solidFill>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solidFill>
                  <a:srgbClr val="414042"/>
                </a:solidFill>
              </a:defRPr>
            </a:lvl1pPr>
          </a:lstStyle>
          <a:p>
            <a:pPr>
              <a:defRPr/>
            </a:pPr>
            <a:fld id="{3496C378-1BD4-4CBD-A781-509E62A290BE}" type="slidenum">
              <a:rPr lang="en-GB" smtClean="0"/>
              <a:pPr>
                <a:defRPr/>
              </a:pPr>
              <a:t>‹#›</a:t>
            </a:fld>
            <a:endParaRPr lang="en-GB" dirty="0"/>
          </a:p>
        </p:txBody>
      </p:sp>
    </p:spTree>
    <p:extLst>
      <p:ext uri="{BB962C8B-B14F-4D97-AF65-F5344CB8AC3E}">
        <p14:creationId xmlns:p14="http://schemas.microsoft.com/office/powerpoint/2010/main" val="178691352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lumOff val="25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chemeClr val="tx2">
                    <a:lumMod val="75000"/>
                    <a:lumOff val="25000"/>
                  </a:schemeClr>
                </a:solidFill>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solidFill>
                  <a:schemeClr val="tx2">
                    <a:lumMod val="75000"/>
                    <a:lumOff val="25000"/>
                  </a:schemeClr>
                </a:solidFill>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solidFill>
                  <a:schemeClr val="tx2">
                    <a:lumMod val="75000"/>
                    <a:lumOff val="25000"/>
                  </a:schemeClr>
                </a:solidFill>
              </a:defRPr>
            </a:lvl1pPr>
          </a:lstStyle>
          <a:p>
            <a:pPr>
              <a:defRPr/>
            </a:pPr>
            <a:fld id="{406B41C6-FAAE-4F92-81C5-01A4E8F0EF9A}" type="slidenum">
              <a:rPr lang="en-GB" smtClean="0"/>
              <a:pPr>
                <a:defRPr/>
              </a:pPr>
              <a:t>‹#›</a:t>
            </a:fld>
            <a:endParaRPr lang="en-GB" dirty="0"/>
          </a:p>
        </p:txBody>
      </p:sp>
    </p:spTree>
    <p:extLst>
      <p:ext uri="{BB962C8B-B14F-4D97-AF65-F5344CB8AC3E}">
        <p14:creationId xmlns:p14="http://schemas.microsoft.com/office/powerpoint/2010/main" val="263382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115888"/>
            <a:ext cx="8229600" cy="122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dirty="0">
                <a:solidFill>
                  <a:srgbClr val="002444"/>
                </a:solidFill>
                <a:effectLst/>
                <a:latin typeface="+mn-lt"/>
              </a:defRPr>
            </a:lvl1pPr>
          </a:lstStyle>
          <a:p>
            <a:pPr>
              <a:defRPr/>
            </a:pPr>
            <a:endParaRPr lang="en-GB"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dirty="0">
                <a:solidFill>
                  <a:srgbClr val="002444"/>
                </a:solidFill>
                <a:effectLst/>
                <a:latin typeface="+mn-lt"/>
              </a:defRPr>
            </a:lvl1pPr>
          </a:lstStyle>
          <a:p>
            <a:pPr>
              <a:defRPr/>
            </a:pPr>
            <a:endParaRPr lang="en-GB"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002444"/>
                </a:solidFill>
                <a:effectLst/>
                <a:latin typeface="+mn-lt"/>
              </a:defRPr>
            </a:lvl1pPr>
          </a:lstStyle>
          <a:p>
            <a:pPr>
              <a:defRPr/>
            </a:pPr>
            <a:fld id="{89D362E6-7AE6-4496-8DE0-6C87AC054C39}" type="slidenum">
              <a:rPr lang="en-GB" smtClean="0"/>
              <a:pPr>
                <a:defRPr/>
              </a:pPr>
              <a:t>‹#›</a:t>
            </a:fld>
            <a:endParaRPr lang="en-GB" dirty="0"/>
          </a:p>
        </p:txBody>
      </p:sp>
    </p:spTree>
    <p:extLst>
      <p:ext uri="{BB962C8B-B14F-4D97-AF65-F5344CB8AC3E}">
        <p14:creationId xmlns:p14="http://schemas.microsoft.com/office/powerpoint/2010/main" val="31795425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500"/>
                                        <p:tgtEl>
                                          <p:spTgt spid="409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dissolve">
                                      <p:cBhvr>
                                        <p:cTn id="15" dur="500"/>
                                        <p:tgtEl>
                                          <p:spTgt spid="4099">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dissolve">
                                      <p:cBhvr>
                                        <p:cTn id="23" dur="500"/>
                                        <p:tgtEl>
                                          <p:spTgt spid="4099">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2">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3">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4">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 lvl="5">
            <p:tnLst>
              <p:par>
                <p:cTn presetID="9"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dissolve">
                      <p:cBhvr>
                        <p:cTn dur="500"/>
                        <p:tgtEl>
                          <p:spTgt spid="4099"/>
                        </p:tgtEl>
                      </p:cBhvr>
                    </p:animEffect>
                  </p:childTnLst>
                </p:cTn>
              </p:par>
            </p:tnLst>
          </p:tmpl>
        </p:tmplLst>
      </p:bldP>
    </p:bldLst>
  </p:timing>
  <p:txStyles>
    <p:titleStyle>
      <a:lvl1pPr algn="ctr" rtl="0" eaLnBrk="1" fontAlgn="base" hangingPunct="1">
        <a:spcBef>
          <a:spcPct val="0"/>
        </a:spcBef>
        <a:spcAft>
          <a:spcPct val="0"/>
        </a:spcAft>
        <a:defRPr sz="4400" baseline="0">
          <a:solidFill>
            <a:srgbClr val="414042"/>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rgbClr val="07075F"/>
          </a:solidFill>
          <a:latin typeface="Myriad Pro" pitchFamily="34" charset="0"/>
        </a:defRPr>
      </a:lvl6pPr>
      <a:lvl7pPr marL="914400" algn="ctr" rtl="0" eaLnBrk="1" fontAlgn="base" hangingPunct="1">
        <a:spcBef>
          <a:spcPct val="0"/>
        </a:spcBef>
        <a:spcAft>
          <a:spcPct val="0"/>
        </a:spcAft>
        <a:defRPr sz="4400">
          <a:solidFill>
            <a:srgbClr val="07075F"/>
          </a:solidFill>
          <a:latin typeface="Myriad Pro" pitchFamily="34" charset="0"/>
        </a:defRPr>
      </a:lvl7pPr>
      <a:lvl8pPr marL="1371600" algn="ctr" rtl="0" eaLnBrk="1" fontAlgn="base" hangingPunct="1">
        <a:spcBef>
          <a:spcPct val="0"/>
        </a:spcBef>
        <a:spcAft>
          <a:spcPct val="0"/>
        </a:spcAft>
        <a:defRPr sz="4400">
          <a:solidFill>
            <a:srgbClr val="07075F"/>
          </a:solidFill>
          <a:latin typeface="Myriad Pro" pitchFamily="34" charset="0"/>
        </a:defRPr>
      </a:lvl8pPr>
      <a:lvl9pPr marL="1828800" algn="ctr" rtl="0" eaLnBrk="1" fontAlgn="base" hangingPunct="1">
        <a:spcBef>
          <a:spcPct val="0"/>
        </a:spcBef>
        <a:spcAft>
          <a:spcPct val="0"/>
        </a:spcAft>
        <a:defRPr sz="4400">
          <a:solidFill>
            <a:srgbClr val="07075F"/>
          </a:solidFill>
          <a:latin typeface="Myriad Pro" pitchFamily="34" charset="0"/>
        </a:defRPr>
      </a:lvl9pPr>
    </p:titleStyle>
    <p:bodyStyle>
      <a:lvl1pPr marL="342900" indent="-342900" algn="l" rtl="0" eaLnBrk="1" fontAlgn="base" hangingPunct="1">
        <a:spcBef>
          <a:spcPct val="20000"/>
        </a:spcBef>
        <a:spcAft>
          <a:spcPct val="0"/>
        </a:spcAft>
        <a:buClr>
          <a:srgbClr val="D83124"/>
        </a:buClr>
        <a:buFont typeface="Arial" charset="0"/>
        <a:buChar char="•"/>
        <a:defRPr sz="3200" baseline="0">
          <a:solidFill>
            <a:srgbClr val="414042"/>
          </a:solidFill>
          <a:effectLst/>
          <a:latin typeface="+mn-lt"/>
          <a:ea typeface="+mn-ea"/>
          <a:cs typeface="+mn-cs"/>
        </a:defRPr>
      </a:lvl1pPr>
      <a:lvl2pPr marL="742950" indent="-285750" algn="l" rtl="0" eaLnBrk="1" fontAlgn="base" hangingPunct="1">
        <a:spcBef>
          <a:spcPct val="20000"/>
        </a:spcBef>
        <a:spcAft>
          <a:spcPct val="0"/>
        </a:spcAft>
        <a:buClr>
          <a:srgbClr val="B7D8F9"/>
        </a:buClr>
        <a:buFont typeface="Arial" charset="0"/>
        <a:buChar char="•"/>
        <a:defRPr sz="2800" baseline="0">
          <a:solidFill>
            <a:srgbClr val="414042"/>
          </a:solidFill>
          <a:effectLst/>
          <a:latin typeface="+mn-lt"/>
        </a:defRPr>
      </a:lvl2pPr>
      <a:lvl3pPr marL="1143000" indent="-228600" algn="l" rtl="0" eaLnBrk="1" fontAlgn="base" hangingPunct="1">
        <a:spcBef>
          <a:spcPct val="20000"/>
        </a:spcBef>
        <a:spcAft>
          <a:spcPct val="0"/>
        </a:spcAft>
        <a:buClr>
          <a:srgbClr val="7CDD65"/>
        </a:buClr>
        <a:buFont typeface="Arial" charset="0"/>
        <a:buChar char="•"/>
        <a:defRPr sz="2400" baseline="0">
          <a:solidFill>
            <a:srgbClr val="414042"/>
          </a:solidFill>
          <a:effectLst/>
          <a:latin typeface="+mn-lt"/>
        </a:defRPr>
      </a:lvl3pPr>
      <a:lvl4pPr marL="1600200" indent="-228600" algn="l" rtl="0" eaLnBrk="1" fontAlgn="base" hangingPunct="1">
        <a:spcBef>
          <a:spcPct val="20000"/>
        </a:spcBef>
        <a:spcAft>
          <a:spcPct val="0"/>
        </a:spcAft>
        <a:buClr>
          <a:srgbClr val="F4F45A"/>
        </a:buClr>
        <a:buFont typeface="Arial" charset="0"/>
        <a:buChar char="•"/>
        <a:defRPr sz="2000" baseline="0">
          <a:solidFill>
            <a:srgbClr val="414042"/>
          </a:solidFill>
          <a:effectLst/>
          <a:latin typeface="+mn-lt"/>
        </a:defRPr>
      </a:lvl4pPr>
      <a:lvl5pPr marL="2057400" indent="-228600" algn="l" rtl="0" eaLnBrk="1" fontAlgn="base" hangingPunct="1">
        <a:spcBef>
          <a:spcPct val="20000"/>
        </a:spcBef>
        <a:spcAft>
          <a:spcPct val="0"/>
        </a:spcAft>
        <a:buClr>
          <a:srgbClr val="D8268C"/>
        </a:buClr>
        <a:buFont typeface="Arial" charset="0"/>
        <a:buChar char="•"/>
        <a:defRPr sz="2000" baseline="0">
          <a:solidFill>
            <a:srgbClr val="414042"/>
          </a:solidFill>
          <a:effectLst/>
          <a:latin typeface="+mn-lt"/>
        </a:defRPr>
      </a:lvl5pPr>
      <a:lvl6pPr marL="25146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6pPr>
      <a:lvl7pPr marL="29718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7pPr>
      <a:lvl8pPr marL="34290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8pPr>
      <a:lvl9pPr marL="3886200" indent="-228600" algn="l" rtl="0" eaLnBrk="1" fontAlgn="base" hangingPunct="1">
        <a:spcBef>
          <a:spcPct val="20000"/>
        </a:spcBef>
        <a:spcAft>
          <a:spcPct val="0"/>
        </a:spcAft>
        <a:buClr>
          <a:srgbClr val="D8268C"/>
        </a:buClr>
        <a:buFont typeface="Wingdings" pitchFamily="2" charset="2"/>
        <a:buChar char="§"/>
        <a:defRPr sz="2000">
          <a:solidFill>
            <a:srgbClr val="0707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564904"/>
            <a:ext cx="7086600" cy="699602"/>
          </a:xfrm>
        </p:spPr>
        <p:txBody>
          <a:bodyPr>
            <a:normAutofit/>
          </a:bodyPr>
          <a:lstStyle/>
          <a:p>
            <a:r>
              <a:rPr lang="en-GB" dirty="0"/>
              <a:t>Welcome  </a:t>
            </a:r>
          </a:p>
        </p:txBody>
      </p:sp>
      <p:sp>
        <p:nvSpPr>
          <p:cNvPr id="3" name="Subtitle 2"/>
          <p:cNvSpPr>
            <a:spLocks noGrp="1"/>
          </p:cNvSpPr>
          <p:nvPr>
            <p:ph type="subTitle" idx="1"/>
          </p:nvPr>
        </p:nvSpPr>
        <p:spPr>
          <a:xfrm>
            <a:off x="899592" y="3429000"/>
            <a:ext cx="7086600" cy="2056757"/>
          </a:xfrm>
        </p:spPr>
        <p:txBody>
          <a:bodyPr>
            <a:normAutofit fontScale="40000" lnSpcReduction="20000"/>
          </a:bodyPr>
          <a:lstStyle/>
          <a:p>
            <a:r>
              <a:rPr lang="en-GB" sz="5500" dirty="0">
                <a:latin typeface="+mn-lt"/>
              </a:rPr>
              <a:t>Thank you for joining. The event will begin shortly</a:t>
            </a:r>
          </a:p>
          <a:p>
            <a:endParaRPr lang="en-GB" sz="5500" b="1" dirty="0">
              <a:latin typeface="+mn-lt"/>
            </a:endParaRPr>
          </a:p>
          <a:p>
            <a:r>
              <a:rPr lang="en-GB" sz="5500" b="1" dirty="0">
                <a:latin typeface="+mn-lt"/>
              </a:rPr>
              <a:t>Aims of the 1947 Club</a:t>
            </a:r>
          </a:p>
          <a:p>
            <a:r>
              <a:rPr lang="en-GB" sz="5500" dirty="0">
                <a:latin typeface="+mn-lt"/>
              </a:rPr>
              <a:t>• Furtherance of Social and Professional Contacts</a:t>
            </a:r>
          </a:p>
          <a:p>
            <a:r>
              <a:rPr lang="en-GB" sz="5500" dirty="0">
                <a:latin typeface="+mn-lt"/>
              </a:rPr>
              <a:t>• Providing assistance to Branch RICS matrics</a:t>
            </a:r>
          </a:p>
          <a:p>
            <a:r>
              <a:rPr lang="en-GB" sz="5500" dirty="0">
                <a:latin typeface="+mn-lt"/>
              </a:rPr>
              <a:t>• Preservation of the history and tradition of the 1947 Club</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7772"/>
            <a:ext cx="2250281" cy="892969"/>
          </a:xfrm>
          <a:prstGeom prst="rect">
            <a:avLst/>
          </a:prstGeom>
          <a:noFill/>
          <a:ln>
            <a:noFill/>
          </a:ln>
        </p:spPr>
      </p:pic>
      <p:pic>
        <p:nvPicPr>
          <p:cNvPr id="6" name="Picture 5"/>
          <p:cNvPicPr>
            <a:picLocks noChangeAspect="1"/>
          </p:cNvPicPr>
          <p:nvPr/>
        </p:nvPicPr>
        <p:blipFill>
          <a:blip r:embed="rId3"/>
          <a:stretch>
            <a:fillRect/>
          </a:stretch>
        </p:blipFill>
        <p:spPr>
          <a:xfrm>
            <a:off x="7884368" y="87772"/>
            <a:ext cx="1156823" cy="482580"/>
          </a:xfrm>
          <a:prstGeom prst="rect">
            <a:avLst/>
          </a:prstGeom>
        </p:spPr>
      </p:pic>
    </p:spTree>
    <p:extLst>
      <p:ext uri="{BB962C8B-B14F-4D97-AF65-F5344CB8AC3E}">
        <p14:creationId xmlns:p14="http://schemas.microsoft.com/office/powerpoint/2010/main" val="192284904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875-4610-31BB-7212-42EDDDB1433B}"/>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710F9C98-8D16-8A51-7F69-2B7DFE11AB26}"/>
              </a:ext>
            </a:extLst>
          </p:cNvPr>
          <p:cNvSpPr>
            <a:spLocks noGrp="1"/>
          </p:cNvSpPr>
          <p:nvPr>
            <p:ph idx="1"/>
          </p:nvPr>
        </p:nvSpPr>
        <p:spPr/>
        <p:txBody>
          <a:bodyPr/>
          <a:lstStyle/>
          <a:p>
            <a:r>
              <a:rPr lang="en-GB" sz="2600" dirty="0"/>
              <a:t>Clauses 2.42.1 to 2.42.3 made Sisk responsible for all risks in relation to the existing site, including existing structures.</a:t>
            </a:r>
          </a:p>
          <a:p>
            <a:pPr marL="0" indent="0">
              <a:buNone/>
            </a:pPr>
            <a:r>
              <a:rPr lang="en-GB" sz="2600" dirty="0"/>
              <a:t> </a:t>
            </a:r>
          </a:p>
          <a:p>
            <a:r>
              <a:rPr lang="en-GB" sz="2600" dirty="0"/>
              <a:t>Clause 2.42.4 subjected clause 2.42 to item 2 of a “Clarifications” table contained in the  Employer’s Requirements.</a:t>
            </a:r>
          </a:p>
          <a:p>
            <a:endParaRPr lang="en-GB" dirty="0"/>
          </a:p>
        </p:txBody>
      </p:sp>
    </p:spTree>
    <p:extLst>
      <p:ext uri="{BB962C8B-B14F-4D97-AF65-F5344CB8AC3E}">
        <p14:creationId xmlns:p14="http://schemas.microsoft.com/office/powerpoint/2010/main" val="98700917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FE7B-ECE8-902D-5A24-DE365875E85D}"/>
              </a:ext>
            </a:extLst>
          </p:cNvPr>
          <p:cNvSpPr>
            <a:spLocks noGrp="1"/>
          </p:cNvSpPr>
          <p:nvPr>
            <p:ph type="title"/>
          </p:nvPr>
        </p:nvSpPr>
        <p:spPr/>
        <p:txBody>
          <a:bodyPr/>
          <a:lstStyle/>
          <a:p>
            <a:r>
              <a:rPr lang="en-GB" dirty="0"/>
              <a:t>Case law Update </a:t>
            </a:r>
          </a:p>
        </p:txBody>
      </p:sp>
      <p:graphicFrame>
        <p:nvGraphicFramePr>
          <p:cNvPr id="4" name="Content Placeholder 3">
            <a:extLst>
              <a:ext uri="{FF2B5EF4-FFF2-40B4-BE49-F238E27FC236}">
                <a16:creationId xmlns:a16="http://schemas.microsoft.com/office/drawing/2014/main" id="{95160773-CABB-05FD-E2EB-F9AA13C174EA}"/>
              </a:ext>
            </a:extLst>
          </p:cNvPr>
          <p:cNvGraphicFramePr>
            <a:graphicFrameLocks noGrp="1"/>
          </p:cNvGraphicFramePr>
          <p:nvPr>
            <p:ph idx="1"/>
            <p:extLst>
              <p:ext uri="{D42A27DB-BD31-4B8C-83A1-F6EECF244321}">
                <p14:modId xmlns:p14="http://schemas.microsoft.com/office/powerpoint/2010/main" val="1333920683"/>
              </p:ext>
            </p:extLst>
          </p:nvPr>
        </p:nvGraphicFramePr>
        <p:xfrm>
          <a:off x="683569" y="1977708"/>
          <a:ext cx="7848870" cy="3048000"/>
        </p:xfrm>
        <a:graphic>
          <a:graphicData uri="http://schemas.openxmlformats.org/drawingml/2006/table">
            <a:tbl>
              <a:tblPr/>
              <a:tblGrid>
                <a:gridCol w="2616290">
                  <a:extLst>
                    <a:ext uri="{9D8B030D-6E8A-4147-A177-3AD203B41FA5}">
                      <a16:colId xmlns:a16="http://schemas.microsoft.com/office/drawing/2014/main" val="1458194724"/>
                    </a:ext>
                  </a:extLst>
                </a:gridCol>
                <a:gridCol w="2616290">
                  <a:extLst>
                    <a:ext uri="{9D8B030D-6E8A-4147-A177-3AD203B41FA5}">
                      <a16:colId xmlns:a16="http://schemas.microsoft.com/office/drawing/2014/main" val="1209149355"/>
                    </a:ext>
                  </a:extLst>
                </a:gridCol>
                <a:gridCol w="2616290">
                  <a:extLst>
                    <a:ext uri="{9D8B030D-6E8A-4147-A177-3AD203B41FA5}">
                      <a16:colId xmlns:a16="http://schemas.microsoft.com/office/drawing/2014/main" val="4135910983"/>
                    </a:ext>
                  </a:extLst>
                </a:gridCol>
              </a:tblGrid>
              <a:tr h="0">
                <a:tc>
                  <a:txBody>
                    <a:bodyPr/>
                    <a:lstStyle/>
                    <a:p>
                      <a:pPr fontAlgn="ctr">
                        <a:buNone/>
                      </a:pPr>
                      <a:br>
                        <a:rPr lang="en-GB" dirty="0">
                          <a:effectLst/>
                        </a:rPr>
                      </a:br>
                      <a:r>
                        <a:rPr lang="en-GB" dirty="0">
                          <a:effectLst/>
                        </a:rPr>
                        <a:t>Sisk Clarification</a:t>
                      </a:r>
                    </a:p>
                  </a:txBody>
                  <a:tcPr marL="76200" marR="76200" marT="76200" marB="76200" anchor="ctr">
                    <a:lnL w="7620" cap="flat" cmpd="sng" algn="ctr">
                      <a:solidFill>
                        <a:srgbClr val="0098D8"/>
                      </a:solidFill>
                      <a:prstDash val="solid"/>
                      <a:round/>
                      <a:headEnd type="none" w="med" len="med"/>
                      <a:tailEnd type="none" w="med" len="med"/>
                    </a:lnL>
                    <a:lnR w="7620" cap="flat" cmpd="sng" algn="ctr">
                      <a:solidFill>
                        <a:srgbClr val="0098D8"/>
                      </a:solidFill>
                      <a:prstDash val="solid"/>
                      <a:round/>
                      <a:headEnd type="none" w="med" len="med"/>
                      <a:tailEnd type="none" w="med" len="med"/>
                    </a:lnR>
                    <a:lnT w="7620" cap="flat" cmpd="sng" algn="ctr">
                      <a:solidFill>
                        <a:srgbClr val="0098D8"/>
                      </a:solidFill>
                      <a:prstDash val="solid"/>
                      <a:round/>
                      <a:headEnd type="none" w="med" len="med"/>
                      <a:tailEnd type="none" w="med" len="med"/>
                    </a:lnT>
                    <a:lnB w="7620" cap="flat" cmpd="sng" algn="ctr">
                      <a:solidFill>
                        <a:srgbClr val="0098D8"/>
                      </a:solidFill>
                      <a:prstDash val="solid"/>
                      <a:round/>
                      <a:headEnd type="none" w="med" len="med"/>
                      <a:tailEnd type="none" w="med" len="med"/>
                    </a:lnB>
                    <a:solidFill>
                      <a:srgbClr val="FFFFFF"/>
                    </a:solidFill>
                  </a:tcPr>
                </a:tc>
                <a:tc>
                  <a:txBody>
                    <a:bodyPr/>
                    <a:lstStyle/>
                    <a:p>
                      <a:pPr fontAlgn="ctr">
                        <a:buNone/>
                      </a:pPr>
                      <a:r>
                        <a:rPr lang="en-GB" dirty="0">
                          <a:effectLst/>
                        </a:rPr>
                        <a:t>Comments / Risk Owner</a:t>
                      </a:r>
                    </a:p>
                  </a:txBody>
                  <a:tcPr marL="76200" marR="76200" marT="76200" marB="76200" anchor="ctr">
                    <a:lnL w="7620" cap="flat" cmpd="sng" algn="ctr">
                      <a:solidFill>
                        <a:srgbClr val="0098D8"/>
                      </a:solidFill>
                      <a:prstDash val="solid"/>
                      <a:round/>
                      <a:headEnd type="none" w="med" len="med"/>
                      <a:tailEnd type="none" w="med" len="med"/>
                    </a:lnL>
                    <a:lnR w="7620" cap="flat" cmpd="sng" algn="ctr">
                      <a:solidFill>
                        <a:srgbClr val="0098D8"/>
                      </a:solidFill>
                      <a:prstDash val="solid"/>
                      <a:round/>
                      <a:headEnd type="none" w="med" len="med"/>
                      <a:tailEnd type="none" w="med" len="med"/>
                    </a:lnR>
                    <a:lnT w="7620" cap="flat" cmpd="sng" algn="ctr">
                      <a:solidFill>
                        <a:srgbClr val="0098D8"/>
                      </a:solidFill>
                      <a:prstDash val="solid"/>
                      <a:round/>
                      <a:headEnd type="none" w="med" len="med"/>
                      <a:tailEnd type="none" w="med" len="med"/>
                    </a:lnT>
                    <a:lnB w="7620" cap="flat" cmpd="sng" algn="ctr">
                      <a:solidFill>
                        <a:srgbClr val="0098D8"/>
                      </a:solidFill>
                      <a:prstDash val="solid"/>
                      <a:round/>
                      <a:headEnd type="none" w="med" len="med"/>
                      <a:tailEnd type="none" w="med" len="med"/>
                    </a:lnB>
                    <a:solidFill>
                      <a:srgbClr val="FFFFFF"/>
                    </a:solidFill>
                  </a:tcPr>
                </a:tc>
                <a:tc>
                  <a:txBody>
                    <a:bodyPr/>
                    <a:lstStyle/>
                    <a:p>
                      <a:endParaRPr lang="en-GB" dirty="0"/>
                    </a:p>
                  </a:txBody>
                  <a:tcPr>
                    <a:lnL w="7620" cap="flat" cmpd="sng" algn="ctr">
                      <a:solidFill>
                        <a:srgbClr val="0098D8"/>
                      </a:solidFill>
                      <a:prstDash val="solid"/>
                      <a:round/>
                      <a:headEnd type="none" w="med" len="med"/>
                      <a:tailEnd type="none" w="med" len="med"/>
                    </a:lnL>
                    <a:lnB w="7620" cap="flat" cmpd="sng" algn="ctr">
                      <a:solidFill>
                        <a:srgbClr val="0098D8"/>
                      </a:solidFill>
                      <a:prstDash val="solid"/>
                      <a:round/>
                      <a:headEnd type="none" w="med" len="med"/>
                      <a:tailEnd type="none" w="med" len="med"/>
                    </a:lnB>
                  </a:tcPr>
                </a:tc>
                <a:extLst>
                  <a:ext uri="{0D108BD9-81ED-4DB2-BD59-A6C34878D82A}">
                    <a16:rowId xmlns:a16="http://schemas.microsoft.com/office/drawing/2014/main" val="828590815"/>
                  </a:ext>
                </a:extLst>
              </a:tr>
              <a:tr h="0">
                <a:tc>
                  <a:txBody>
                    <a:bodyPr/>
                    <a:lstStyle/>
                    <a:p>
                      <a:pPr fontAlgn="ctr">
                        <a:buNone/>
                      </a:pPr>
                      <a:r>
                        <a:rPr lang="en-GB" dirty="0">
                          <a:effectLst/>
                        </a:rPr>
                        <a:t>2</a:t>
                      </a:r>
                    </a:p>
                  </a:txBody>
                  <a:tcPr marL="76200" marR="76200" marT="76200" marB="76200" anchor="ctr">
                    <a:lnL w="7620" cap="flat" cmpd="sng" algn="ctr">
                      <a:solidFill>
                        <a:srgbClr val="0098D8"/>
                      </a:solidFill>
                      <a:prstDash val="solid"/>
                      <a:round/>
                      <a:headEnd type="none" w="med" len="med"/>
                      <a:tailEnd type="none" w="med" len="med"/>
                    </a:lnL>
                    <a:lnR w="7620" cap="flat" cmpd="sng" algn="ctr">
                      <a:solidFill>
                        <a:srgbClr val="0098D8"/>
                      </a:solidFill>
                      <a:prstDash val="solid"/>
                      <a:round/>
                      <a:headEnd type="none" w="med" len="med"/>
                      <a:tailEnd type="none" w="med" len="med"/>
                    </a:lnR>
                    <a:lnT w="7620" cap="flat" cmpd="sng" algn="ctr">
                      <a:solidFill>
                        <a:srgbClr val="0098D8"/>
                      </a:solidFill>
                      <a:prstDash val="solid"/>
                      <a:round/>
                      <a:headEnd type="none" w="med" len="med"/>
                      <a:tailEnd type="none" w="med" len="med"/>
                    </a:lnT>
                    <a:lnB w="7620" cap="flat" cmpd="sng" algn="ctr">
                      <a:solidFill>
                        <a:srgbClr val="0098D8"/>
                      </a:solidFill>
                      <a:prstDash val="solid"/>
                      <a:round/>
                      <a:headEnd type="none" w="med" len="med"/>
                      <a:tailEnd type="none" w="med" len="med"/>
                    </a:lnB>
                    <a:solidFill>
                      <a:srgbClr val="EFEFEF"/>
                    </a:solidFill>
                  </a:tcPr>
                </a:tc>
                <a:tc>
                  <a:txBody>
                    <a:bodyPr/>
                    <a:lstStyle/>
                    <a:p>
                      <a:pPr fontAlgn="ctr">
                        <a:buNone/>
                      </a:pPr>
                      <a:r>
                        <a:rPr lang="en-GB" u="sng" dirty="0">
                          <a:solidFill>
                            <a:srgbClr val="FF0000"/>
                          </a:solidFill>
                          <a:effectLst/>
                        </a:rPr>
                        <a:t>Existing Structures Risk including</a:t>
                      </a:r>
                    </a:p>
                    <a:p>
                      <a:pPr fontAlgn="ctr">
                        <a:buNone/>
                      </a:pPr>
                      <a:r>
                        <a:rPr lang="en-GB" u="sng" dirty="0">
                          <a:solidFill>
                            <a:srgbClr val="FF0000"/>
                          </a:solidFill>
                          <a:effectLst/>
                        </a:rPr>
                        <a:t>ability to support / facilitate proposed</a:t>
                      </a:r>
                    </a:p>
                    <a:p>
                      <a:pPr fontAlgn="ctr">
                        <a:buNone/>
                      </a:pPr>
                      <a:r>
                        <a:rPr lang="en-GB" u="sng" dirty="0">
                          <a:solidFill>
                            <a:srgbClr val="FF0000"/>
                          </a:solidFill>
                          <a:effectLst/>
                        </a:rPr>
                        <a:t>works</a:t>
                      </a:r>
                    </a:p>
                  </a:txBody>
                  <a:tcPr marL="76200" marR="76200" marT="76200" marB="76200" anchor="ctr">
                    <a:lnL w="7620" cap="flat" cmpd="sng" algn="ctr">
                      <a:solidFill>
                        <a:srgbClr val="0098D8"/>
                      </a:solidFill>
                      <a:prstDash val="solid"/>
                      <a:round/>
                      <a:headEnd type="none" w="med" len="med"/>
                      <a:tailEnd type="none" w="med" len="med"/>
                    </a:lnL>
                    <a:lnR w="7620" cap="flat" cmpd="sng" algn="ctr">
                      <a:solidFill>
                        <a:srgbClr val="0098D8"/>
                      </a:solidFill>
                      <a:prstDash val="solid"/>
                      <a:round/>
                      <a:headEnd type="none" w="med" len="med"/>
                      <a:tailEnd type="none" w="med" len="med"/>
                    </a:lnR>
                    <a:lnT w="7620" cap="flat" cmpd="sng" algn="ctr">
                      <a:solidFill>
                        <a:srgbClr val="0098D8"/>
                      </a:solidFill>
                      <a:prstDash val="solid"/>
                      <a:round/>
                      <a:headEnd type="none" w="med" len="med"/>
                      <a:tailEnd type="none" w="med" len="med"/>
                    </a:lnT>
                    <a:lnB w="7620" cap="flat" cmpd="sng" algn="ctr">
                      <a:solidFill>
                        <a:srgbClr val="0098D8"/>
                      </a:solidFill>
                      <a:prstDash val="solid"/>
                      <a:round/>
                      <a:headEnd type="none" w="med" len="med"/>
                      <a:tailEnd type="none" w="med" len="med"/>
                    </a:lnB>
                    <a:solidFill>
                      <a:srgbClr val="EFEFEF"/>
                    </a:solidFill>
                  </a:tcPr>
                </a:tc>
                <a:tc>
                  <a:txBody>
                    <a:bodyPr/>
                    <a:lstStyle/>
                    <a:p>
                      <a:pPr fontAlgn="ctr">
                        <a:buNone/>
                      </a:pPr>
                      <a:r>
                        <a:rPr lang="en-GB" dirty="0">
                          <a:effectLst/>
                        </a:rPr>
                        <a:t>The Employer is to insure the Existing buildings/works. Employer also to obtain warranty from Arup with regard to the suitability of the proposed works. Employer Risk</a:t>
                      </a:r>
                    </a:p>
                  </a:txBody>
                  <a:tcPr marL="76200" marR="76200" marT="76200" marB="76200" anchor="ctr">
                    <a:lnL w="7620" cap="flat" cmpd="sng" algn="ctr">
                      <a:solidFill>
                        <a:srgbClr val="0098D8"/>
                      </a:solidFill>
                      <a:prstDash val="solid"/>
                      <a:round/>
                      <a:headEnd type="none" w="med" len="med"/>
                      <a:tailEnd type="none" w="med" len="med"/>
                    </a:lnL>
                    <a:lnR w="7620" cap="flat" cmpd="sng" algn="ctr">
                      <a:solidFill>
                        <a:srgbClr val="0098D8"/>
                      </a:solidFill>
                      <a:prstDash val="solid"/>
                      <a:round/>
                      <a:headEnd type="none" w="med" len="med"/>
                      <a:tailEnd type="none" w="med" len="med"/>
                    </a:lnR>
                    <a:lnT w="7620" cap="flat" cmpd="sng" algn="ctr">
                      <a:solidFill>
                        <a:srgbClr val="0098D8"/>
                      </a:solidFill>
                      <a:prstDash val="solid"/>
                      <a:round/>
                      <a:headEnd type="none" w="med" len="med"/>
                      <a:tailEnd type="none" w="med" len="med"/>
                    </a:lnT>
                    <a:lnB w="7620" cap="flat" cmpd="sng" algn="ctr">
                      <a:solidFill>
                        <a:srgbClr val="0098D8"/>
                      </a:solidFill>
                      <a:prstDash val="solid"/>
                      <a:round/>
                      <a:headEnd type="none" w="med" len="med"/>
                      <a:tailEnd type="none" w="med" len="med"/>
                    </a:lnB>
                    <a:solidFill>
                      <a:srgbClr val="EFEFEF"/>
                    </a:solidFill>
                  </a:tcPr>
                </a:tc>
                <a:extLst>
                  <a:ext uri="{0D108BD9-81ED-4DB2-BD59-A6C34878D82A}">
                    <a16:rowId xmlns:a16="http://schemas.microsoft.com/office/drawing/2014/main" val="2588375864"/>
                  </a:ext>
                </a:extLst>
              </a:tr>
            </a:tbl>
          </a:graphicData>
        </a:graphic>
      </p:graphicFrame>
    </p:spTree>
    <p:extLst>
      <p:ext uri="{BB962C8B-B14F-4D97-AF65-F5344CB8AC3E}">
        <p14:creationId xmlns:p14="http://schemas.microsoft.com/office/powerpoint/2010/main" val="97176236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AB75-7ED8-CF6B-7A9D-0B6B45A6F8B4}"/>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D1B95E1A-DD50-2452-F001-58A2C625B616}"/>
              </a:ext>
            </a:extLst>
          </p:cNvPr>
          <p:cNvSpPr>
            <a:spLocks noGrp="1"/>
          </p:cNvSpPr>
          <p:nvPr>
            <p:ph idx="1"/>
          </p:nvPr>
        </p:nvSpPr>
        <p:spPr/>
        <p:txBody>
          <a:bodyPr/>
          <a:lstStyle/>
          <a:p>
            <a:r>
              <a:rPr lang="en-GB" sz="2600" dirty="0"/>
              <a:t>Contract documents also contained Excel spreadsheet called “tender submission clarifications” (unreferenced anywhere in the contract and only contained in the electronic version not the hard copy). </a:t>
            </a:r>
          </a:p>
          <a:p>
            <a:endParaRPr lang="en-GB" sz="2600" dirty="0"/>
          </a:p>
          <a:p>
            <a:r>
              <a:rPr lang="en-GB" sz="2600" dirty="0"/>
              <a:t>Record of pre-contract negotiations.</a:t>
            </a:r>
          </a:p>
          <a:p>
            <a:endParaRPr lang="en-GB" sz="2600" dirty="0"/>
          </a:p>
          <a:p>
            <a:r>
              <a:rPr lang="en-GB" sz="2600" dirty="0"/>
              <a:t>A Sisk clarification stated: “</a:t>
            </a:r>
            <a:r>
              <a:rPr lang="en-GB" sz="2600" i="1" dirty="0"/>
              <a:t>Existing Structures Risk sits with the Employer including insurance</a:t>
            </a:r>
            <a:r>
              <a:rPr lang="en-GB" sz="2600" dirty="0"/>
              <a:t>”</a:t>
            </a:r>
          </a:p>
        </p:txBody>
      </p:sp>
    </p:spTree>
    <p:extLst>
      <p:ext uri="{BB962C8B-B14F-4D97-AF65-F5344CB8AC3E}">
        <p14:creationId xmlns:p14="http://schemas.microsoft.com/office/powerpoint/2010/main" val="32544707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CEE2-A380-6298-27BB-2B6F65781756}"/>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3589B568-0CE3-93E8-6945-44A953072B30}"/>
              </a:ext>
            </a:extLst>
          </p:cNvPr>
          <p:cNvSpPr>
            <a:spLocks noGrp="1"/>
          </p:cNvSpPr>
          <p:nvPr>
            <p:ph idx="1"/>
          </p:nvPr>
        </p:nvSpPr>
        <p:spPr/>
        <p:txBody>
          <a:bodyPr/>
          <a:lstStyle/>
          <a:p>
            <a:endParaRPr lang="en-GB" sz="2600" dirty="0"/>
          </a:p>
          <a:p>
            <a:r>
              <a:rPr lang="en-GB" sz="2600" dirty="0"/>
              <a:t>C&amp;C’s response was “</a:t>
            </a:r>
            <a:r>
              <a:rPr lang="en-GB" sz="2600" i="1" dirty="0"/>
              <a:t>Not accepted. PCSA period has been for Sisk to satisfy themselves on exactly these issues. We will categorically not accept a blanket exclusion on existing structures</a:t>
            </a:r>
            <a:r>
              <a:rPr lang="en-GB" sz="2600" dirty="0"/>
              <a:t>”. </a:t>
            </a:r>
          </a:p>
          <a:p>
            <a:endParaRPr lang="en-GB" sz="2600" dirty="0"/>
          </a:p>
          <a:p>
            <a:r>
              <a:rPr lang="en-GB" sz="2600" dirty="0"/>
              <a:t>The entry in the “Position Agreed/Discussed in Meeting on 22.03.2022” column reads:</a:t>
            </a:r>
          </a:p>
        </p:txBody>
      </p:sp>
    </p:spTree>
    <p:extLst>
      <p:ext uri="{BB962C8B-B14F-4D97-AF65-F5344CB8AC3E}">
        <p14:creationId xmlns:p14="http://schemas.microsoft.com/office/powerpoint/2010/main" val="267700372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B947-89B2-3230-5966-47EB51BFDD0D}"/>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5E746474-148F-366C-1E98-4B08228DC847}"/>
              </a:ext>
            </a:extLst>
          </p:cNvPr>
          <p:cNvSpPr>
            <a:spLocks noGrp="1"/>
          </p:cNvSpPr>
          <p:nvPr>
            <p:ph idx="1"/>
          </p:nvPr>
        </p:nvSpPr>
        <p:spPr/>
        <p:txBody>
          <a:bodyPr/>
          <a:lstStyle/>
          <a:p>
            <a:endParaRPr lang="en-GB" sz="2600" dirty="0"/>
          </a:p>
          <a:p>
            <a:pPr marL="0" indent="0">
              <a:buNone/>
            </a:pPr>
            <a:r>
              <a:rPr lang="en-GB" sz="2600" dirty="0"/>
              <a:t>“</a:t>
            </a:r>
            <a:r>
              <a:rPr lang="en-GB" sz="2600" i="1" dirty="0"/>
              <a:t>Confirmed in the meeting that this is to clarify the employer is to insure the buildings in line with JCT option C</a:t>
            </a:r>
            <a:r>
              <a:rPr lang="en-GB" sz="2600" dirty="0"/>
              <a:t>” and Sisk’s response on 24 March 2022 reads: “</a:t>
            </a:r>
            <a:r>
              <a:rPr lang="en-GB" sz="2600" i="1" dirty="0"/>
              <a:t>Agreed</a:t>
            </a:r>
            <a:r>
              <a:rPr lang="en-GB" sz="2600" dirty="0"/>
              <a:t>”.</a:t>
            </a:r>
          </a:p>
        </p:txBody>
      </p:sp>
    </p:spTree>
    <p:extLst>
      <p:ext uri="{BB962C8B-B14F-4D97-AF65-F5344CB8AC3E}">
        <p14:creationId xmlns:p14="http://schemas.microsoft.com/office/powerpoint/2010/main" val="19810872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908-1033-4657-A4A2-684FDCB30E0C}"/>
              </a:ext>
            </a:extLst>
          </p:cNvPr>
          <p:cNvSpPr>
            <a:spLocks noGrp="1"/>
          </p:cNvSpPr>
          <p:nvPr>
            <p:ph type="title"/>
          </p:nvPr>
        </p:nvSpPr>
        <p:spPr/>
        <p:txBody>
          <a:bodyPr/>
          <a:lstStyle/>
          <a:p>
            <a:r>
              <a:rPr lang="en-GB" dirty="0"/>
              <a:t>Sisk argued</a:t>
            </a:r>
          </a:p>
        </p:txBody>
      </p:sp>
      <p:sp>
        <p:nvSpPr>
          <p:cNvPr id="3" name="Content Placeholder 2">
            <a:extLst>
              <a:ext uri="{FF2B5EF4-FFF2-40B4-BE49-F238E27FC236}">
                <a16:creationId xmlns:a16="http://schemas.microsoft.com/office/drawing/2014/main" id="{0B3F60BD-34A8-8872-7E3D-ED5303716BE7}"/>
              </a:ext>
            </a:extLst>
          </p:cNvPr>
          <p:cNvSpPr>
            <a:spLocks noGrp="1"/>
          </p:cNvSpPr>
          <p:nvPr>
            <p:ph idx="1"/>
          </p:nvPr>
        </p:nvSpPr>
        <p:spPr/>
        <p:txBody>
          <a:bodyPr/>
          <a:lstStyle/>
          <a:p>
            <a:pPr lvl="1"/>
            <a:endParaRPr lang="en-GB" sz="2600" dirty="0"/>
          </a:p>
          <a:p>
            <a:pPr lvl="1"/>
            <a:r>
              <a:rPr lang="en-GB" sz="2600" dirty="0"/>
              <a:t>existing structures risk sat with C&amp;C. </a:t>
            </a:r>
          </a:p>
          <a:p>
            <a:pPr lvl="1"/>
            <a:r>
              <a:rPr lang="en-GB" sz="2600" dirty="0"/>
              <a:t>The “tender submissions clarifications” document recorded the negotiations but did not set out the final contractual position, which was included in the “Clarifications” document to which the clauses were subject due to clause 2.42.4</a:t>
            </a:r>
          </a:p>
          <a:p>
            <a:endParaRPr lang="en-GB" dirty="0"/>
          </a:p>
        </p:txBody>
      </p:sp>
    </p:spTree>
    <p:extLst>
      <p:ext uri="{BB962C8B-B14F-4D97-AF65-F5344CB8AC3E}">
        <p14:creationId xmlns:p14="http://schemas.microsoft.com/office/powerpoint/2010/main" val="233415834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8DA-1DC5-E97A-67BD-D7C20A01C40F}"/>
              </a:ext>
            </a:extLst>
          </p:cNvPr>
          <p:cNvSpPr>
            <a:spLocks noGrp="1"/>
          </p:cNvSpPr>
          <p:nvPr>
            <p:ph type="title"/>
          </p:nvPr>
        </p:nvSpPr>
        <p:spPr/>
        <p:txBody>
          <a:bodyPr/>
          <a:lstStyle/>
          <a:p>
            <a:r>
              <a:rPr lang="en-GB" dirty="0"/>
              <a:t>C&amp;C argued</a:t>
            </a:r>
          </a:p>
        </p:txBody>
      </p:sp>
      <p:sp>
        <p:nvSpPr>
          <p:cNvPr id="3" name="Content Placeholder 2">
            <a:extLst>
              <a:ext uri="{FF2B5EF4-FFF2-40B4-BE49-F238E27FC236}">
                <a16:creationId xmlns:a16="http://schemas.microsoft.com/office/drawing/2014/main" id="{F2E84371-3E9D-4581-351D-6455E1B7CC33}"/>
              </a:ext>
            </a:extLst>
          </p:cNvPr>
          <p:cNvSpPr>
            <a:spLocks noGrp="1"/>
          </p:cNvSpPr>
          <p:nvPr>
            <p:ph idx="1"/>
          </p:nvPr>
        </p:nvSpPr>
        <p:spPr/>
        <p:txBody>
          <a:bodyPr/>
          <a:lstStyle/>
          <a:p>
            <a:pPr lvl="1"/>
            <a:endParaRPr lang="en-GB" sz="2600" dirty="0"/>
          </a:p>
          <a:p>
            <a:pPr lvl="1"/>
            <a:r>
              <a:rPr lang="en-GB" sz="2600" dirty="0"/>
              <a:t>“tender submission clarifications” document was a contract document that recorded the agreed position. </a:t>
            </a:r>
          </a:p>
          <a:p>
            <a:pPr lvl="1"/>
            <a:r>
              <a:rPr lang="en-GB" sz="2600" dirty="0"/>
              <a:t>This document was consistent with clause 2.42 which placed ground risk on Sisk. </a:t>
            </a:r>
          </a:p>
          <a:p>
            <a:endParaRPr lang="en-GB" dirty="0"/>
          </a:p>
        </p:txBody>
      </p:sp>
    </p:spTree>
    <p:extLst>
      <p:ext uri="{BB962C8B-B14F-4D97-AF65-F5344CB8AC3E}">
        <p14:creationId xmlns:p14="http://schemas.microsoft.com/office/powerpoint/2010/main" val="15785299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2C3B-67C7-D6A0-43D0-7FEB3211D61C}"/>
              </a:ext>
            </a:extLst>
          </p:cNvPr>
          <p:cNvSpPr>
            <a:spLocks noGrp="1"/>
          </p:cNvSpPr>
          <p:nvPr>
            <p:ph type="title"/>
          </p:nvPr>
        </p:nvSpPr>
        <p:spPr/>
        <p:txBody>
          <a:bodyPr/>
          <a:lstStyle/>
          <a:p>
            <a:r>
              <a:rPr lang="en-GB" dirty="0"/>
              <a:t>Decision </a:t>
            </a:r>
          </a:p>
        </p:txBody>
      </p:sp>
      <p:sp>
        <p:nvSpPr>
          <p:cNvPr id="3" name="Content Placeholder 2">
            <a:extLst>
              <a:ext uri="{FF2B5EF4-FFF2-40B4-BE49-F238E27FC236}">
                <a16:creationId xmlns:a16="http://schemas.microsoft.com/office/drawing/2014/main" id="{E4D8823F-143A-D4BE-990D-F3A9086CFA06}"/>
              </a:ext>
            </a:extLst>
          </p:cNvPr>
          <p:cNvSpPr>
            <a:spLocks noGrp="1"/>
          </p:cNvSpPr>
          <p:nvPr>
            <p:ph idx="1"/>
          </p:nvPr>
        </p:nvSpPr>
        <p:spPr/>
        <p:txBody>
          <a:bodyPr/>
          <a:lstStyle/>
          <a:p>
            <a:pPr lvl="1"/>
            <a:endParaRPr lang="en-GB" sz="2600" dirty="0"/>
          </a:p>
          <a:p>
            <a:pPr lvl="1"/>
            <a:r>
              <a:rPr lang="en-GB" sz="2600" dirty="0"/>
              <a:t>Clause 2.42 was expressly subject to item 2 of the “Clarifications”.</a:t>
            </a:r>
          </a:p>
          <a:p>
            <a:pPr lvl="1"/>
            <a:r>
              <a:rPr lang="en-GB" sz="2600" dirty="0"/>
              <a:t>The “tender submissions clarifications” document was a contract document, it only set out the agreed position reached in relation to insurance It was not therefore inconsistent with the Clarifications.	</a:t>
            </a:r>
          </a:p>
        </p:txBody>
      </p:sp>
    </p:spTree>
    <p:extLst>
      <p:ext uri="{BB962C8B-B14F-4D97-AF65-F5344CB8AC3E}">
        <p14:creationId xmlns:p14="http://schemas.microsoft.com/office/powerpoint/2010/main" val="13031262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CBA5-6B46-6433-7A99-7FB07F32CAFC}"/>
              </a:ext>
            </a:extLst>
          </p:cNvPr>
          <p:cNvSpPr>
            <a:spLocks noGrp="1"/>
          </p:cNvSpPr>
          <p:nvPr>
            <p:ph type="title"/>
          </p:nvPr>
        </p:nvSpPr>
        <p:spPr/>
        <p:txBody>
          <a:bodyPr/>
          <a:lstStyle/>
          <a:p>
            <a:r>
              <a:rPr lang="en-GB" dirty="0"/>
              <a:t>Reflection </a:t>
            </a:r>
          </a:p>
        </p:txBody>
      </p:sp>
      <p:sp>
        <p:nvSpPr>
          <p:cNvPr id="3" name="Content Placeholder 2">
            <a:extLst>
              <a:ext uri="{FF2B5EF4-FFF2-40B4-BE49-F238E27FC236}">
                <a16:creationId xmlns:a16="http://schemas.microsoft.com/office/drawing/2014/main" id="{21C8444F-6879-A2C5-EF81-A161385B42B6}"/>
              </a:ext>
            </a:extLst>
          </p:cNvPr>
          <p:cNvSpPr>
            <a:spLocks noGrp="1"/>
          </p:cNvSpPr>
          <p:nvPr>
            <p:ph idx="1"/>
          </p:nvPr>
        </p:nvSpPr>
        <p:spPr/>
        <p:txBody>
          <a:bodyPr/>
          <a:lstStyle/>
          <a:p>
            <a:pPr lvl="1"/>
            <a:endParaRPr lang="en-GB" sz="2600" dirty="0"/>
          </a:p>
          <a:p>
            <a:pPr lvl="1"/>
            <a:r>
              <a:rPr lang="en-GB" sz="2600" dirty="0"/>
              <a:t>“Not a model of linguistic clarity”</a:t>
            </a:r>
          </a:p>
          <a:p>
            <a:pPr lvl="1"/>
            <a:r>
              <a:rPr lang="en-GB" sz="2600" dirty="0"/>
              <a:t>Probably the correct decision (but note an Adjudicator had already found in favour of C&amp;C!)</a:t>
            </a:r>
          </a:p>
          <a:p>
            <a:pPr lvl="1"/>
            <a:r>
              <a:rPr lang="en-GB" sz="2600" dirty="0"/>
              <a:t>Competing documents and competing versions.</a:t>
            </a:r>
          </a:p>
          <a:p>
            <a:pPr lvl="1"/>
            <a:r>
              <a:rPr lang="en-GB" sz="2600" dirty="0"/>
              <a:t>Emphasizes need clear drafting, priority clauses and consistency across contract suite. </a:t>
            </a:r>
          </a:p>
        </p:txBody>
      </p:sp>
    </p:spTree>
    <p:extLst>
      <p:ext uri="{BB962C8B-B14F-4D97-AF65-F5344CB8AC3E}">
        <p14:creationId xmlns:p14="http://schemas.microsoft.com/office/powerpoint/2010/main" val="17003729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EF8B-C6FB-91BF-769F-6F5D335200AE}"/>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1AC4D792-A423-D0B1-F5CA-E901DF676CD2}"/>
              </a:ext>
            </a:extLst>
          </p:cNvPr>
          <p:cNvSpPr>
            <a:spLocks noGrp="1"/>
          </p:cNvSpPr>
          <p:nvPr>
            <p:ph idx="1"/>
          </p:nvPr>
        </p:nvSpPr>
        <p:spPr/>
        <p:txBody>
          <a:bodyPr/>
          <a:lstStyle/>
          <a:p>
            <a:r>
              <a:rPr lang="en-GB" sz="2600" dirty="0"/>
              <a:t>Providence Building Services v Hexagon Housing Association Ltd [2026] UKSC 1</a:t>
            </a:r>
          </a:p>
          <a:p>
            <a:pPr lvl="1"/>
            <a:r>
              <a:rPr lang="en-GB" sz="2600" dirty="0"/>
              <a:t>Hexagon Housing Association Limited (the employer) made multiple late payments to Providence Building Services Limited (the contractor). </a:t>
            </a:r>
          </a:p>
          <a:p>
            <a:pPr lvl="1"/>
            <a:r>
              <a:rPr lang="en-GB" sz="2600" dirty="0"/>
              <a:t>Providence sought to terminate the contractor under Clause 8.9.4 of the Contract for repeated breach of a specified default.</a:t>
            </a:r>
          </a:p>
          <a:p>
            <a:endParaRPr lang="en-GB" dirty="0"/>
          </a:p>
        </p:txBody>
      </p:sp>
    </p:spTree>
    <p:extLst>
      <p:ext uri="{BB962C8B-B14F-4D97-AF65-F5344CB8AC3E}">
        <p14:creationId xmlns:p14="http://schemas.microsoft.com/office/powerpoint/2010/main" val="273263806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5388-DB28-DD07-AC66-C513805EFC19}"/>
              </a:ext>
            </a:extLst>
          </p:cNvPr>
          <p:cNvSpPr>
            <a:spLocks noGrp="1"/>
          </p:cNvSpPr>
          <p:nvPr>
            <p:ph type="ctrTitle"/>
          </p:nvPr>
        </p:nvSpPr>
        <p:spPr>
          <a:xfrm>
            <a:off x="380117" y="3356992"/>
            <a:ext cx="8353176" cy="1224136"/>
          </a:xfrm>
        </p:spPr>
        <p:txBody>
          <a:bodyPr/>
          <a:lstStyle/>
          <a:p>
            <a:r>
              <a:rPr lang="en-GB" sz="2600" b="1" dirty="0">
                <a:solidFill>
                  <a:srgbClr val="FFFFFF"/>
                </a:solidFill>
                <a:latin typeface="+mj-lt"/>
                <a:cs typeface="Arial" panose="020B0604020202020204" pitchFamily="34" charset="0"/>
              </a:rPr>
              <a:t>Nineteen 47 Club – PI Insurance, Case-law Update and Procurement in Construction </a:t>
            </a:r>
            <a:endParaRPr lang="en-GB" sz="2600" dirty="0">
              <a:latin typeface="+mj-lt"/>
            </a:endParaRPr>
          </a:p>
        </p:txBody>
      </p:sp>
      <p:sp>
        <p:nvSpPr>
          <p:cNvPr id="3" name="Subtitle 2">
            <a:extLst>
              <a:ext uri="{FF2B5EF4-FFF2-40B4-BE49-F238E27FC236}">
                <a16:creationId xmlns:a16="http://schemas.microsoft.com/office/drawing/2014/main" id="{3DDE0085-91FC-0FD9-664A-8E38395BD90C}"/>
              </a:ext>
            </a:extLst>
          </p:cNvPr>
          <p:cNvSpPr>
            <a:spLocks noGrp="1"/>
          </p:cNvSpPr>
          <p:nvPr>
            <p:ph type="subTitle" idx="1"/>
          </p:nvPr>
        </p:nvSpPr>
        <p:spPr>
          <a:xfrm>
            <a:off x="467544" y="4437112"/>
            <a:ext cx="8353176" cy="590378"/>
          </a:xfrm>
        </p:spPr>
        <p:txBody>
          <a:bodyPr/>
          <a:lstStyle/>
          <a:p>
            <a:r>
              <a:rPr lang="en-GB" sz="2000" b="1" dirty="0"/>
              <a:t>Friday 13 February 2026</a:t>
            </a:r>
          </a:p>
        </p:txBody>
      </p:sp>
    </p:spTree>
    <p:extLst>
      <p:ext uri="{BB962C8B-B14F-4D97-AF65-F5344CB8AC3E}">
        <p14:creationId xmlns:p14="http://schemas.microsoft.com/office/powerpoint/2010/main" val="130830640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37B8-B7EE-F566-B2A1-843F4ADDA418}"/>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D48656A1-07E4-4A64-4FC1-446E333C0E47}"/>
              </a:ext>
            </a:extLst>
          </p:cNvPr>
          <p:cNvSpPr>
            <a:spLocks noGrp="1"/>
          </p:cNvSpPr>
          <p:nvPr>
            <p:ph idx="1"/>
          </p:nvPr>
        </p:nvSpPr>
        <p:spPr/>
        <p:txBody>
          <a:bodyPr/>
          <a:lstStyle/>
          <a:p>
            <a:pPr marL="0" indent="0">
              <a:buNone/>
            </a:pPr>
            <a:r>
              <a:rPr lang="en-GB" sz="2000" i="1" dirty="0"/>
              <a:t>8.9.1 If the Employer:</a:t>
            </a:r>
          </a:p>
          <a:p>
            <a:r>
              <a:rPr lang="en-GB" sz="2000" i="1" dirty="0"/>
              <a:t>.1 does not pay by the final date for payment the amount due to the Contractor in accordance with clause 4.9 and/or any VAT properly chargeable on that amount […] the Contractor may give to the Employer a notice specifying the default or defaults (a ‘specified’ default or defaults).</a:t>
            </a:r>
          </a:p>
          <a:p>
            <a:r>
              <a:rPr lang="en-GB" sz="2000" i="1" dirty="0"/>
              <a:t>.3 If a specified default or a specified suspension event continues for </a:t>
            </a:r>
            <a:r>
              <a:rPr lang="en-GB" sz="2000" b="1" i="1" dirty="0"/>
              <a:t>28 days </a:t>
            </a:r>
            <a:r>
              <a:rPr lang="en-GB" sz="2000" b="1" i="1" dirty="0">
                <a:solidFill>
                  <a:srgbClr val="FF0000"/>
                </a:solidFill>
              </a:rPr>
              <a:t>[14 days in unamended JCT] </a:t>
            </a:r>
            <a:r>
              <a:rPr lang="en-GB" sz="2000" i="1" dirty="0"/>
              <a:t>from the receipt of notice under clause 8.9.1 or 8.9.2, the Contractor may on, or within 21 days from, the expiry of that </a:t>
            </a:r>
            <a:r>
              <a:rPr lang="en-GB" sz="2000" b="1" i="1" dirty="0"/>
              <a:t>28 day </a:t>
            </a:r>
            <a:r>
              <a:rPr lang="en-GB" sz="2000" i="1" dirty="0">
                <a:solidFill>
                  <a:srgbClr val="FF0000"/>
                </a:solidFill>
              </a:rPr>
              <a:t>[14 days in unamended JCT] </a:t>
            </a:r>
            <a:r>
              <a:rPr lang="en-GB" sz="2000" i="1" dirty="0"/>
              <a:t>period by a further notice to the Employer terminate the Contractor’s employment under this Contract.</a:t>
            </a:r>
          </a:p>
          <a:p>
            <a:r>
              <a:rPr lang="en-GB" sz="2000" i="1" dirty="0"/>
              <a:t>.4 </a:t>
            </a:r>
            <a:r>
              <a:rPr lang="en-GB" sz="2000" i="1" dirty="0">
                <a:highlight>
                  <a:srgbClr val="FFFF00"/>
                </a:highlight>
              </a:rPr>
              <a:t>If the Contractor </a:t>
            </a:r>
            <a:r>
              <a:rPr lang="en-GB" sz="2000" i="1" u="sng" dirty="0">
                <a:highlight>
                  <a:srgbClr val="FFFF00"/>
                </a:highlight>
              </a:rPr>
              <a:t>for any reason </a:t>
            </a:r>
            <a:r>
              <a:rPr lang="en-GB" sz="2000" i="1" dirty="0">
                <a:highlight>
                  <a:srgbClr val="FFFF00"/>
                </a:highlight>
              </a:rPr>
              <a:t>does not give the further notice referred to in clause 8.9.3, but (whether previously repeated or not):</a:t>
            </a:r>
          </a:p>
          <a:p>
            <a:pPr lvl="1"/>
            <a:r>
              <a:rPr lang="en-GB" sz="2000" i="1" dirty="0">
                <a:highlight>
                  <a:srgbClr val="FFFF00"/>
                </a:highlight>
              </a:rPr>
              <a:t>.1 the Employer repeats a specified default; [… ] then, upon or within </a:t>
            </a:r>
            <a:r>
              <a:rPr lang="en-GB" sz="2000" b="1" i="1" dirty="0">
                <a:highlight>
                  <a:srgbClr val="FFFF00"/>
                </a:highlight>
              </a:rPr>
              <a:t>28 days</a:t>
            </a:r>
            <a:r>
              <a:rPr lang="en-GB" sz="2000" i="1" dirty="0">
                <a:highlight>
                  <a:srgbClr val="FFFF00"/>
                </a:highlight>
              </a:rPr>
              <a:t> </a:t>
            </a:r>
            <a:r>
              <a:rPr lang="en-GB" sz="2000" i="1" dirty="0">
                <a:solidFill>
                  <a:srgbClr val="FF0000"/>
                </a:solidFill>
                <a:highlight>
                  <a:srgbClr val="FFFF00"/>
                </a:highlight>
              </a:rPr>
              <a:t>[“reasonable time” in unamended JCT] </a:t>
            </a:r>
            <a:r>
              <a:rPr lang="en-GB" sz="2000" i="1" dirty="0">
                <a:highlight>
                  <a:srgbClr val="FFFF00"/>
                </a:highlight>
              </a:rPr>
              <a:t>after such repetition, the Contractor may by notice to the Employer terminate the Contractor’s employment under this Contract.”</a:t>
            </a:r>
          </a:p>
          <a:p>
            <a:pPr marL="0" indent="0">
              <a:buNone/>
            </a:pPr>
            <a:endParaRPr lang="en-GB" dirty="0"/>
          </a:p>
        </p:txBody>
      </p:sp>
    </p:spTree>
    <p:extLst>
      <p:ext uri="{BB962C8B-B14F-4D97-AF65-F5344CB8AC3E}">
        <p14:creationId xmlns:p14="http://schemas.microsoft.com/office/powerpoint/2010/main" val="375145356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7967-70C1-7FC5-E258-9EF54F6202FA}"/>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2131630A-500F-E85B-A2BA-622A772E57E8}"/>
              </a:ext>
            </a:extLst>
          </p:cNvPr>
          <p:cNvSpPr>
            <a:spLocks noGrp="1"/>
          </p:cNvSpPr>
          <p:nvPr>
            <p:ph idx="1"/>
          </p:nvPr>
        </p:nvSpPr>
        <p:spPr/>
        <p:txBody>
          <a:bodyPr/>
          <a:lstStyle/>
          <a:p>
            <a:pPr fontAlgn="b"/>
            <a:r>
              <a:rPr lang="en-GB" sz="2200" dirty="0"/>
              <a:t>December 2022 Hexagon failed to pay to Providence an amount due by its final date for payment.  </a:t>
            </a:r>
          </a:p>
          <a:p>
            <a:pPr fontAlgn="b"/>
            <a:r>
              <a:rPr lang="en-GB" sz="2200" dirty="0"/>
              <a:t>Providence gave notice of this specified default under clause 8.9.1 on 16 December 2022.</a:t>
            </a:r>
          </a:p>
          <a:p>
            <a:pPr fontAlgn="b"/>
            <a:r>
              <a:rPr lang="en-GB" sz="2200" dirty="0"/>
              <a:t>On 29 December 2022 Hexagon paid the outstanding amount due in full.  </a:t>
            </a:r>
          </a:p>
          <a:p>
            <a:pPr fontAlgn="b"/>
            <a:r>
              <a:rPr lang="en-GB" sz="2200" dirty="0"/>
              <a:t>The specified default did not continue for 28 days so Providence did not have a right to terminate under clause 8.9.3.</a:t>
            </a:r>
          </a:p>
          <a:p>
            <a:pPr fontAlgn="b"/>
            <a:r>
              <a:rPr lang="en-GB" sz="2200" dirty="0"/>
              <a:t>Spring 23’ Hexagon again failed to pay an amount due by its final date for payment.  </a:t>
            </a:r>
          </a:p>
          <a:p>
            <a:pPr fontAlgn="b"/>
            <a:r>
              <a:rPr lang="en-GB" sz="2200" dirty="0"/>
              <a:t>Providence issued a notice of termination under clause 8.9.4 on the basis this was a repeat of a specified breach. </a:t>
            </a:r>
          </a:p>
        </p:txBody>
      </p:sp>
    </p:spTree>
    <p:extLst>
      <p:ext uri="{BB962C8B-B14F-4D97-AF65-F5344CB8AC3E}">
        <p14:creationId xmlns:p14="http://schemas.microsoft.com/office/powerpoint/2010/main" val="21356607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AE6D-FBC5-F04C-65D5-006CA5A18806}"/>
              </a:ext>
            </a:extLst>
          </p:cNvPr>
          <p:cNvSpPr>
            <a:spLocks noGrp="1"/>
          </p:cNvSpPr>
          <p:nvPr>
            <p:ph type="title"/>
          </p:nvPr>
        </p:nvSpPr>
        <p:spPr/>
        <p:txBody>
          <a:bodyPr/>
          <a:lstStyle/>
          <a:p>
            <a:r>
              <a:rPr lang="en-GB" dirty="0"/>
              <a:t>Hexagon argued</a:t>
            </a:r>
          </a:p>
        </p:txBody>
      </p:sp>
      <p:sp>
        <p:nvSpPr>
          <p:cNvPr id="3" name="Content Placeholder 2">
            <a:extLst>
              <a:ext uri="{FF2B5EF4-FFF2-40B4-BE49-F238E27FC236}">
                <a16:creationId xmlns:a16="http://schemas.microsoft.com/office/drawing/2014/main" id="{5DFBA4B5-E8E3-D020-B9B6-5D3DD4700C53}"/>
              </a:ext>
            </a:extLst>
          </p:cNvPr>
          <p:cNvSpPr>
            <a:spLocks noGrp="1"/>
          </p:cNvSpPr>
          <p:nvPr>
            <p:ph idx="1"/>
          </p:nvPr>
        </p:nvSpPr>
        <p:spPr/>
        <p:txBody>
          <a:bodyPr/>
          <a:lstStyle/>
          <a:p>
            <a:endParaRPr lang="en-GB" dirty="0"/>
          </a:p>
          <a:p>
            <a:r>
              <a:rPr lang="en-GB" sz="2600" dirty="0"/>
              <a:t>P’s notice was unlawful and P had itself repudiated the contract.</a:t>
            </a:r>
          </a:p>
          <a:p>
            <a:r>
              <a:rPr lang="en-GB" sz="2600" dirty="0"/>
              <a:t>It argued before P Providence could terminate for repetition it must have previously accrued a right to terminate under clause 8.9.3 i.e. a default must last for at least 28 days. </a:t>
            </a:r>
          </a:p>
        </p:txBody>
      </p:sp>
    </p:spTree>
    <p:extLst>
      <p:ext uri="{BB962C8B-B14F-4D97-AF65-F5344CB8AC3E}">
        <p14:creationId xmlns:p14="http://schemas.microsoft.com/office/powerpoint/2010/main" val="298651116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14FC-8FEE-C5B0-FBEC-F650A5F023CA}"/>
              </a:ext>
            </a:extLst>
          </p:cNvPr>
          <p:cNvSpPr>
            <a:spLocks noGrp="1"/>
          </p:cNvSpPr>
          <p:nvPr>
            <p:ph type="title"/>
          </p:nvPr>
        </p:nvSpPr>
        <p:spPr/>
        <p:txBody>
          <a:bodyPr/>
          <a:lstStyle/>
          <a:p>
            <a:r>
              <a:rPr lang="en-GB" dirty="0"/>
              <a:t>Providence argued</a:t>
            </a:r>
          </a:p>
        </p:txBody>
      </p:sp>
      <p:sp>
        <p:nvSpPr>
          <p:cNvPr id="3" name="Content Placeholder 2">
            <a:extLst>
              <a:ext uri="{FF2B5EF4-FFF2-40B4-BE49-F238E27FC236}">
                <a16:creationId xmlns:a16="http://schemas.microsoft.com/office/drawing/2014/main" id="{15029E82-E637-E7C0-29B2-427EABD847B6}"/>
              </a:ext>
            </a:extLst>
          </p:cNvPr>
          <p:cNvSpPr>
            <a:spLocks noGrp="1"/>
          </p:cNvSpPr>
          <p:nvPr>
            <p:ph idx="1"/>
          </p:nvPr>
        </p:nvSpPr>
        <p:spPr/>
        <p:txBody>
          <a:bodyPr/>
          <a:lstStyle/>
          <a:p>
            <a:endParaRPr lang="en-GB" dirty="0"/>
          </a:p>
          <a:p>
            <a:r>
              <a:rPr lang="en-GB" sz="2600" dirty="0"/>
              <a:t>They could move straight to a 8.9.4 notice. It could terminate immediately upon repetition of the notified default.</a:t>
            </a:r>
          </a:p>
        </p:txBody>
      </p:sp>
    </p:spTree>
    <p:extLst>
      <p:ext uri="{BB962C8B-B14F-4D97-AF65-F5344CB8AC3E}">
        <p14:creationId xmlns:p14="http://schemas.microsoft.com/office/powerpoint/2010/main" val="61963060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8234-B9D2-EDE8-4636-3532406F2BC6}"/>
              </a:ext>
            </a:extLst>
          </p:cNvPr>
          <p:cNvSpPr>
            <a:spLocks noGrp="1"/>
          </p:cNvSpPr>
          <p:nvPr>
            <p:ph type="title"/>
          </p:nvPr>
        </p:nvSpPr>
        <p:spPr/>
        <p:txBody>
          <a:bodyPr/>
          <a:lstStyle/>
          <a:p>
            <a:r>
              <a:rPr lang="en-GB" dirty="0"/>
              <a:t>Who was right?</a:t>
            </a:r>
          </a:p>
        </p:txBody>
      </p:sp>
      <p:sp>
        <p:nvSpPr>
          <p:cNvPr id="3" name="Content Placeholder 2">
            <a:extLst>
              <a:ext uri="{FF2B5EF4-FFF2-40B4-BE49-F238E27FC236}">
                <a16:creationId xmlns:a16="http://schemas.microsoft.com/office/drawing/2014/main" id="{19C4B4D8-63EF-CB4C-A478-96DF9A4BB6B7}"/>
              </a:ext>
            </a:extLst>
          </p:cNvPr>
          <p:cNvSpPr>
            <a:spLocks noGrp="1"/>
          </p:cNvSpPr>
          <p:nvPr>
            <p:ph idx="1"/>
          </p:nvPr>
        </p:nvSpPr>
        <p:spPr/>
        <p:txBody>
          <a:bodyPr/>
          <a:lstStyle/>
          <a:p>
            <a:pPr lvl="1"/>
            <a:r>
              <a:rPr lang="en-GB" sz="2600" dirty="0"/>
              <a:t>Adjudication: </a:t>
            </a:r>
            <a:r>
              <a:rPr lang="en-GB" sz="2600" b="1" dirty="0"/>
              <a:t>Hexagon</a:t>
            </a:r>
          </a:p>
          <a:p>
            <a:pPr lvl="1"/>
            <a:r>
              <a:rPr lang="en-GB" sz="2600" dirty="0"/>
              <a:t>High Court (TCC): </a:t>
            </a:r>
            <a:r>
              <a:rPr lang="en-GB" sz="2600" b="1" dirty="0"/>
              <a:t>Hexagon</a:t>
            </a:r>
          </a:p>
          <a:p>
            <a:pPr lvl="1"/>
            <a:r>
              <a:rPr lang="en-GB" sz="2600" dirty="0"/>
              <a:t>Court of Appeal: </a:t>
            </a:r>
            <a:r>
              <a:rPr lang="en-GB" sz="2600" b="1" dirty="0"/>
              <a:t>Providence!</a:t>
            </a:r>
            <a:r>
              <a:rPr lang="en-GB" sz="2600" dirty="0"/>
              <a:t> Court focused on words “</a:t>
            </a:r>
            <a:r>
              <a:rPr lang="en-GB" sz="2600" i="1" dirty="0"/>
              <a:t>for any reason</a:t>
            </a:r>
            <a:r>
              <a:rPr lang="en-GB" sz="2600" dirty="0"/>
              <a:t>” in clause 8.9.4, which anticipated H not giving notice for the reason that there was no accrued right to do so.  </a:t>
            </a:r>
          </a:p>
          <a:p>
            <a:pPr lvl="1"/>
            <a:r>
              <a:rPr lang="en-GB" sz="2600" dirty="0"/>
              <a:t>Also, acknowledged that other remedies available to the Contractor did not provide solution to the cashflow difficulties. </a:t>
            </a:r>
          </a:p>
        </p:txBody>
      </p:sp>
    </p:spTree>
    <p:extLst>
      <p:ext uri="{BB962C8B-B14F-4D97-AF65-F5344CB8AC3E}">
        <p14:creationId xmlns:p14="http://schemas.microsoft.com/office/powerpoint/2010/main" val="386215941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1A45-E01B-4CA8-83A7-9B7DC1A82390}"/>
              </a:ext>
            </a:extLst>
          </p:cNvPr>
          <p:cNvSpPr>
            <a:spLocks noGrp="1"/>
          </p:cNvSpPr>
          <p:nvPr>
            <p:ph type="title"/>
          </p:nvPr>
        </p:nvSpPr>
        <p:spPr/>
        <p:txBody>
          <a:bodyPr/>
          <a:lstStyle/>
          <a:p>
            <a:r>
              <a:rPr lang="en-GB" dirty="0"/>
              <a:t>Supreme Court: </a:t>
            </a:r>
            <a:r>
              <a:rPr lang="en-GB" b="1" dirty="0"/>
              <a:t>Hexagon.</a:t>
            </a:r>
          </a:p>
        </p:txBody>
      </p:sp>
      <p:sp>
        <p:nvSpPr>
          <p:cNvPr id="3" name="Content Placeholder 2">
            <a:extLst>
              <a:ext uri="{FF2B5EF4-FFF2-40B4-BE49-F238E27FC236}">
                <a16:creationId xmlns:a16="http://schemas.microsoft.com/office/drawing/2014/main" id="{A4D810E3-7CA2-B5F7-6DBA-498D49BE081C}"/>
              </a:ext>
            </a:extLst>
          </p:cNvPr>
          <p:cNvSpPr>
            <a:spLocks noGrp="1"/>
          </p:cNvSpPr>
          <p:nvPr>
            <p:ph idx="1"/>
          </p:nvPr>
        </p:nvSpPr>
        <p:spPr/>
        <p:txBody>
          <a:bodyPr/>
          <a:lstStyle/>
          <a:p>
            <a:pPr lvl="1"/>
            <a:endParaRPr lang="en-GB" sz="2400" dirty="0"/>
          </a:p>
          <a:p>
            <a:pPr lvl="1"/>
            <a:r>
              <a:rPr lang="en-GB" sz="2600" dirty="0"/>
              <a:t>8.9.4 “parasitic” on not “independent of” 8.9.3 </a:t>
            </a:r>
          </a:p>
          <a:p>
            <a:pPr lvl="1"/>
            <a:r>
              <a:rPr lang="en-GB" sz="2600" dirty="0"/>
              <a:t>Interpretation gives a </a:t>
            </a:r>
            <a:r>
              <a:rPr lang="en-GB" sz="2600" i="1" dirty="0"/>
              <a:t>“rational and less extreme outcome”.</a:t>
            </a:r>
            <a:r>
              <a:rPr lang="en-GB" sz="2600" dirty="0"/>
              <a:t> Removes ‘hair trigger’ termination right. </a:t>
            </a:r>
          </a:p>
          <a:p>
            <a:pPr lvl="1"/>
            <a:r>
              <a:rPr lang="en-GB" sz="2600" dirty="0"/>
              <a:t>C/A consideration of P’s wider remedies should be allowed to “distort” the true meaning of the contract. </a:t>
            </a:r>
          </a:p>
          <a:p>
            <a:pPr lvl="1"/>
            <a:r>
              <a:rPr lang="en-GB" sz="2600" dirty="0"/>
              <a:t>If this caused contractors cash-flow problems that’s an issue for the JCT drafting committee. </a:t>
            </a:r>
          </a:p>
        </p:txBody>
      </p:sp>
    </p:spTree>
    <p:extLst>
      <p:ext uri="{BB962C8B-B14F-4D97-AF65-F5344CB8AC3E}">
        <p14:creationId xmlns:p14="http://schemas.microsoft.com/office/powerpoint/2010/main" val="399159890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3433-008F-D7C8-4F5B-F7FFA3B16D54}"/>
              </a:ext>
            </a:extLst>
          </p:cNvPr>
          <p:cNvSpPr>
            <a:spLocks noGrp="1"/>
          </p:cNvSpPr>
          <p:nvPr>
            <p:ph type="title"/>
          </p:nvPr>
        </p:nvSpPr>
        <p:spPr/>
        <p:txBody>
          <a:bodyPr/>
          <a:lstStyle/>
          <a:p>
            <a:r>
              <a:rPr lang="en-GB" dirty="0"/>
              <a:t>Procurement Act 2023 – Construction Issues. </a:t>
            </a:r>
          </a:p>
        </p:txBody>
      </p:sp>
      <p:sp>
        <p:nvSpPr>
          <p:cNvPr id="3" name="Content Placeholder 2">
            <a:extLst>
              <a:ext uri="{FF2B5EF4-FFF2-40B4-BE49-F238E27FC236}">
                <a16:creationId xmlns:a16="http://schemas.microsoft.com/office/drawing/2014/main" id="{133855CA-FC1F-BF25-0454-C730D5BE0823}"/>
              </a:ext>
            </a:extLst>
          </p:cNvPr>
          <p:cNvSpPr>
            <a:spLocks noGrp="1"/>
          </p:cNvSpPr>
          <p:nvPr>
            <p:ph idx="1"/>
          </p:nvPr>
        </p:nvSpPr>
        <p:spPr/>
        <p:txBody>
          <a:bodyPr/>
          <a:lstStyle/>
          <a:p>
            <a:r>
              <a:rPr lang="en-GB" sz="2600" dirty="0"/>
              <a:t>Came into force in February 2025.</a:t>
            </a:r>
          </a:p>
          <a:p>
            <a:r>
              <a:rPr lang="en-GB" sz="2600" dirty="0"/>
              <a:t>When is it relevant? </a:t>
            </a:r>
          </a:p>
          <a:p>
            <a:pPr lvl="1"/>
            <a:r>
              <a:rPr lang="en-GB" sz="2600" dirty="0"/>
              <a:t>Public works/defence works contracts £5,193,000 (</a:t>
            </a:r>
            <a:r>
              <a:rPr lang="en-GB" sz="2600" dirty="0" err="1"/>
              <a:t>inc</a:t>
            </a:r>
            <a:r>
              <a:rPr lang="en-GB" sz="2600" dirty="0"/>
              <a:t> VAT)</a:t>
            </a:r>
          </a:p>
          <a:p>
            <a:pPr lvl="1"/>
            <a:r>
              <a:rPr lang="en-GB" sz="2600" dirty="0"/>
              <a:t>Services to central Govt £135,018 (</a:t>
            </a:r>
            <a:r>
              <a:rPr lang="en-GB" sz="2600" dirty="0" err="1"/>
              <a:t>inc</a:t>
            </a:r>
            <a:r>
              <a:rPr lang="en-GB" sz="2600" dirty="0"/>
              <a:t> VAT)</a:t>
            </a:r>
          </a:p>
          <a:p>
            <a:pPr lvl="1"/>
            <a:r>
              <a:rPr lang="en-GB" sz="2600" dirty="0"/>
              <a:t>Services to sub-central Govt body £207,720 (</a:t>
            </a:r>
            <a:r>
              <a:rPr lang="en-GB" sz="2600" dirty="0" err="1"/>
              <a:t>inc</a:t>
            </a:r>
            <a:r>
              <a:rPr lang="en-GB" sz="2600" dirty="0"/>
              <a:t> VAT)</a:t>
            </a:r>
          </a:p>
          <a:p>
            <a:r>
              <a:rPr lang="en-GB" sz="2600" dirty="0"/>
              <a:t>Why: “MEAT” to “MAT”.  </a:t>
            </a:r>
          </a:p>
        </p:txBody>
      </p:sp>
    </p:spTree>
    <p:extLst>
      <p:ext uri="{BB962C8B-B14F-4D97-AF65-F5344CB8AC3E}">
        <p14:creationId xmlns:p14="http://schemas.microsoft.com/office/powerpoint/2010/main" val="401855830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B0B0-65A7-3A30-C4EB-E0755B33F769}"/>
              </a:ext>
            </a:extLst>
          </p:cNvPr>
          <p:cNvSpPr>
            <a:spLocks noGrp="1"/>
          </p:cNvSpPr>
          <p:nvPr>
            <p:ph type="title"/>
          </p:nvPr>
        </p:nvSpPr>
        <p:spPr>
          <a:xfrm>
            <a:off x="457200" y="506830"/>
            <a:ext cx="8229600" cy="1225550"/>
          </a:xfrm>
        </p:spPr>
        <p:txBody>
          <a:bodyPr/>
          <a:lstStyle/>
          <a:p>
            <a:r>
              <a:rPr lang="en-GB" sz="4000" dirty="0"/>
              <a:t>How does this impact contracts in practice?</a:t>
            </a:r>
            <a:br>
              <a:rPr lang="en-GB" dirty="0"/>
            </a:br>
            <a:endParaRPr lang="en-GB" dirty="0"/>
          </a:p>
        </p:txBody>
      </p:sp>
      <p:sp>
        <p:nvSpPr>
          <p:cNvPr id="3" name="Content Placeholder 2">
            <a:extLst>
              <a:ext uri="{FF2B5EF4-FFF2-40B4-BE49-F238E27FC236}">
                <a16:creationId xmlns:a16="http://schemas.microsoft.com/office/drawing/2014/main" id="{C3E4D216-7C7E-D0C8-51F1-DDB75C9AB27D}"/>
              </a:ext>
            </a:extLst>
          </p:cNvPr>
          <p:cNvSpPr>
            <a:spLocks noGrp="1"/>
          </p:cNvSpPr>
          <p:nvPr>
            <p:ph idx="1"/>
          </p:nvPr>
        </p:nvSpPr>
        <p:spPr/>
        <p:txBody>
          <a:bodyPr/>
          <a:lstStyle/>
          <a:p>
            <a:pPr lvl="1"/>
            <a:r>
              <a:rPr lang="en-GB" sz="2600" dirty="0"/>
              <a:t>Payment terms must align with the Act:</a:t>
            </a:r>
          </a:p>
          <a:p>
            <a:pPr lvl="2"/>
            <a:r>
              <a:rPr lang="en-GB" sz="2600" dirty="0"/>
              <a:t>Acceptance of electronic invoices</a:t>
            </a:r>
          </a:p>
          <a:p>
            <a:pPr lvl="2"/>
            <a:r>
              <a:rPr lang="en-GB" sz="2600" dirty="0"/>
              <a:t>Payment within 30 days of an undisputed invoice* [previously within 30 days of an invoice being considered undisputed].</a:t>
            </a:r>
          </a:p>
          <a:p>
            <a:pPr lvl="2"/>
            <a:r>
              <a:rPr lang="en-GB" sz="2600" dirty="0"/>
              <a:t>*invoice not payment application </a:t>
            </a:r>
          </a:p>
        </p:txBody>
      </p:sp>
    </p:spTree>
    <p:extLst>
      <p:ext uri="{BB962C8B-B14F-4D97-AF65-F5344CB8AC3E}">
        <p14:creationId xmlns:p14="http://schemas.microsoft.com/office/powerpoint/2010/main" val="303656214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5000-FBBF-7706-B090-B2508E2E3B38}"/>
              </a:ext>
            </a:extLst>
          </p:cNvPr>
          <p:cNvSpPr>
            <a:spLocks noGrp="1"/>
          </p:cNvSpPr>
          <p:nvPr>
            <p:ph type="title"/>
          </p:nvPr>
        </p:nvSpPr>
        <p:spPr/>
        <p:txBody>
          <a:bodyPr/>
          <a:lstStyle/>
          <a:p>
            <a:r>
              <a:rPr lang="en-GB" dirty="0"/>
              <a:t>Procurement Act 2023</a:t>
            </a:r>
          </a:p>
        </p:txBody>
      </p:sp>
      <p:sp>
        <p:nvSpPr>
          <p:cNvPr id="3" name="Content Placeholder 2">
            <a:extLst>
              <a:ext uri="{FF2B5EF4-FFF2-40B4-BE49-F238E27FC236}">
                <a16:creationId xmlns:a16="http://schemas.microsoft.com/office/drawing/2014/main" id="{BCBA9FF5-8736-503D-E501-BBD691CB3320}"/>
              </a:ext>
            </a:extLst>
          </p:cNvPr>
          <p:cNvSpPr>
            <a:spLocks noGrp="1"/>
          </p:cNvSpPr>
          <p:nvPr>
            <p:ph idx="1"/>
          </p:nvPr>
        </p:nvSpPr>
        <p:spPr>
          <a:xfrm>
            <a:off x="441694" y="1844824"/>
            <a:ext cx="8229600" cy="4425355"/>
          </a:xfrm>
        </p:spPr>
        <p:txBody>
          <a:bodyPr/>
          <a:lstStyle/>
          <a:p>
            <a:pPr marL="0" indent="0">
              <a:buNone/>
            </a:pPr>
            <a:r>
              <a:rPr lang="en-GB" sz="2600" dirty="0"/>
              <a:t>Contract performance notices must be published where:</a:t>
            </a:r>
          </a:p>
          <a:p>
            <a:pPr marL="0" indent="0">
              <a:buNone/>
            </a:pPr>
            <a:r>
              <a:rPr lang="en-GB" sz="2600" dirty="0"/>
              <a:t>	a) a supplier is in breach leading to termination, 	an award of damages or a settlement or</a:t>
            </a:r>
          </a:p>
          <a:p>
            <a:pPr marL="0" indent="0">
              <a:buNone/>
            </a:pPr>
            <a:r>
              <a:rPr lang="en-GB" sz="2600" dirty="0"/>
              <a:t>	b) The authority thinks the supplier:</a:t>
            </a:r>
          </a:p>
          <a:p>
            <a:pPr marL="0" indent="0">
              <a:buNone/>
            </a:pPr>
            <a:r>
              <a:rPr lang="en-GB" sz="2600" dirty="0"/>
              <a:t>		i.   Isn’t performing satisfactorily; </a:t>
            </a:r>
            <a:br>
              <a:rPr lang="en-GB" sz="2600" dirty="0"/>
            </a:br>
            <a:r>
              <a:rPr lang="en-GB" sz="2600" dirty="0"/>
              <a:t>		ii. Has been given an opportunity to 			improve and has failed to do so. </a:t>
            </a:r>
          </a:p>
          <a:p>
            <a:pPr marL="0" indent="0">
              <a:buNone/>
            </a:pPr>
            <a:r>
              <a:rPr lang="en-GB" sz="2600" dirty="0"/>
              <a:t>	Subject to public interest and national security 	exceptions.</a:t>
            </a:r>
          </a:p>
          <a:p>
            <a:endParaRPr lang="en-GB" dirty="0"/>
          </a:p>
        </p:txBody>
      </p:sp>
    </p:spTree>
    <p:extLst>
      <p:ext uri="{BB962C8B-B14F-4D97-AF65-F5344CB8AC3E}">
        <p14:creationId xmlns:p14="http://schemas.microsoft.com/office/powerpoint/2010/main" val="9362843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67A8-DF27-9701-1984-88514CD1AEB0}"/>
              </a:ext>
            </a:extLst>
          </p:cNvPr>
          <p:cNvSpPr>
            <a:spLocks noGrp="1"/>
          </p:cNvSpPr>
          <p:nvPr>
            <p:ph type="title"/>
          </p:nvPr>
        </p:nvSpPr>
        <p:spPr/>
        <p:txBody>
          <a:bodyPr/>
          <a:lstStyle/>
          <a:p>
            <a:r>
              <a:rPr lang="en-GB" dirty="0"/>
              <a:t>Procurement Act 2023</a:t>
            </a:r>
          </a:p>
        </p:txBody>
      </p:sp>
      <p:sp>
        <p:nvSpPr>
          <p:cNvPr id="3" name="Content Placeholder 2">
            <a:extLst>
              <a:ext uri="{FF2B5EF4-FFF2-40B4-BE49-F238E27FC236}">
                <a16:creationId xmlns:a16="http://schemas.microsoft.com/office/drawing/2014/main" id="{FE0BC2E7-341C-2500-561C-BBF829BB3681}"/>
              </a:ext>
            </a:extLst>
          </p:cNvPr>
          <p:cNvSpPr>
            <a:spLocks noGrp="1"/>
          </p:cNvSpPr>
          <p:nvPr>
            <p:ph idx="1"/>
          </p:nvPr>
        </p:nvSpPr>
        <p:spPr/>
        <p:txBody>
          <a:bodyPr/>
          <a:lstStyle/>
          <a:p>
            <a:r>
              <a:rPr lang="en-GB" sz="2600" dirty="0"/>
              <a:t>Contracts valued &gt;£5M must include at lease 3 KPIs. Prescribed scoring model providing 4 classes of performance with top class being ‘acceptable’. </a:t>
            </a:r>
          </a:p>
          <a:p>
            <a:r>
              <a:rPr lang="en-GB" sz="2600" dirty="0"/>
              <a:t>Exclusion and debarment.</a:t>
            </a:r>
          </a:p>
          <a:p>
            <a:r>
              <a:rPr lang="en-GB" sz="2600" dirty="0"/>
              <a:t>Implied right of termination for suppliers who become excludable or debarred. </a:t>
            </a:r>
          </a:p>
          <a:p>
            <a:pPr marL="0" indent="0">
              <a:buNone/>
            </a:pPr>
            <a:endParaRPr lang="en-GB" sz="2600" dirty="0"/>
          </a:p>
          <a:p>
            <a:endParaRPr lang="en-GB" sz="2600" dirty="0"/>
          </a:p>
        </p:txBody>
      </p:sp>
    </p:spTree>
    <p:extLst>
      <p:ext uri="{BB962C8B-B14F-4D97-AF65-F5344CB8AC3E}">
        <p14:creationId xmlns:p14="http://schemas.microsoft.com/office/powerpoint/2010/main" val="329929298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9C72-8A1F-9D80-5EA2-42D2FDEF62BB}"/>
              </a:ext>
            </a:extLst>
          </p:cNvPr>
          <p:cNvSpPr>
            <a:spLocks noGrp="1"/>
          </p:cNvSpPr>
          <p:nvPr>
            <p:ph type="title"/>
          </p:nvPr>
        </p:nvSpPr>
        <p:spPr/>
        <p:txBody>
          <a:bodyPr/>
          <a:lstStyle/>
          <a:p>
            <a:r>
              <a:rPr lang="en-US" sz="4400" dirty="0">
                <a:cs typeface="Arial" panose="020B0604020202020204" pitchFamily="34" charset="0"/>
              </a:rPr>
              <a:t>Overview</a:t>
            </a:r>
            <a:endParaRPr lang="en-GB" dirty="0"/>
          </a:p>
        </p:txBody>
      </p:sp>
      <p:sp>
        <p:nvSpPr>
          <p:cNvPr id="3" name="Content Placeholder 2">
            <a:extLst>
              <a:ext uri="{FF2B5EF4-FFF2-40B4-BE49-F238E27FC236}">
                <a16:creationId xmlns:a16="http://schemas.microsoft.com/office/drawing/2014/main" id="{76A34F09-39BA-D710-A4D2-5D4274863262}"/>
              </a:ext>
            </a:extLst>
          </p:cNvPr>
          <p:cNvSpPr>
            <a:spLocks noGrp="1"/>
          </p:cNvSpPr>
          <p:nvPr>
            <p:ph idx="1"/>
          </p:nvPr>
        </p:nvSpPr>
        <p:spPr>
          <a:xfrm>
            <a:off x="446170" y="1700808"/>
            <a:ext cx="8229600" cy="4425355"/>
          </a:xfrm>
        </p:spPr>
        <p:txBody>
          <a:bodyPr/>
          <a:lstStyle/>
          <a:p>
            <a:pPr lvl="1"/>
            <a:endParaRPr lang="en-GB" sz="1800" dirty="0"/>
          </a:p>
          <a:p>
            <a:pPr lvl="1"/>
            <a:r>
              <a:rPr lang="en-GB" sz="2600" b="0" i="0" u="none" strike="noStrike" baseline="0" dirty="0"/>
              <a:t>Professional Indemnity Insurance: a refresher </a:t>
            </a:r>
          </a:p>
          <a:p>
            <a:pPr lvl="1"/>
            <a:r>
              <a:rPr lang="en-GB" sz="2600" b="0" i="0" u="none" strike="noStrike" baseline="0" dirty="0"/>
              <a:t>Brief case-law update</a:t>
            </a:r>
            <a:endParaRPr lang="en-GB" sz="2600" dirty="0"/>
          </a:p>
          <a:p>
            <a:pPr lvl="1"/>
            <a:r>
              <a:rPr lang="en-GB" sz="2600" dirty="0"/>
              <a:t>Focus on procurement issues and construction contracts. </a:t>
            </a:r>
            <a:endParaRPr lang="en-GB" sz="2600" b="0" i="0" u="none" strike="noStrike" baseline="0" dirty="0"/>
          </a:p>
        </p:txBody>
      </p:sp>
    </p:spTree>
    <p:extLst>
      <p:ext uri="{BB962C8B-B14F-4D97-AF65-F5344CB8AC3E}">
        <p14:creationId xmlns:p14="http://schemas.microsoft.com/office/powerpoint/2010/main" val="20495956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9B42-F7F0-1790-6BF2-99030DAD3279}"/>
              </a:ext>
            </a:extLst>
          </p:cNvPr>
          <p:cNvSpPr>
            <a:spLocks noGrp="1"/>
          </p:cNvSpPr>
          <p:nvPr>
            <p:ph type="title"/>
          </p:nvPr>
        </p:nvSpPr>
        <p:spPr/>
        <p:txBody>
          <a:bodyPr/>
          <a:lstStyle/>
          <a:p>
            <a:r>
              <a:rPr lang="en-GB" dirty="0"/>
              <a:t>Procurement Act 2023</a:t>
            </a:r>
          </a:p>
        </p:txBody>
      </p:sp>
      <p:sp>
        <p:nvSpPr>
          <p:cNvPr id="3" name="Content Placeholder 2">
            <a:extLst>
              <a:ext uri="{FF2B5EF4-FFF2-40B4-BE49-F238E27FC236}">
                <a16:creationId xmlns:a16="http://schemas.microsoft.com/office/drawing/2014/main" id="{CC90DE54-D9E5-E150-1D7E-9ADEC8645329}"/>
              </a:ext>
            </a:extLst>
          </p:cNvPr>
          <p:cNvSpPr>
            <a:spLocks noGrp="1"/>
          </p:cNvSpPr>
          <p:nvPr>
            <p:ph idx="1"/>
          </p:nvPr>
        </p:nvSpPr>
        <p:spPr/>
        <p:txBody>
          <a:bodyPr/>
          <a:lstStyle/>
          <a:p>
            <a:r>
              <a:rPr lang="en-GB" sz="2600" dirty="0"/>
              <a:t>Likely Outcomes:</a:t>
            </a:r>
          </a:p>
          <a:p>
            <a:pPr lvl="1"/>
            <a:r>
              <a:rPr lang="en-GB" sz="2600" dirty="0"/>
              <a:t>Clearer focus and scrutiny of KPIs</a:t>
            </a:r>
          </a:p>
          <a:p>
            <a:pPr lvl="1"/>
            <a:r>
              <a:rPr lang="en-GB" sz="2600" dirty="0"/>
              <a:t>More ‘involved’ contract administration (increase in ‘contract review meetings’)</a:t>
            </a:r>
          </a:p>
          <a:p>
            <a:pPr lvl="1"/>
            <a:r>
              <a:rPr lang="en-GB" sz="2600" dirty="0"/>
              <a:t>Increase in litigation and </a:t>
            </a:r>
            <a:r>
              <a:rPr lang="en-GB" sz="2600"/>
              <a:t>reputation management </a:t>
            </a:r>
            <a:endParaRPr lang="en-GB" sz="2600" dirty="0"/>
          </a:p>
          <a:p>
            <a:pPr lvl="1"/>
            <a:r>
              <a:rPr lang="en-GB" sz="2600" dirty="0"/>
              <a:t>Focus on supply chain management </a:t>
            </a:r>
          </a:p>
          <a:p>
            <a:pPr lvl="1"/>
            <a:endParaRPr lang="en-GB" dirty="0"/>
          </a:p>
        </p:txBody>
      </p:sp>
    </p:spTree>
    <p:extLst>
      <p:ext uri="{BB962C8B-B14F-4D97-AF65-F5344CB8AC3E}">
        <p14:creationId xmlns:p14="http://schemas.microsoft.com/office/powerpoint/2010/main" val="215508816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07361"/>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780DB80-79B7-4373-7383-D689A0EFC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137"/>
          <a:stretch/>
        </p:blipFill>
        <p:spPr>
          <a:xfrm>
            <a:off x="0" y="1599479"/>
            <a:ext cx="9144000" cy="2917275"/>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86B22273-9450-165D-8B26-45231CCDE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53308"/>
            <a:ext cx="9144001" cy="1304692"/>
          </a:xfrm>
          <a:prstGeom prst="rect">
            <a:avLst/>
          </a:prstGeom>
        </p:spPr>
      </p:pic>
      <p:pic>
        <p:nvPicPr>
          <p:cNvPr id="2" name="Picture 5" descr="U:\Backgrounds\background1024x768.jpg">
            <a:extLst>
              <a:ext uri="{FF2B5EF4-FFF2-40B4-BE49-F238E27FC236}">
                <a16:creationId xmlns:a16="http://schemas.microsoft.com/office/drawing/2014/main" id="{1D8EF906-A565-94C8-A844-731A14AD7AC2}"/>
              </a:ext>
            </a:extLst>
          </p:cNvPr>
          <p:cNvPicPr>
            <a:picLocks noChangeAspect="1" noChangeArrowheads="1"/>
          </p:cNvPicPr>
          <p:nvPr/>
        </p:nvPicPr>
        <p:blipFill>
          <a:blip r:embed="rId5" cstate="print"/>
          <a:srcRect t="98485"/>
          <a:stretch>
            <a:fillRect/>
          </a:stretch>
        </p:blipFill>
        <p:spPr bwMode="auto">
          <a:xfrm>
            <a:off x="0" y="1484784"/>
            <a:ext cx="9144000" cy="104304"/>
          </a:xfrm>
          <a:prstGeom prst="rect">
            <a:avLst/>
          </a:prstGeom>
          <a:noFill/>
          <a:ln w="9525">
            <a:noFill/>
            <a:miter lim="800000"/>
            <a:headEnd/>
            <a:tailEnd/>
          </a:ln>
        </p:spPr>
      </p:pic>
      <p:sp>
        <p:nvSpPr>
          <p:cNvPr id="3" name="Title 1">
            <a:extLst>
              <a:ext uri="{FF2B5EF4-FFF2-40B4-BE49-F238E27FC236}">
                <a16:creationId xmlns:a16="http://schemas.microsoft.com/office/drawing/2014/main" id="{A7080D64-B8B5-377A-EAFA-FDF3C880F84F}"/>
              </a:ext>
            </a:extLst>
          </p:cNvPr>
          <p:cNvSpPr txBox="1">
            <a:spLocks/>
          </p:cNvSpPr>
          <p:nvPr/>
        </p:nvSpPr>
        <p:spPr>
          <a:xfrm>
            <a:off x="468313" y="257656"/>
            <a:ext cx="8229600" cy="1083781"/>
          </a:xfrm>
          <a:prstGeom prst="rect">
            <a:avLst/>
          </a:prstGeom>
        </p:spPr>
        <p:txBody>
          <a:bodyPr/>
          <a:lstStyle>
            <a:lvl1pPr algn="ctr" rtl="0" eaLnBrk="1" fontAlgn="base" hangingPunct="1">
              <a:spcBef>
                <a:spcPct val="0"/>
              </a:spcBef>
              <a:spcAft>
                <a:spcPct val="0"/>
              </a:spcAft>
              <a:defRPr sz="4400" baseline="0">
                <a:solidFill>
                  <a:srgbClr val="414042"/>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rgbClr val="07075F"/>
                </a:solidFill>
                <a:latin typeface="Myriad Pro" pitchFamily="34" charset="0"/>
              </a:defRPr>
            </a:lvl6pPr>
            <a:lvl7pPr marL="914400" algn="ctr" rtl="0" eaLnBrk="1" fontAlgn="base" hangingPunct="1">
              <a:spcBef>
                <a:spcPct val="0"/>
              </a:spcBef>
              <a:spcAft>
                <a:spcPct val="0"/>
              </a:spcAft>
              <a:defRPr sz="4400">
                <a:solidFill>
                  <a:srgbClr val="07075F"/>
                </a:solidFill>
                <a:latin typeface="Myriad Pro" pitchFamily="34" charset="0"/>
              </a:defRPr>
            </a:lvl7pPr>
            <a:lvl8pPr marL="1371600" algn="ctr" rtl="0" eaLnBrk="1" fontAlgn="base" hangingPunct="1">
              <a:spcBef>
                <a:spcPct val="0"/>
              </a:spcBef>
              <a:spcAft>
                <a:spcPct val="0"/>
              </a:spcAft>
              <a:defRPr sz="4400">
                <a:solidFill>
                  <a:srgbClr val="07075F"/>
                </a:solidFill>
                <a:latin typeface="Myriad Pro" pitchFamily="34" charset="0"/>
              </a:defRPr>
            </a:lvl8pPr>
            <a:lvl9pPr marL="1828800" algn="ctr" rtl="0" eaLnBrk="1" fontAlgn="base" hangingPunct="1">
              <a:spcBef>
                <a:spcPct val="0"/>
              </a:spcBef>
              <a:spcAft>
                <a:spcPct val="0"/>
              </a:spcAft>
              <a:defRPr sz="4400">
                <a:solidFill>
                  <a:srgbClr val="07075F"/>
                </a:solidFill>
                <a:latin typeface="Myriad Pro" pitchFamily="34" charset="0"/>
              </a:defRPr>
            </a:lvl9pPr>
          </a:lstStyle>
          <a:p>
            <a:r>
              <a:rPr lang="en-GB" kern="0" dirty="0"/>
              <a:t>Contact us</a:t>
            </a:r>
          </a:p>
        </p:txBody>
      </p:sp>
      <p:sp>
        <p:nvSpPr>
          <p:cNvPr id="4" name="Rectangle 3">
            <a:extLst>
              <a:ext uri="{FF2B5EF4-FFF2-40B4-BE49-F238E27FC236}">
                <a16:creationId xmlns:a16="http://schemas.microsoft.com/office/drawing/2014/main" id="{850961B8-0795-1C91-9CF0-DADE92EF8935}"/>
              </a:ext>
            </a:extLst>
          </p:cNvPr>
          <p:cNvSpPr/>
          <p:nvPr/>
        </p:nvSpPr>
        <p:spPr>
          <a:xfrm>
            <a:off x="2879811" y="4566023"/>
            <a:ext cx="3384376"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Adam Aston</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ctr"/>
            <a:r>
              <a:rPr lang="en-GB" sz="1200" b="1" dirty="0"/>
              <a:t>Partner and Head of Construction &amp; Engineering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lgn="ctr">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Telephone: </a:t>
            </a:r>
            <a:r>
              <a:rPr lang="en-GB" sz="1200" dirty="0">
                <a:solidFill>
                  <a:srgbClr val="000000"/>
                </a:solidFill>
                <a:latin typeface="Arial" panose="020B0604020202020204" pitchFamily="34" charset="0"/>
                <a:cs typeface="Arial" panose="020B0604020202020204" pitchFamily="34" charset="0"/>
              </a:rPr>
              <a:t>0191 211 7980</a:t>
            </a:r>
            <a:br>
              <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lang="en-GB" sz="1200" u="sng" dirty="0">
                <a:solidFill>
                  <a:srgbClr val="000000"/>
                </a:solidFill>
                <a:latin typeface="Arial" panose="020B0604020202020204" pitchFamily="34" charset="0"/>
                <a:cs typeface="Arial" panose="020B0604020202020204" pitchFamily="34" charset="0"/>
              </a:rPr>
              <a:t>adam.aston@muckle-llp.com</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9" name="Picture 8" descr="A person with his arms crossed&#10;&#10;AI-generated content may be incorrect.">
            <a:extLst>
              <a:ext uri="{FF2B5EF4-FFF2-40B4-BE49-F238E27FC236}">
                <a16:creationId xmlns:a16="http://schemas.microsoft.com/office/drawing/2014/main" id="{4F2400C8-4B9D-72F5-DDEE-AB9A922FDD69}"/>
              </a:ext>
            </a:extLst>
          </p:cNvPr>
          <p:cNvPicPr>
            <a:picLocks noChangeAspect="1"/>
          </p:cNvPicPr>
          <p:nvPr/>
        </p:nvPicPr>
        <p:blipFill>
          <a:blip r:embed="rId6" cstate="print">
            <a:extLst>
              <a:ext uri="{28A0092B-C50C-407E-A947-70E740481C1C}">
                <a14:useLocalDpi xmlns:a14="http://schemas.microsoft.com/office/drawing/2010/main" val="0"/>
              </a:ext>
            </a:extLst>
          </a:blip>
          <a:srcRect r="-1512" b="33803"/>
          <a:stretch>
            <a:fillRect/>
          </a:stretch>
        </p:blipFill>
        <p:spPr>
          <a:xfrm>
            <a:off x="3277909" y="1648748"/>
            <a:ext cx="2588180" cy="2878397"/>
          </a:xfrm>
          <a:prstGeom prst="rect">
            <a:avLst/>
          </a:prstGeom>
        </p:spPr>
      </p:pic>
    </p:spTree>
    <p:extLst>
      <p:ext uri="{BB962C8B-B14F-4D97-AF65-F5344CB8AC3E}">
        <p14:creationId xmlns:p14="http://schemas.microsoft.com/office/powerpoint/2010/main" val="422384486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0DE3-303B-8EC0-E5EA-C72494D94C31}"/>
              </a:ext>
            </a:extLst>
          </p:cNvPr>
          <p:cNvSpPr>
            <a:spLocks noGrp="1"/>
          </p:cNvSpPr>
          <p:nvPr>
            <p:ph type="title"/>
          </p:nvPr>
        </p:nvSpPr>
        <p:spPr/>
        <p:txBody>
          <a:bodyPr/>
          <a:lstStyle/>
          <a:p>
            <a:r>
              <a:rPr lang="en-GB" dirty="0" err="1"/>
              <a:t>Opt</a:t>
            </a:r>
            <a:r>
              <a:rPr lang="en-GB" dirty="0"/>
              <a:t> in</a:t>
            </a:r>
          </a:p>
        </p:txBody>
      </p:sp>
      <p:sp>
        <p:nvSpPr>
          <p:cNvPr id="3" name="Content Placeholder 2">
            <a:extLst>
              <a:ext uri="{FF2B5EF4-FFF2-40B4-BE49-F238E27FC236}">
                <a16:creationId xmlns:a16="http://schemas.microsoft.com/office/drawing/2014/main" id="{084D1F49-9507-5EF0-A7AD-11C590F9A56F}"/>
              </a:ext>
            </a:extLst>
          </p:cNvPr>
          <p:cNvSpPr>
            <a:spLocks noGrp="1"/>
          </p:cNvSpPr>
          <p:nvPr>
            <p:ph idx="1"/>
          </p:nvPr>
        </p:nvSpPr>
        <p:spPr/>
        <p:txBody>
          <a:bodyPr/>
          <a:lstStyle/>
          <a:p>
            <a:r>
              <a:rPr lang="en-GB" sz="2600" dirty="0"/>
              <a:t>Please scan this QR code to opt-in for our legal insights:</a:t>
            </a:r>
            <a:endParaRPr lang="en-GB" sz="2400" dirty="0"/>
          </a:p>
          <a:p>
            <a:pPr lvl="1"/>
            <a:endParaRPr lang="en-GB" sz="2400" dirty="0"/>
          </a:p>
          <a:p>
            <a:pPr marL="0" indent="0">
              <a:buNone/>
            </a:pPr>
            <a:endParaRPr lang="en-GB" dirty="0"/>
          </a:p>
        </p:txBody>
      </p:sp>
      <p:pic>
        <p:nvPicPr>
          <p:cNvPr id="4" name="Picture 3" descr="A purple and black rectangle&#10;&#10;Description automatically generated">
            <a:extLst>
              <a:ext uri="{FF2B5EF4-FFF2-40B4-BE49-F238E27FC236}">
                <a16:creationId xmlns:a16="http://schemas.microsoft.com/office/drawing/2014/main" id="{2597D0D4-133E-9BC1-041C-8C02645DD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7" y="5553308"/>
            <a:ext cx="9437332" cy="1617032"/>
          </a:xfrm>
          <a:prstGeom prst="rect">
            <a:avLst/>
          </a:prstGeom>
        </p:spPr>
      </p:pic>
      <p:pic>
        <p:nvPicPr>
          <p:cNvPr id="6" name="Picture 5">
            <a:extLst>
              <a:ext uri="{FF2B5EF4-FFF2-40B4-BE49-F238E27FC236}">
                <a16:creationId xmlns:a16="http://schemas.microsoft.com/office/drawing/2014/main" id="{1B0046DF-365C-6115-13AE-16F2B5E5BC00}"/>
              </a:ext>
            </a:extLst>
          </p:cNvPr>
          <p:cNvPicPr>
            <a:picLocks noChangeAspect="1"/>
          </p:cNvPicPr>
          <p:nvPr/>
        </p:nvPicPr>
        <p:blipFill>
          <a:blip r:embed="rId4"/>
          <a:stretch>
            <a:fillRect/>
          </a:stretch>
        </p:blipFill>
        <p:spPr>
          <a:xfrm>
            <a:off x="755576" y="2244979"/>
            <a:ext cx="2952328" cy="2952328"/>
          </a:xfrm>
          <a:prstGeom prst="rect">
            <a:avLst/>
          </a:prstGeom>
        </p:spPr>
      </p:pic>
    </p:spTree>
    <p:extLst>
      <p:ext uri="{BB962C8B-B14F-4D97-AF65-F5344CB8AC3E}">
        <p14:creationId xmlns:p14="http://schemas.microsoft.com/office/powerpoint/2010/main" val="226175503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C:\Users\sbean\Desktop\test.gif"/>
          <p:cNvPicPr>
            <a:picLocks noChangeAspect="1" noChangeArrowheads="1" noCrop="1"/>
          </p:cNvPicPr>
          <p:nvPr/>
        </p:nvPicPr>
        <p:blipFill>
          <a:blip r:embed="rId3" cstate="print"/>
          <a:srcRect/>
          <a:stretch>
            <a:fillRect/>
          </a:stretch>
        </p:blipFill>
        <p:spPr bwMode="auto">
          <a:xfrm>
            <a:off x="2195736" y="3933056"/>
            <a:ext cx="4752528" cy="72008"/>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EEE2-F74E-FB45-1450-493F94CE5E4F}"/>
              </a:ext>
            </a:extLst>
          </p:cNvPr>
          <p:cNvSpPr>
            <a:spLocks noGrp="1"/>
          </p:cNvSpPr>
          <p:nvPr>
            <p:ph type="title"/>
          </p:nvPr>
        </p:nvSpPr>
        <p:spPr/>
        <p:txBody>
          <a:bodyPr/>
          <a:lstStyle/>
          <a:p>
            <a:r>
              <a:rPr lang="en-GB" dirty="0"/>
              <a:t>Professional Indemnity Insurance (1)</a:t>
            </a:r>
          </a:p>
        </p:txBody>
      </p:sp>
      <p:sp>
        <p:nvSpPr>
          <p:cNvPr id="3" name="Content Placeholder 2">
            <a:extLst>
              <a:ext uri="{FF2B5EF4-FFF2-40B4-BE49-F238E27FC236}">
                <a16:creationId xmlns:a16="http://schemas.microsoft.com/office/drawing/2014/main" id="{14A32AA8-2DC9-32D4-1390-273B5BDDD5DF}"/>
              </a:ext>
            </a:extLst>
          </p:cNvPr>
          <p:cNvSpPr>
            <a:spLocks noGrp="1"/>
          </p:cNvSpPr>
          <p:nvPr>
            <p:ph idx="1"/>
          </p:nvPr>
        </p:nvSpPr>
        <p:spPr/>
        <p:txBody>
          <a:bodyPr/>
          <a:lstStyle/>
          <a:p>
            <a:endParaRPr lang="en-GB" dirty="0"/>
          </a:p>
          <a:p>
            <a:r>
              <a:rPr lang="en-GB" sz="2600" dirty="0"/>
              <a:t>What is it?</a:t>
            </a:r>
          </a:p>
          <a:p>
            <a:r>
              <a:rPr lang="en-GB" sz="2600" dirty="0"/>
              <a:t>Who needs it?</a:t>
            </a:r>
          </a:p>
          <a:p>
            <a:r>
              <a:rPr lang="en-GB" sz="2600" dirty="0"/>
              <a:t>What does it cover? </a:t>
            </a:r>
          </a:p>
          <a:p>
            <a:pPr marL="0" indent="0">
              <a:buNone/>
            </a:pPr>
            <a:endParaRPr lang="en-GB" dirty="0"/>
          </a:p>
        </p:txBody>
      </p:sp>
    </p:spTree>
    <p:extLst>
      <p:ext uri="{BB962C8B-B14F-4D97-AF65-F5344CB8AC3E}">
        <p14:creationId xmlns:p14="http://schemas.microsoft.com/office/powerpoint/2010/main" val="75887107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A3AD-897E-3513-B132-7E3C8CD43BD6}"/>
              </a:ext>
            </a:extLst>
          </p:cNvPr>
          <p:cNvSpPr>
            <a:spLocks noGrp="1"/>
          </p:cNvSpPr>
          <p:nvPr>
            <p:ph type="title"/>
          </p:nvPr>
        </p:nvSpPr>
        <p:spPr/>
        <p:txBody>
          <a:bodyPr/>
          <a:lstStyle/>
          <a:p>
            <a:r>
              <a:rPr lang="en-GB" dirty="0"/>
              <a:t>Professional Indemnity Insurance (2)</a:t>
            </a:r>
          </a:p>
        </p:txBody>
      </p:sp>
      <p:sp>
        <p:nvSpPr>
          <p:cNvPr id="3" name="Content Placeholder 2">
            <a:extLst>
              <a:ext uri="{FF2B5EF4-FFF2-40B4-BE49-F238E27FC236}">
                <a16:creationId xmlns:a16="http://schemas.microsoft.com/office/drawing/2014/main" id="{3BD867FF-A64E-DCE2-E4C9-078AD3E03304}"/>
              </a:ext>
            </a:extLst>
          </p:cNvPr>
          <p:cNvSpPr>
            <a:spLocks noGrp="1"/>
          </p:cNvSpPr>
          <p:nvPr>
            <p:ph idx="1"/>
          </p:nvPr>
        </p:nvSpPr>
        <p:spPr/>
        <p:txBody>
          <a:bodyPr/>
          <a:lstStyle/>
          <a:p>
            <a:endParaRPr lang="en-GB" dirty="0"/>
          </a:p>
          <a:p>
            <a:r>
              <a:rPr lang="en-GB" sz="2600" dirty="0"/>
              <a:t>Changing Markets</a:t>
            </a:r>
          </a:p>
          <a:p>
            <a:r>
              <a:rPr lang="en-GB" sz="2600" dirty="0"/>
              <a:t>For how long!?</a:t>
            </a:r>
          </a:p>
          <a:p>
            <a:r>
              <a:rPr lang="en-GB" sz="2600" dirty="0"/>
              <a:t>How much!?</a:t>
            </a:r>
          </a:p>
          <a:p>
            <a:endParaRPr lang="en-GB" dirty="0"/>
          </a:p>
        </p:txBody>
      </p:sp>
    </p:spTree>
    <p:extLst>
      <p:ext uri="{BB962C8B-B14F-4D97-AF65-F5344CB8AC3E}">
        <p14:creationId xmlns:p14="http://schemas.microsoft.com/office/powerpoint/2010/main" val="270380725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204D-3F16-505E-761D-CEE8009DF0D7}"/>
              </a:ext>
            </a:extLst>
          </p:cNvPr>
          <p:cNvSpPr>
            <a:spLocks noGrp="1"/>
          </p:cNvSpPr>
          <p:nvPr>
            <p:ph type="title"/>
          </p:nvPr>
        </p:nvSpPr>
        <p:spPr/>
        <p:txBody>
          <a:bodyPr/>
          <a:lstStyle/>
          <a:p>
            <a:r>
              <a:rPr lang="en-GB" dirty="0"/>
              <a:t>Professional Indemnity Insurance (3)</a:t>
            </a:r>
          </a:p>
        </p:txBody>
      </p:sp>
      <p:sp>
        <p:nvSpPr>
          <p:cNvPr id="3" name="Content Placeholder 2">
            <a:extLst>
              <a:ext uri="{FF2B5EF4-FFF2-40B4-BE49-F238E27FC236}">
                <a16:creationId xmlns:a16="http://schemas.microsoft.com/office/drawing/2014/main" id="{DD025F99-991D-6F78-BADA-88BAA415ADC7}"/>
              </a:ext>
            </a:extLst>
          </p:cNvPr>
          <p:cNvSpPr>
            <a:spLocks noGrp="1"/>
          </p:cNvSpPr>
          <p:nvPr>
            <p:ph idx="1"/>
          </p:nvPr>
        </p:nvSpPr>
        <p:spPr/>
        <p:txBody>
          <a:bodyPr/>
          <a:lstStyle/>
          <a:p>
            <a:endParaRPr lang="en-GB" dirty="0"/>
          </a:p>
          <a:p>
            <a:r>
              <a:rPr lang="en-GB" sz="2600" dirty="0"/>
              <a:t>Pitfalls</a:t>
            </a:r>
          </a:p>
          <a:p>
            <a:r>
              <a:rPr lang="en-GB" sz="2600" dirty="0"/>
              <a:t>Exclusions </a:t>
            </a:r>
          </a:p>
          <a:p>
            <a:r>
              <a:rPr lang="en-GB" sz="2600" dirty="0"/>
              <a:t>Basis of cover</a:t>
            </a:r>
          </a:p>
          <a:p>
            <a:r>
              <a:rPr lang="en-GB" sz="2600" dirty="0"/>
              <a:t>Evidence of cover</a:t>
            </a:r>
          </a:p>
          <a:p>
            <a:endParaRPr lang="en-GB" dirty="0"/>
          </a:p>
        </p:txBody>
      </p:sp>
    </p:spTree>
    <p:extLst>
      <p:ext uri="{BB962C8B-B14F-4D97-AF65-F5344CB8AC3E}">
        <p14:creationId xmlns:p14="http://schemas.microsoft.com/office/powerpoint/2010/main" val="388290056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42FA-421D-17BF-EB70-A911AF6E4543}"/>
              </a:ext>
            </a:extLst>
          </p:cNvPr>
          <p:cNvSpPr>
            <a:spLocks noGrp="1"/>
          </p:cNvSpPr>
          <p:nvPr>
            <p:ph type="title"/>
          </p:nvPr>
        </p:nvSpPr>
        <p:spPr/>
        <p:txBody>
          <a:bodyPr/>
          <a:lstStyle/>
          <a:p>
            <a:r>
              <a:rPr lang="en-GB" dirty="0"/>
              <a:t>Professional Indemnity Insurance (4)</a:t>
            </a:r>
          </a:p>
        </p:txBody>
      </p:sp>
      <p:sp>
        <p:nvSpPr>
          <p:cNvPr id="3" name="Content Placeholder 2">
            <a:extLst>
              <a:ext uri="{FF2B5EF4-FFF2-40B4-BE49-F238E27FC236}">
                <a16:creationId xmlns:a16="http://schemas.microsoft.com/office/drawing/2014/main" id="{5E3FA9A2-0E61-A80A-9E26-B8B014CEF123}"/>
              </a:ext>
            </a:extLst>
          </p:cNvPr>
          <p:cNvSpPr>
            <a:spLocks noGrp="1"/>
          </p:cNvSpPr>
          <p:nvPr>
            <p:ph idx="1"/>
          </p:nvPr>
        </p:nvSpPr>
        <p:spPr/>
        <p:txBody>
          <a:bodyPr/>
          <a:lstStyle/>
          <a:p>
            <a:endParaRPr lang="en-GB" dirty="0"/>
          </a:p>
          <a:p>
            <a:r>
              <a:rPr lang="en-GB" sz="2600" dirty="0"/>
              <a:t>Admissions of liability</a:t>
            </a:r>
          </a:p>
          <a:p>
            <a:r>
              <a:rPr lang="en-GB" sz="2600" dirty="0"/>
              <a:t>Changing providers </a:t>
            </a:r>
          </a:p>
          <a:p>
            <a:r>
              <a:rPr lang="en-GB" sz="2600" dirty="0"/>
              <a:t>Notification </a:t>
            </a:r>
          </a:p>
          <a:p>
            <a:r>
              <a:rPr lang="en-GB" sz="2600" dirty="0"/>
              <a:t>Renewing cover </a:t>
            </a:r>
          </a:p>
          <a:p>
            <a:r>
              <a:rPr lang="en-GB" sz="2600" dirty="0"/>
              <a:t>Lapsed cover </a:t>
            </a:r>
          </a:p>
          <a:p>
            <a:endParaRPr lang="en-GB" dirty="0"/>
          </a:p>
        </p:txBody>
      </p:sp>
    </p:spTree>
    <p:extLst>
      <p:ext uri="{BB962C8B-B14F-4D97-AF65-F5344CB8AC3E}">
        <p14:creationId xmlns:p14="http://schemas.microsoft.com/office/powerpoint/2010/main" val="420698374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0DD0-4918-832C-EF0C-980208205E5E}"/>
              </a:ext>
            </a:extLst>
          </p:cNvPr>
          <p:cNvSpPr>
            <a:spLocks noGrp="1"/>
          </p:cNvSpPr>
          <p:nvPr>
            <p:ph type="title"/>
          </p:nvPr>
        </p:nvSpPr>
        <p:spPr>
          <a:xfrm>
            <a:off x="468313" y="115888"/>
            <a:ext cx="8229600" cy="1225550"/>
          </a:xfrm>
        </p:spPr>
        <p:txBody>
          <a:bodyPr wrap="square" anchor="ctr">
            <a:normAutofit/>
          </a:bodyPr>
          <a:lstStyle/>
          <a:p>
            <a:r>
              <a:rPr lang="en-GB" dirty="0"/>
              <a:t>Case law Update </a:t>
            </a:r>
          </a:p>
        </p:txBody>
      </p:sp>
      <p:sp>
        <p:nvSpPr>
          <p:cNvPr id="3" name="Content Placeholder 2">
            <a:extLst>
              <a:ext uri="{FF2B5EF4-FFF2-40B4-BE49-F238E27FC236}">
                <a16:creationId xmlns:a16="http://schemas.microsoft.com/office/drawing/2014/main" id="{5C77283B-90DB-E6D0-D8B7-94136D8CD803}"/>
              </a:ext>
            </a:extLst>
          </p:cNvPr>
          <p:cNvSpPr>
            <a:spLocks noGrp="1"/>
          </p:cNvSpPr>
          <p:nvPr>
            <p:ph sz="half" idx="1"/>
          </p:nvPr>
        </p:nvSpPr>
        <p:spPr>
          <a:xfrm>
            <a:off x="457200" y="1700808"/>
            <a:ext cx="4038600" cy="4425355"/>
          </a:xfrm>
        </p:spPr>
        <p:txBody>
          <a:bodyPr wrap="square" anchor="t">
            <a:normAutofit/>
          </a:bodyPr>
          <a:lstStyle/>
          <a:p>
            <a:endParaRPr lang="en-GB" dirty="0"/>
          </a:p>
          <a:p>
            <a:r>
              <a:rPr lang="en-GB" dirty="0"/>
              <a:t>John Sisk and Son Ltd v Capital &amp; Centric (Rose) Ltd [2025] EWHC 594 (TCC)</a:t>
            </a:r>
          </a:p>
          <a:p>
            <a:endParaRPr lang="en-GB" dirty="0"/>
          </a:p>
          <a:p>
            <a:pPr marL="0" indent="0">
              <a:buNone/>
            </a:pPr>
            <a:endParaRPr lang="en-GB" dirty="0"/>
          </a:p>
          <a:p>
            <a:endParaRPr lang="en-GB" dirty="0"/>
          </a:p>
          <a:p>
            <a:endParaRPr lang="en-GB" dirty="0"/>
          </a:p>
        </p:txBody>
      </p:sp>
      <p:pic>
        <p:nvPicPr>
          <p:cNvPr id="1026" name="Picture 5">
            <a:extLst>
              <a:ext uri="{FF2B5EF4-FFF2-40B4-BE49-F238E27FC236}">
                <a16:creationId xmlns:a16="http://schemas.microsoft.com/office/drawing/2014/main" id="{03A00436-A491-333F-A8E0-064C60048C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95" r="21932" b="7251"/>
          <a:stretch>
            <a:fillRect/>
          </a:stretch>
        </p:blipFill>
        <p:spPr bwMode="auto">
          <a:xfrm>
            <a:off x="4648200" y="1700809"/>
            <a:ext cx="4038600" cy="4104455"/>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urple and black rectangle&#10;&#10;Description automatically generated">
            <a:extLst>
              <a:ext uri="{FF2B5EF4-FFF2-40B4-BE49-F238E27FC236}">
                <a16:creationId xmlns:a16="http://schemas.microsoft.com/office/drawing/2014/main" id="{40F0686B-D257-43E1-DAFC-258AF0489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33256"/>
            <a:ext cx="9144001" cy="1124744"/>
          </a:xfrm>
          <a:prstGeom prst="rect">
            <a:avLst/>
          </a:prstGeom>
        </p:spPr>
      </p:pic>
    </p:spTree>
    <p:extLst>
      <p:ext uri="{BB962C8B-B14F-4D97-AF65-F5344CB8AC3E}">
        <p14:creationId xmlns:p14="http://schemas.microsoft.com/office/powerpoint/2010/main" val="29459076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E963-B07B-8D8B-8716-C6433C207883}"/>
              </a:ext>
            </a:extLst>
          </p:cNvPr>
          <p:cNvSpPr>
            <a:spLocks noGrp="1"/>
          </p:cNvSpPr>
          <p:nvPr>
            <p:ph type="title"/>
          </p:nvPr>
        </p:nvSpPr>
        <p:spPr/>
        <p:txBody>
          <a:bodyPr/>
          <a:lstStyle/>
          <a:p>
            <a:r>
              <a:rPr lang="en-GB" dirty="0"/>
              <a:t>Case law Update </a:t>
            </a:r>
          </a:p>
        </p:txBody>
      </p:sp>
      <p:sp>
        <p:nvSpPr>
          <p:cNvPr id="3" name="Content Placeholder 2">
            <a:extLst>
              <a:ext uri="{FF2B5EF4-FFF2-40B4-BE49-F238E27FC236}">
                <a16:creationId xmlns:a16="http://schemas.microsoft.com/office/drawing/2014/main" id="{6E5E1367-CCB3-EB51-9F2F-358F9CFF7940}"/>
              </a:ext>
            </a:extLst>
          </p:cNvPr>
          <p:cNvSpPr>
            <a:spLocks noGrp="1"/>
          </p:cNvSpPr>
          <p:nvPr>
            <p:ph idx="1"/>
          </p:nvPr>
        </p:nvSpPr>
        <p:spPr/>
        <p:txBody>
          <a:bodyPr/>
          <a:lstStyle/>
          <a:p>
            <a:endParaRPr lang="en-GB" sz="2600" dirty="0"/>
          </a:p>
          <a:p>
            <a:r>
              <a:rPr lang="en-GB" sz="2600" dirty="0"/>
              <a:t>Loss and expense claim for delay and disruption associated with unexpected ground conditions.</a:t>
            </a:r>
          </a:p>
          <a:p>
            <a:endParaRPr lang="en-GB" sz="2600" dirty="0"/>
          </a:p>
          <a:p>
            <a:r>
              <a:rPr lang="en-GB" sz="2600" dirty="0"/>
              <a:t>Contractual liability for unexpected ground conditions.</a:t>
            </a:r>
          </a:p>
          <a:p>
            <a:endParaRPr lang="en-GB" sz="2600" dirty="0"/>
          </a:p>
          <a:p>
            <a:r>
              <a:rPr lang="en-GB" sz="2600" dirty="0"/>
              <a:t>Contractual interpretation of competing and contradictory contract documents. </a:t>
            </a:r>
          </a:p>
        </p:txBody>
      </p:sp>
    </p:spTree>
    <p:extLst>
      <p:ext uri="{BB962C8B-B14F-4D97-AF65-F5344CB8AC3E}">
        <p14:creationId xmlns:p14="http://schemas.microsoft.com/office/powerpoint/2010/main" val="588373923"/>
      </p:ext>
    </p:extLst>
  </p:cSld>
  <p:clrMapOvr>
    <a:masterClrMapping/>
  </p:clrMapOvr>
  <p:transition>
    <p:wipe dir="r"/>
  </p:transition>
</p:sld>
</file>

<file path=ppt/theme/theme1.xml><?xml version="1.0" encoding="utf-8"?>
<a:theme xmlns:a="http://schemas.openxmlformats.org/drawingml/2006/main" name="Muckle Whi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ckle LLP Standard Presentation.potx" id="{D3E86807-D325-43A5-B7DA-098F56E97FC9}" vid="{3DD6BAC8-1F88-45ED-9C78-DF67158700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ACTIVE!16700657.2</documentid>
  <senderid>AASTON</senderid>
  <senderemail>ADAM.ASTON@MUCKLE-LLP.COM</senderemail>
  <lastmodified>2026-02-09T18:26:00.0000000+00:00</lastmodified>
  <database>ACTIVE</database>
</properties>
</file>

<file path=customXml/itemProps1.xml><?xml version="1.0" encoding="utf-8"?>
<ds:datastoreItem xmlns:ds="http://schemas.openxmlformats.org/officeDocument/2006/customXml" ds:itemID="{E4AE6BCC-03C5-45CD-A1DC-AF7F60E44BE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Muckle LLP Standard Presentation</Template>
  <TotalTime>1856</TotalTime>
  <Words>1537</Words>
  <Application>Microsoft Office PowerPoint</Application>
  <PresentationFormat>On-screen Show (4:3)</PresentationFormat>
  <Paragraphs>169</Paragraphs>
  <Slides>34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Myriad Pro</vt:lpstr>
      <vt:lpstr>Wingdings</vt:lpstr>
      <vt:lpstr>Muckle White</vt:lpstr>
      <vt:lpstr>Welcome  </vt:lpstr>
      <vt:lpstr>Nineteen 47 Club – PI Insurance, Case-law Update and Procurement in Construction </vt:lpstr>
      <vt:lpstr>Overview</vt:lpstr>
      <vt:lpstr>Professional Indemnity Insurance (1)</vt:lpstr>
      <vt:lpstr>Professional Indemnity Insurance (2)</vt:lpstr>
      <vt:lpstr>Professional Indemnity Insurance (3)</vt:lpstr>
      <vt:lpstr>Professional Indemnity Insurance (4)</vt:lpstr>
      <vt:lpstr>Case law Update </vt:lpstr>
      <vt:lpstr>Case law Update </vt:lpstr>
      <vt:lpstr>Case law Update </vt:lpstr>
      <vt:lpstr>Case law Update </vt:lpstr>
      <vt:lpstr>Case law Update </vt:lpstr>
      <vt:lpstr>Case law Update </vt:lpstr>
      <vt:lpstr>Case law Update </vt:lpstr>
      <vt:lpstr>Sisk argued</vt:lpstr>
      <vt:lpstr>C&amp;C argued</vt:lpstr>
      <vt:lpstr>Decision </vt:lpstr>
      <vt:lpstr>Reflection </vt:lpstr>
      <vt:lpstr>Case law Update </vt:lpstr>
      <vt:lpstr>Case law Update </vt:lpstr>
      <vt:lpstr>Case law Update </vt:lpstr>
      <vt:lpstr>Hexagon argued</vt:lpstr>
      <vt:lpstr>Providence argued</vt:lpstr>
      <vt:lpstr>Who was right?</vt:lpstr>
      <vt:lpstr>Supreme Court: Hexagon.</vt:lpstr>
      <vt:lpstr>Procurement Act 2023 – Construction Issues. </vt:lpstr>
      <vt:lpstr>How does this impact contracts in practice? </vt:lpstr>
      <vt:lpstr>Procurement Act 2023</vt:lpstr>
      <vt:lpstr>Procurement Act 2023</vt:lpstr>
      <vt:lpstr>Procurement Act 2023</vt:lpstr>
      <vt:lpstr>PowerPoint Presentation</vt:lpstr>
      <vt:lpstr>PowerPoint Presentation</vt:lpstr>
      <vt:lpstr>Opt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Carpet Out - Why a good leaver experience matters</dc:title>
  <dc:creator>Jennifer Robinson</dc:creator>
  <cp:lastModifiedBy>Sophie Douglas</cp:lastModifiedBy>
  <cp:revision>74</cp:revision>
  <cp:lastPrinted>2024-02-26T16:51:15Z</cp:lastPrinted>
  <dcterms:created xsi:type="dcterms:W3CDTF">2024-02-14T12:16:46Z</dcterms:created>
  <dcterms:modified xsi:type="dcterms:W3CDTF">2026-02-10T13:12:05Z</dcterms:modified>
</cp:coreProperties>
</file>